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30"/>
  </p:notesMasterIdLst>
  <p:handoutMasterIdLst>
    <p:handoutMasterId r:id="rId31"/>
  </p:handoutMasterIdLst>
  <p:sldIdLst>
    <p:sldId id="485" r:id="rId2"/>
    <p:sldId id="472" r:id="rId3"/>
    <p:sldId id="502" r:id="rId4"/>
    <p:sldId id="501" r:id="rId5"/>
    <p:sldId id="515" r:id="rId6"/>
    <p:sldId id="516" r:id="rId7"/>
    <p:sldId id="503" r:id="rId8"/>
    <p:sldId id="508" r:id="rId9"/>
    <p:sldId id="504" r:id="rId10"/>
    <p:sldId id="509" r:id="rId11"/>
    <p:sldId id="521" r:id="rId12"/>
    <p:sldId id="522" r:id="rId13"/>
    <p:sldId id="524" r:id="rId14"/>
    <p:sldId id="526" r:id="rId15"/>
    <p:sldId id="527" r:id="rId16"/>
    <p:sldId id="528" r:id="rId17"/>
    <p:sldId id="507" r:id="rId18"/>
    <p:sldId id="529" r:id="rId19"/>
    <p:sldId id="531" r:id="rId20"/>
    <p:sldId id="532" r:id="rId21"/>
    <p:sldId id="533" r:id="rId22"/>
    <p:sldId id="534" r:id="rId23"/>
    <p:sldId id="535" r:id="rId24"/>
    <p:sldId id="505" r:id="rId25"/>
    <p:sldId id="511" r:id="rId26"/>
    <p:sldId id="536" r:id="rId27"/>
    <p:sldId id="469" r:id="rId28"/>
    <p:sldId id="523" r:id="rId29"/>
  </p:sldIdLst>
  <p:sldSz cx="9144000" cy="5143500" type="screen16x9"/>
  <p:notesSz cx="6858000" cy="9144000"/>
  <p:custDataLst>
    <p:tags r:id="rId32"/>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1">
          <p15:clr>
            <a:srgbClr val="A4A3A4"/>
          </p15:clr>
        </p15:guide>
        <p15:guide id="4" orient="horz" pos="680">
          <p15:clr>
            <a:srgbClr val="A4A3A4"/>
          </p15:clr>
        </p15:guide>
        <p15:guide id="5" orient="horz" pos="2927">
          <p15:clr>
            <a:srgbClr val="A4A3A4"/>
          </p15:clr>
        </p15:guide>
        <p15:guide id="6" pos="2875">
          <p15:clr>
            <a:srgbClr val="A4A3A4"/>
          </p15:clr>
        </p15:guide>
        <p15:guide id="7" pos="373">
          <p15:clr>
            <a:srgbClr val="A4A3A4"/>
          </p15:clr>
        </p15:guide>
        <p15:guide id="8" pos="538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1F65"/>
    <a:srgbClr val="071D66"/>
    <a:srgbClr val="F2F2F2"/>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63" autoAdjust="0"/>
    <p:restoredTop sz="53591" autoAdjust="0"/>
  </p:normalViewPr>
  <p:slideViewPr>
    <p:cSldViewPr snapToGrid="0" snapToObjects="1">
      <p:cViewPr varScale="1">
        <p:scale>
          <a:sx n="87" d="100"/>
          <a:sy n="87" d="100"/>
        </p:scale>
        <p:origin x="888" y="184"/>
      </p:cViewPr>
      <p:guideLst>
        <p:guide orient="horz" pos="2160"/>
        <p:guide pos="3840"/>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t>2020/5/28</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t>‹#›</a:t>
            </a:fld>
            <a:endParaRPr kumimoji="1" lang="zh-CN" altLang="en-US"/>
          </a:p>
        </p:txBody>
      </p:sp>
    </p:spTree>
    <p:extLst>
      <p:ext uri="{BB962C8B-B14F-4D97-AF65-F5344CB8AC3E}">
        <p14:creationId xmlns:p14="http://schemas.microsoft.com/office/powerpoint/2010/main" val="566196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t>2020/5/28</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t>‹#›</a:t>
            </a:fld>
            <a:endParaRPr kumimoji="1" lang="zh-CN" altLang="en-US"/>
          </a:p>
        </p:txBody>
      </p:sp>
    </p:spTree>
    <p:extLst>
      <p:ext uri="{BB962C8B-B14F-4D97-AF65-F5344CB8AC3E}">
        <p14:creationId xmlns:p14="http://schemas.microsoft.com/office/powerpoint/2010/main" val="1820028297"/>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zhihu.com/question/20391355"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a:t>
            </a:fld>
            <a:endParaRPr kumimoji="1" lang="zh-CN" altLang="en-US"/>
          </a:p>
        </p:txBody>
      </p:sp>
    </p:spTree>
    <p:extLst>
      <p:ext uri="{BB962C8B-B14F-4D97-AF65-F5344CB8AC3E}">
        <p14:creationId xmlns:p14="http://schemas.microsoft.com/office/powerpoint/2010/main" val="2325077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我们的目标是</a:t>
            </a:r>
            <a:r>
              <a:rPr lang="zh-CN" altLang="en-US" sz="900" kern="1200" dirty="0">
                <a:solidFill>
                  <a:schemeClr val="tx1"/>
                </a:solidFill>
                <a:effectLst/>
                <a:latin typeface="+mn-lt"/>
                <a:ea typeface="+mn-ea"/>
                <a:cs typeface="+mn-cs"/>
              </a:rPr>
              <a:t>实现</a:t>
            </a:r>
            <a:r>
              <a:rPr lang="zh-CN" altLang="zh-CN" sz="900" kern="1200" dirty="0">
                <a:solidFill>
                  <a:schemeClr val="tx1"/>
                </a:solidFill>
                <a:effectLst/>
                <a:latin typeface="+mn-lt"/>
                <a:ea typeface="+mn-ea"/>
                <a:cs typeface="+mn-cs"/>
              </a:rPr>
              <a:t>个性化的评分预测，为了方便介绍，这里先说明，使用的数据集是公开的图书和电影推荐数据集，抽取了</a:t>
            </a:r>
            <a:r>
              <a:rPr lang="en-US" altLang="zh-CN" sz="900" kern="1200" dirty="0">
                <a:solidFill>
                  <a:schemeClr val="tx1"/>
                </a:solidFill>
                <a:effectLst/>
                <a:latin typeface="+mn-lt"/>
                <a:ea typeface="+mn-ea"/>
                <a:cs typeface="+mn-cs"/>
              </a:rPr>
              <a:t>5000</a:t>
            </a:r>
            <a:r>
              <a:rPr lang="zh-CN" altLang="zh-CN" sz="900" kern="1200" dirty="0">
                <a:solidFill>
                  <a:schemeClr val="tx1"/>
                </a:solidFill>
                <a:effectLst/>
                <a:latin typeface="+mn-lt"/>
                <a:ea typeface="+mn-ea"/>
                <a:cs typeface="+mn-cs"/>
              </a:rPr>
              <a:t>的</a:t>
            </a:r>
            <a:r>
              <a:rPr lang="en-US" altLang="zh-CN" sz="900" kern="1200" dirty="0">
                <a:solidFill>
                  <a:schemeClr val="tx1"/>
                </a:solidFill>
                <a:effectLst/>
                <a:latin typeface="+mn-lt"/>
                <a:ea typeface="+mn-ea"/>
                <a:cs typeface="+mn-cs"/>
              </a:rPr>
              <a:t>user</a:t>
            </a:r>
            <a:r>
              <a:rPr lang="zh-CN" altLang="zh-CN" sz="900" kern="1200" dirty="0">
                <a:solidFill>
                  <a:schemeClr val="tx1"/>
                </a:solidFill>
                <a:effectLst/>
                <a:latin typeface="+mn-lt"/>
                <a:ea typeface="+mn-ea"/>
                <a:cs typeface="+mn-cs"/>
              </a:rPr>
              <a:t>和</a:t>
            </a:r>
            <a:r>
              <a:rPr lang="en-US" altLang="zh-CN" sz="900" kern="1200" dirty="0">
                <a:solidFill>
                  <a:schemeClr val="tx1"/>
                </a:solidFill>
                <a:effectLst/>
                <a:latin typeface="+mn-lt"/>
                <a:ea typeface="+mn-ea"/>
                <a:cs typeface="+mn-cs"/>
              </a:rPr>
              <a:t>item</a:t>
            </a:r>
            <a:r>
              <a:rPr lang="zh-CN" altLang="zh-CN" sz="900" kern="1200" dirty="0">
                <a:solidFill>
                  <a:schemeClr val="tx1"/>
                </a:solidFill>
                <a:effectLst/>
                <a:latin typeface="+mn-lt"/>
                <a:ea typeface="+mn-ea"/>
                <a:cs typeface="+mn-cs"/>
              </a:rPr>
              <a:t>进行试验，并根据稀疏度确定目标和辅助域。</a:t>
            </a:r>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10</a:t>
            </a:fld>
            <a:endParaRPr kumimoji="1" lang="zh-CN" altLang="en-US"/>
          </a:p>
        </p:txBody>
      </p:sp>
    </p:spTree>
    <p:extLst>
      <p:ext uri="{BB962C8B-B14F-4D97-AF65-F5344CB8AC3E}">
        <p14:creationId xmlns:p14="http://schemas.microsoft.com/office/powerpoint/2010/main" val="379878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框架的整体结构主要包括三个部分，</a:t>
            </a:r>
            <a:r>
              <a:rPr lang="zh-CN" altLang="en-US" sz="900" kern="1200" dirty="0">
                <a:solidFill>
                  <a:schemeClr val="tx1"/>
                </a:solidFill>
                <a:effectLst/>
                <a:latin typeface="+mn-lt"/>
                <a:ea typeface="+mn-ea"/>
                <a:cs typeface="+mn-cs"/>
              </a:rPr>
              <a:t>分别是</a:t>
            </a:r>
            <a:r>
              <a:rPr lang="zh-CN" altLang="zh-CN" sz="900" kern="1200" dirty="0">
                <a:solidFill>
                  <a:schemeClr val="tx1"/>
                </a:solidFill>
                <a:effectLst/>
                <a:latin typeface="+mn-lt"/>
                <a:ea typeface="+mn-ea"/>
                <a:cs typeface="+mn-cs"/>
              </a:rPr>
              <a:t> 构造跨领域</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、训练</a:t>
            </a:r>
            <a:r>
              <a:rPr lang="zh-CN" altLang="en-US" sz="900" kern="1200" dirty="0">
                <a:solidFill>
                  <a:schemeClr val="tx1"/>
                </a:solidFill>
                <a:effectLst/>
                <a:latin typeface="+mn-lt"/>
                <a:ea typeface="+mn-ea"/>
                <a:cs typeface="+mn-cs"/>
              </a:rPr>
              <a:t>基于</a:t>
            </a:r>
            <a:r>
              <a:rPr lang="zh-CN" altLang="zh-CN" sz="900" kern="1200" dirty="0">
                <a:solidFill>
                  <a:schemeClr val="tx1"/>
                </a:solidFill>
                <a:effectLst/>
                <a:latin typeface="+mn-lt"/>
                <a:ea typeface="+mn-ea"/>
                <a:cs typeface="+mn-cs"/>
              </a:rPr>
              <a:t>网络</a:t>
            </a:r>
            <a:r>
              <a:rPr lang="zh-CN" altLang="en-US" sz="900" kern="1200" dirty="0">
                <a:solidFill>
                  <a:schemeClr val="tx1"/>
                </a:solidFill>
                <a:effectLst/>
                <a:latin typeface="+mn-lt"/>
                <a:ea typeface="+mn-ea"/>
                <a:cs typeface="+mn-cs"/>
              </a:rPr>
              <a:t>结构的节点</a:t>
            </a:r>
            <a:r>
              <a:rPr lang="zh-CN" altLang="zh-CN" sz="900" kern="1200" dirty="0">
                <a:solidFill>
                  <a:schemeClr val="tx1"/>
                </a:solidFill>
                <a:effectLst/>
                <a:latin typeface="+mn-lt"/>
                <a:ea typeface="+mn-ea"/>
                <a:cs typeface="+mn-cs"/>
              </a:rPr>
              <a:t>表达，最后根据网络</a:t>
            </a:r>
            <a:r>
              <a:rPr lang="zh-CN" altLang="en-US" sz="900" kern="1200" dirty="0">
                <a:solidFill>
                  <a:schemeClr val="tx1"/>
                </a:solidFill>
                <a:effectLst/>
                <a:latin typeface="+mn-lt"/>
                <a:ea typeface="+mn-ea"/>
                <a:cs typeface="+mn-cs"/>
              </a:rPr>
              <a:t>结构</a:t>
            </a:r>
            <a:r>
              <a:rPr lang="zh-CN" altLang="zh-CN" sz="900" kern="1200" dirty="0">
                <a:solidFill>
                  <a:schemeClr val="tx1"/>
                </a:solidFill>
                <a:effectLst/>
                <a:latin typeface="+mn-lt"/>
                <a:ea typeface="+mn-ea"/>
                <a:cs typeface="+mn-cs"/>
              </a:rPr>
              <a:t>表达</a:t>
            </a:r>
            <a:r>
              <a:rPr lang="zh-CN" altLang="en-US"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训练评分预测器。下面具体介绍每各环节的情况。</a:t>
            </a:r>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11</a:t>
            </a:fld>
            <a:endParaRPr kumimoji="1" lang="zh-CN" altLang="en-US"/>
          </a:p>
        </p:txBody>
      </p:sp>
    </p:spTree>
    <p:extLst>
      <p:ext uri="{BB962C8B-B14F-4D97-AF65-F5344CB8AC3E}">
        <p14:creationId xmlns:p14="http://schemas.microsoft.com/office/powerpoint/2010/main" val="412775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首先第一个环节是构造跨领域</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a:t>
            </a:r>
            <a:endParaRPr lang="en-US" altLang="zh-CN" sz="900" kern="1200" dirty="0">
              <a:solidFill>
                <a:schemeClr val="tx1"/>
              </a:solidFill>
              <a:effectLst/>
              <a:latin typeface="+mn-lt"/>
              <a:ea typeface="+mn-ea"/>
              <a:cs typeface="+mn-cs"/>
            </a:endParaRPr>
          </a:p>
          <a:p>
            <a:endParaRPr lang="en-US" altLang="zh-CN" sz="900" kern="1200" dirty="0">
              <a:solidFill>
                <a:schemeClr val="tx1"/>
              </a:solidFill>
              <a:effectLst/>
              <a:latin typeface="+mn-lt"/>
              <a:ea typeface="+mn-ea"/>
              <a:cs typeface="+mn-cs"/>
            </a:endParaRPr>
          </a:p>
          <a:p>
            <a:r>
              <a:rPr lang="zh-CN" altLang="en-US" sz="900" kern="1200" dirty="0">
                <a:solidFill>
                  <a:schemeClr val="tx1"/>
                </a:solidFill>
                <a:effectLst/>
                <a:latin typeface="+mn-lt"/>
                <a:ea typeface="+mn-ea"/>
                <a:cs typeface="+mn-cs"/>
              </a:rPr>
              <a:t>我们</a:t>
            </a:r>
            <a:r>
              <a:rPr lang="zh-CN" altLang="zh-CN" sz="900" kern="1200" dirty="0">
                <a:solidFill>
                  <a:schemeClr val="tx1"/>
                </a:solidFill>
                <a:effectLst/>
                <a:latin typeface="+mn-lt"/>
                <a:ea typeface="+mn-ea"/>
                <a:cs typeface="+mn-cs"/>
              </a:rPr>
              <a:t>通过对数据的统计分析，</a:t>
            </a:r>
            <a:r>
              <a:rPr lang="zh-CN" altLang="en-US" sz="900" kern="1200" dirty="0">
                <a:solidFill>
                  <a:schemeClr val="tx1"/>
                </a:solidFill>
                <a:effectLst/>
                <a:latin typeface="+mn-lt"/>
                <a:ea typeface="+mn-ea"/>
                <a:cs typeface="+mn-cs"/>
              </a:rPr>
              <a:t>我们把标签作为异质信息的来源，</a:t>
            </a:r>
            <a:r>
              <a:rPr lang="zh-CN" altLang="zh-CN" sz="900" kern="1200" dirty="0">
                <a:solidFill>
                  <a:schemeClr val="tx1"/>
                </a:solidFill>
                <a:effectLst/>
                <a:latin typeface="+mn-lt"/>
                <a:ea typeface="+mn-ea"/>
                <a:cs typeface="+mn-cs"/>
              </a:rPr>
              <a:t>采用领域间的公共标签将单领域</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进行连接，构造跨领域</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a:t>
            </a:r>
            <a:endParaRPr lang="en-US"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如右图所示，网络中共包含</a:t>
            </a:r>
            <a:r>
              <a:rPr lang="en-US" altLang="zh-CN" sz="900" kern="1200" dirty="0">
                <a:solidFill>
                  <a:schemeClr val="tx1"/>
                </a:solidFill>
                <a:effectLst/>
                <a:latin typeface="+mn-lt"/>
                <a:ea typeface="+mn-ea"/>
                <a:cs typeface="+mn-cs"/>
              </a:rPr>
              <a:t>5</a:t>
            </a:r>
            <a:r>
              <a:rPr lang="zh-CN" altLang="zh-CN" sz="900" kern="1200" dirty="0">
                <a:solidFill>
                  <a:schemeClr val="tx1"/>
                </a:solidFill>
                <a:effectLst/>
                <a:latin typeface="+mn-lt"/>
                <a:ea typeface="+mn-ea"/>
                <a:cs typeface="+mn-cs"/>
              </a:rPr>
              <a:t>种不同类型节点。</a:t>
            </a:r>
            <a:endParaRPr lang="en-US" altLang="zh-CN" sz="900" kern="1200" dirty="0">
              <a:solidFill>
                <a:schemeClr val="tx1"/>
              </a:solidFill>
              <a:effectLst/>
              <a:latin typeface="+mn-lt"/>
              <a:ea typeface="+mn-ea"/>
              <a:cs typeface="+mn-cs"/>
            </a:endParaRPr>
          </a:p>
          <a:p>
            <a:endParaRPr lang="en-US" altLang="zh-CN" sz="900" kern="1200" dirty="0">
              <a:solidFill>
                <a:schemeClr val="tx1"/>
              </a:solidFill>
              <a:effectLst/>
              <a:latin typeface="+mn-lt"/>
              <a:ea typeface="+mn-ea"/>
              <a:cs typeface="+mn-cs"/>
            </a:endParaRPr>
          </a:p>
          <a:p>
            <a:r>
              <a:rPr lang="zh-CN" altLang="en-US" sz="900" kern="1200" dirty="0">
                <a:solidFill>
                  <a:schemeClr val="tx1"/>
                </a:solidFill>
                <a:effectLst/>
                <a:latin typeface="+mn-lt"/>
                <a:ea typeface="+mn-ea"/>
                <a:cs typeface="+mn-cs"/>
              </a:rPr>
              <a:t>为了对</a:t>
            </a:r>
            <a:r>
              <a:rPr lang="zh-CN" altLang="zh-CN" sz="900" kern="1200" dirty="0">
                <a:solidFill>
                  <a:schemeClr val="tx1"/>
                </a:solidFill>
                <a:effectLst/>
                <a:latin typeface="+mn-lt"/>
                <a:ea typeface="+mn-ea"/>
                <a:cs typeface="+mn-cs"/>
              </a:rPr>
              <a:t>复杂网络结构进行信息提取，这里我们</a:t>
            </a:r>
            <a:r>
              <a:rPr lang="zh-CN" altLang="en-US" sz="900" kern="1200" dirty="0">
                <a:solidFill>
                  <a:schemeClr val="tx1"/>
                </a:solidFill>
                <a:effectLst/>
                <a:latin typeface="+mn-lt"/>
                <a:ea typeface="+mn-ea"/>
                <a:cs typeface="+mn-cs"/>
              </a:rPr>
              <a:t>引入</a:t>
            </a:r>
            <a:r>
              <a:rPr lang="zh-CN" altLang="zh-CN" sz="900" kern="1200" dirty="0">
                <a:solidFill>
                  <a:schemeClr val="tx1"/>
                </a:solidFill>
                <a:effectLst/>
                <a:latin typeface="+mn-lt"/>
                <a:ea typeface="+mn-ea"/>
                <a:cs typeface="+mn-cs"/>
              </a:rPr>
              <a:t>元路径的概念。简单来讲，他是节点类型和边的类型的复合序列，是用来表示</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中特定节点关系的有效工具。在这里我们共设计</a:t>
            </a:r>
            <a:r>
              <a:rPr lang="en-US" altLang="zh-CN" sz="900" kern="1200" dirty="0">
                <a:solidFill>
                  <a:schemeClr val="tx1"/>
                </a:solidFill>
                <a:effectLst/>
                <a:latin typeface="+mn-lt"/>
                <a:ea typeface="+mn-ea"/>
                <a:cs typeface="+mn-cs"/>
              </a:rPr>
              <a:t>8</a:t>
            </a:r>
            <a:r>
              <a:rPr lang="zh-CN" altLang="zh-CN" sz="900" kern="1200" dirty="0">
                <a:solidFill>
                  <a:schemeClr val="tx1"/>
                </a:solidFill>
                <a:effectLst/>
                <a:latin typeface="+mn-lt"/>
                <a:ea typeface="+mn-ea"/>
                <a:cs typeface="+mn-cs"/>
              </a:rPr>
              <a:t>中元路径分别用于挖掘用户和项目，在目标域</a:t>
            </a:r>
            <a:r>
              <a:rPr lang="zh-CN" altLang="en-US" sz="900" kern="1200" dirty="0">
                <a:solidFill>
                  <a:schemeClr val="tx1"/>
                </a:solidFill>
                <a:effectLst/>
                <a:latin typeface="+mn-lt"/>
                <a:ea typeface="+mn-ea"/>
                <a:cs typeface="+mn-cs"/>
              </a:rPr>
              <a:t>中的有效信息以及跨</a:t>
            </a:r>
            <a:r>
              <a:rPr lang="zh-CN" altLang="zh-CN" sz="900" kern="1200" dirty="0">
                <a:solidFill>
                  <a:schemeClr val="tx1"/>
                </a:solidFill>
                <a:effectLst/>
                <a:latin typeface="+mn-lt"/>
                <a:ea typeface="+mn-ea"/>
                <a:cs typeface="+mn-cs"/>
              </a:rPr>
              <a:t>领域的有效信息。</a:t>
            </a:r>
          </a:p>
          <a:p>
            <a:pPr>
              <a:lnSpc>
                <a:spcPct val="130000"/>
              </a:lnSpc>
            </a:pPr>
            <a:r>
              <a:rPr kumimoji="1" lang="en-US" altLang="zh-CN" sz="900" dirty="0">
                <a:latin typeface="Arial" panose="020B0604020202020204" pitchFamily="34" charset="0"/>
                <a:ea typeface="微软雅黑" panose="020B0503020204020204" pitchFamily="34" charset="-122"/>
              </a:rPr>
              <a:t>——————————————————————————————</a:t>
            </a:r>
          </a:p>
          <a:p>
            <a:pPr>
              <a:lnSpc>
                <a:spcPct val="130000"/>
              </a:lnSpc>
            </a:pPr>
            <a:endParaRPr kumimoji="1" lang="en-US" altLang="zh-CN" sz="900" dirty="0">
              <a:latin typeface="Arial" panose="020B0604020202020204" pitchFamily="34" charset="0"/>
              <a:ea typeface="微软雅黑" panose="020B0503020204020204" pitchFamily="34" charset="-122"/>
            </a:endParaRPr>
          </a:p>
          <a:p>
            <a:pPr>
              <a:lnSpc>
                <a:spcPct val="130000"/>
              </a:lnSpc>
            </a:pPr>
            <a:r>
              <a:rPr kumimoji="1" lang="zh-CN" altLang="en-US" sz="900" dirty="0">
                <a:latin typeface="Arial" panose="020B0604020202020204" pitchFamily="34" charset="0"/>
                <a:ea typeface="微软雅黑" panose="020B0503020204020204" pitchFamily="34" charset="-122"/>
              </a:rPr>
              <a:t>原因</a:t>
            </a:r>
            <a:r>
              <a:rPr kumimoji="1" lang="en-US" altLang="zh-CN" sz="900" dirty="0">
                <a:latin typeface="Arial" panose="020B0604020202020204" pitchFamily="34" charset="0"/>
                <a:ea typeface="微软雅黑" panose="020B0503020204020204" pitchFamily="34" charset="-122"/>
              </a:rPr>
              <a:t>——</a:t>
            </a:r>
            <a:r>
              <a:rPr kumimoji="1" lang="zh-CN" altLang="en-US" sz="900" dirty="0">
                <a:latin typeface="Arial" panose="020B0604020202020204" pitchFamily="34" charset="0"/>
                <a:ea typeface="微软雅黑" panose="020B0503020204020204" pitchFamily="34" charset="-122"/>
              </a:rPr>
              <a:t>基于统计分析的两个发现</a:t>
            </a:r>
            <a:endParaRPr kumimoji="1" lang="en-US" altLang="zh-CN" sz="900" dirty="0">
              <a:latin typeface="Arial" panose="020B0604020202020204" pitchFamily="34" charset="0"/>
              <a:ea typeface="微软雅黑" panose="020B0503020204020204" pitchFamily="34" charset="-122"/>
            </a:endParaRPr>
          </a:p>
          <a:p>
            <a:pPr>
              <a:lnSpc>
                <a:spcPct val="130000"/>
              </a:lnSpc>
            </a:pPr>
            <a:r>
              <a:rPr kumimoji="1" lang="en-US" altLang="zh-CN" dirty="0">
                <a:latin typeface="Arial" panose="020B0604020202020204" pitchFamily="34" charset="0"/>
                <a:ea typeface="微软雅黑" panose="020B0503020204020204" pitchFamily="34" charset="-122"/>
              </a:rPr>
              <a:t>	1</a:t>
            </a:r>
            <a:r>
              <a:rPr kumimoji="1" lang="zh-CN" altLang="en-US" dirty="0">
                <a:latin typeface="Arial" panose="020B0604020202020204" pitchFamily="34" charset="0"/>
                <a:ea typeface="微软雅黑" panose="020B0503020204020204" pitchFamily="34" charset="-122"/>
              </a:rPr>
              <a:t>）目标域和辅助域的领域间共享相当比例的公共标签</a:t>
            </a:r>
            <a:endParaRPr kumimoji="1" lang="en-US" altLang="zh-CN" dirty="0">
              <a:latin typeface="Arial" panose="020B0604020202020204" pitchFamily="34" charset="0"/>
              <a:ea typeface="微软雅黑" panose="020B0503020204020204" pitchFamily="34" charset="-122"/>
            </a:endParaRPr>
          </a:p>
          <a:p>
            <a:pPr>
              <a:lnSpc>
                <a:spcPct val="130000"/>
              </a:lnSpc>
            </a:pPr>
            <a:r>
              <a:rPr kumimoji="1" lang="en-US" altLang="zh-CN" dirty="0">
                <a:latin typeface="Arial" panose="020B0604020202020204" pitchFamily="34" charset="0"/>
                <a:ea typeface="微软雅黑" panose="020B0503020204020204" pitchFamily="34" charset="-122"/>
              </a:rPr>
              <a:t>	2</a:t>
            </a:r>
            <a:r>
              <a:rPr kumimoji="1" lang="zh-CN" altLang="en-US" dirty="0">
                <a:latin typeface="Arial" panose="020B0604020202020204" pitchFamily="34" charset="0"/>
                <a:ea typeface="微软雅黑" panose="020B0503020204020204" pitchFamily="34" charset="-122"/>
              </a:rPr>
              <a:t>）</a:t>
            </a:r>
            <a:r>
              <a:rPr lang="zh-CN" altLang="zh-CN" dirty="0"/>
              <a:t>用户高频使用的标签，主要集中于这部分公共标签中 </a:t>
            </a:r>
            <a:endParaRPr kumimoji="1" lang="zh-CN" altLang="en-US" sz="900" dirty="0">
              <a:latin typeface="Arial" panose="020B0604020202020204" pitchFamily="34" charset="0"/>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12</a:t>
            </a:fld>
            <a:endParaRPr kumimoji="1" lang="zh-CN" altLang="en-US"/>
          </a:p>
        </p:txBody>
      </p:sp>
    </p:spTree>
    <p:extLst>
      <p:ext uri="{BB962C8B-B14F-4D97-AF65-F5344CB8AC3E}">
        <p14:creationId xmlns:p14="http://schemas.microsoft.com/office/powerpoint/2010/main" val="1494511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zh-CN" altLang="en-US" sz="900" kern="1200" dirty="0">
                <a:solidFill>
                  <a:schemeClr val="tx1"/>
                </a:solidFill>
                <a:effectLst/>
                <a:latin typeface="+mn-lt"/>
                <a:ea typeface="+mn-ea"/>
                <a:cs typeface="+mn-cs"/>
              </a:rPr>
              <a:t>那么对于构造的跨领域</a:t>
            </a:r>
            <a:r>
              <a:rPr lang="en-US" altLang="zh-CN" sz="900" kern="1200" dirty="0">
                <a:solidFill>
                  <a:schemeClr val="tx1"/>
                </a:solidFill>
                <a:effectLst/>
                <a:latin typeface="+mn-lt"/>
                <a:ea typeface="+mn-ea"/>
                <a:cs typeface="+mn-cs"/>
              </a:rPr>
              <a:t>HIN</a:t>
            </a:r>
            <a:r>
              <a:rPr lang="zh-CN" altLang="en-US" sz="900" kern="1200" dirty="0">
                <a:solidFill>
                  <a:schemeClr val="tx1"/>
                </a:solidFill>
                <a:effectLst/>
                <a:latin typeface="+mn-lt"/>
                <a:ea typeface="+mn-ea"/>
                <a:cs typeface="+mn-cs"/>
              </a:rPr>
              <a:t>，如何对</a:t>
            </a:r>
            <a:r>
              <a:rPr lang="zh-CN" altLang="zh-CN" sz="900" kern="1200" dirty="0">
                <a:solidFill>
                  <a:schemeClr val="tx1"/>
                </a:solidFill>
                <a:effectLst/>
                <a:latin typeface="+mn-lt"/>
                <a:ea typeface="+mn-ea"/>
                <a:cs typeface="+mn-cs"/>
              </a:rPr>
              <a:t>目标节点</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训练</a:t>
            </a:r>
            <a:r>
              <a:rPr lang="zh-CN" altLang="en-US" sz="900" kern="1200" dirty="0">
                <a:solidFill>
                  <a:schemeClr val="tx1"/>
                </a:solidFill>
                <a:effectLst/>
                <a:latin typeface="+mn-lt"/>
                <a:ea typeface="+mn-ea"/>
                <a:cs typeface="+mn-cs"/>
              </a:rPr>
              <a:t>他们的</a:t>
            </a:r>
            <a:r>
              <a:rPr lang="zh-CN" altLang="zh-CN" sz="900" kern="1200" dirty="0">
                <a:solidFill>
                  <a:schemeClr val="tx1"/>
                </a:solidFill>
                <a:effectLst/>
                <a:latin typeface="+mn-lt"/>
                <a:ea typeface="+mn-ea"/>
                <a:cs typeface="+mn-cs"/>
              </a:rPr>
              <a:t>网络结构表达。</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我们基于多条元路径分别进行随机游走，获得对应的节点序列，然后将节点序列进行过滤，保留目标节点类型。</a:t>
            </a:r>
            <a:r>
              <a:rPr lang="zh-CN" altLang="en-US" sz="900" kern="1200" dirty="0">
                <a:solidFill>
                  <a:schemeClr val="tx1"/>
                </a:solidFill>
                <a:effectLst/>
                <a:latin typeface="+mn-lt"/>
                <a:ea typeface="+mn-ea"/>
                <a:cs typeface="+mn-cs"/>
              </a:rPr>
              <a:t>之后</a:t>
            </a:r>
            <a:r>
              <a:rPr lang="zh-CN" altLang="zh-CN" sz="900" kern="1200" dirty="0">
                <a:solidFill>
                  <a:schemeClr val="tx1"/>
                </a:solidFill>
                <a:effectLst/>
                <a:latin typeface="+mn-lt"/>
                <a:ea typeface="+mn-ea"/>
                <a:cs typeface="+mn-cs"/>
              </a:rPr>
              <a:t>采用</a:t>
            </a:r>
            <a:r>
              <a:rPr lang="en-US" altLang="zh-CN" sz="900" kern="1200" dirty="0">
                <a:solidFill>
                  <a:schemeClr val="tx1"/>
                </a:solidFill>
                <a:effectLst/>
                <a:latin typeface="+mn-lt"/>
                <a:ea typeface="+mn-ea"/>
                <a:cs typeface="+mn-cs"/>
              </a:rPr>
              <a:t>skip-gram</a:t>
            </a:r>
            <a:r>
              <a:rPr lang="zh-CN" altLang="zh-CN" sz="900" kern="1200" dirty="0">
                <a:solidFill>
                  <a:schemeClr val="tx1"/>
                </a:solidFill>
                <a:effectLst/>
                <a:latin typeface="+mn-lt"/>
                <a:ea typeface="+mn-ea"/>
                <a:cs typeface="+mn-cs"/>
              </a:rPr>
              <a:t>算法，对目标节点进行向量化表示，</a:t>
            </a:r>
            <a:r>
              <a:rPr lang="zh-CN" altLang="en-US" sz="900" kern="1200" dirty="0">
                <a:solidFill>
                  <a:schemeClr val="tx1"/>
                </a:solidFill>
                <a:effectLst/>
                <a:latin typeface="+mn-lt"/>
                <a:ea typeface="+mn-ea"/>
                <a:cs typeface="+mn-cs"/>
              </a:rPr>
              <a:t>对于每个用户和项目节点，分别</a:t>
            </a:r>
            <a:r>
              <a:rPr lang="zh-CN" altLang="zh-CN" sz="900" kern="1200" dirty="0">
                <a:solidFill>
                  <a:schemeClr val="tx1"/>
                </a:solidFill>
                <a:effectLst/>
                <a:latin typeface="+mn-lt"/>
                <a:ea typeface="+mn-ea"/>
                <a:cs typeface="+mn-cs"/>
              </a:rPr>
              <a:t>获得对应元路径数目</a:t>
            </a:r>
            <a:r>
              <a:rPr lang="zh-CN" altLang="en-US" sz="900" kern="1200" dirty="0">
                <a:solidFill>
                  <a:schemeClr val="tx1"/>
                </a:solidFill>
                <a:effectLst/>
                <a:latin typeface="+mn-lt"/>
                <a:ea typeface="+mn-ea"/>
                <a:cs typeface="+mn-cs"/>
              </a:rPr>
              <a:t>的、</a:t>
            </a:r>
            <a:r>
              <a:rPr lang="zh-CN" altLang="zh-CN" sz="900" kern="1200" dirty="0">
                <a:solidFill>
                  <a:schemeClr val="tx1"/>
                </a:solidFill>
                <a:effectLst/>
                <a:latin typeface="+mn-lt"/>
                <a:ea typeface="+mn-ea"/>
                <a:cs typeface="+mn-cs"/>
              </a:rPr>
              <a:t>多个原始网络表达向量。</a:t>
            </a:r>
          </a:p>
          <a:p>
            <a:endParaRPr kumimoji="1" lang="en-US" altLang="zh-CN" dirty="0"/>
          </a:p>
          <a:p>
            <a:pPr marL="0" marR="0" lvl="0" indent="0" algn="l" defTabSz="342900" rtl="0" eaLnBrk="1" fontAlgn="auto" latinLnBrk="0" hangingPunct="1">
              <a:lnSpc>
                <a:spcPct val="100000"/>
              </a:lnSpc>
              <a:spcBef>
                <a:spcPts val="0"/>
              </a:spcBef>
              <a:spcAft>
                <a:spcPts val="0"/>
              </a:spcAft>
              <a:buClrTx/>
              <a:buSzTx/>
              <a:buFontTx/>
              <a:buNone/>
              <a:tabLst/>
              <a:defRPr/>
            </a:pPr>
            <a:r>
              <a:rPr kumimoji="1" lang="zh-CN" altLang="en-US" sz="900" dirty="0">
                <a:latin typeface="Arial" panose="020B0604020202020204" pitchFamily="34" charset="0"/>
                <a:ea typeface="微软雅黑" panose="020B0503020204020204" pitchFamily="34" charset="-122"/>
              </a:rPr>
              <a:t>比如</a:t>
            </a:r>
            <a:r>
              <a:rPr kumimoji="1" lang="en-US" altLang="zh-CN" sz="900" dirty="0" err="1">
                <a:latin typeface="Arial" panose="020B0604020202020204" pitchFamily="34" charset="0"/>
                <a:ea typeface="微软雅黑" panose="020B0503020204020204" pitchFamily="34" charset="-122"/>
              </a:rPr>
              <a:t>ein</a:t>
            </a:r>
            <a:r>
              <a:rPr kumimoji="1" lang="zh-CN" altLang="en-US" sz="900" dirty="0">
                <a:latin typeface="Arial" panose="020B0604020202020204" pitchFamily="34" charset="0"/>
                <a:ea typeface="微软雅黑" panose="020B0503020204020204" pitchFamily="34" charset="-122"/>
              </a:rPr>
              <a:t> 就表示项目节点</a:t>
            </a:r>
            <a:r>
              <a:rPr lang="en-US" altLang="zh-CN" sz="900" i="0" dirty="0">
                <a:latin typeface="Cambria Math" panose="02040503050406030204" pitchFamily="18" charset="0"/>
              </a:rPr>
              <a:t>𝑖</a:t>
            </a:r>
            <a:r>
              <a:rPr kumimoji="1" lang="zh-CN" altLang="en-US" sz="900" dirty="0">
                <a:latin typeface="Arial" panose="020B0604020202020204" pitchFamily="34" charset="0"/>
                <a:ea typeface="微软雅黑" panose="020B0503020204020204" pitchFamily="34" charset="-122"/>
              </a:rPr>
              <a:t>对应第</a:t>
            </a:r>
            <a:r>
              <a:rPr kumimoji="1" lang="en-US" altLang="zh-CN" sz="900" dirty="0">
                <a:latin typeface="Arial" panose="020B0604020202020204" pitchFamily="34" charset="0"/>
                <a:ea typeface="微软雅黑" panose="020B0503020204020204" pitchFamily="34" charset="-122"/>
              </a:rPr>
              <a:t>n</a:t>
            </a:r>
            <a:r>
              <a:rPr kumimoji="1" lang="zh-CN" altLang="en-US" sz="900" dirty="0">
                <a:latin typeface="Arial" panose="020B0604020202020204" pitchFamily="34" charset="0"/>
                <a:ea typeface="微软雅黑" panose="020B0503020204020204" pitchFamily="34" charset="-122"/>
              </a:rPr>
              <a:t>条元路径，获得的原始向量表示</a:t>
            </a:r>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13</a:t>
            </a:fld>
            <a:endParaRPr kumimoji="1" lang="zh-CN" altLang="en-US"/>
          </a:p>
        </p:txBody>
      </p:sp>
    </p:spTree>
    <p:extLst>
      <p:ext uri="{BB962C8B-B14F-4D97-AF65-F5344CB8AC3E}">
        <p14:creationId xmlns:p14="http://schemas.microsoft.com/office/powerpoint/2010/main" val="14409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获得节点的多个原始网络表达之后，需要对</a:t>
            </a:r>
            <a:r>
              <a:rPr lang="zh-CN" altLang="en-US" sz="900" kern="1200" dirty="0">
                <a:solidFill>
                  <a:schemeClr val="tx1"/>
                </a:solidFill>
                <a:effectLst/>
                <a:latin typeface="+mn-lt"/>
                <a:ea typeface="+mn-ea"/>
                <a:cs typeface="+mn-cs"/>
              </a:rPr>
              <a:t>这些</a:t>
            </a:r>
            <a:r>
              <a:rPr lang="zh-CN" altLang="zh-CN" sz="900" kern="1200" dirty="0">
                <a:solidFill>
                  <a:schemeClr val="tx1"/>
                </a:solidFill>
                <a:effectLst/>
                <a:latin typeface="+mn-lt"/>
                <a:ea typeface="+mn-ea"/>
                <a:cs typeface="+mn-cs"/>
              </a:rPr>
              <a:t>向量进行</a:t>
            </a:r>
            <a:r>
              <a:rPr lang="zh-CN" altLang="en-US" sz="900" kern="1200" dirty="0">
                <a:solidFill>
                  <a:schemeClr val="tx1"/>
                </a:solidFill>
                <a:effectLst/>
                <a:latin typeface="+mn-lt"/>
                <a:ea typeface="+mn-ea"/>
                <a:cs typeface="+mn-cs"/>
              </a:rPr>
              <a:t>融合</a:t>
            </a:r>
            <a:r>
              <a:rPr lang="zh-CN" altLang="zh-CN" sz="900" kern="1200" dirty="0">
                <a:solidFill>
                  <a:schemeClr val="tx1"/>
                </a:solidFill>
                <a:effectLst/>
                <a:latin typeface="+mn-lt"/>
                <a:ea typeface="+mn-ea"/>
                <a:cs typeface="+mn-cs"/>
              </a:rPr>
              <a:t>处理。</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在实验中，我们发现，承载多种信息的复用节点上存在信息冲突现象，直接采用加权融合等方式处理，</a:t>
            </a:r>
            <a:r>
              <a:rPr lang="zh-CN" altLang="en-US" sz="900" kern="1200" dirty="0">
                <a:solidFill>
                  <a:schemeClr val="tx1"/>
                </a:solidFill>
                <a:effectLst/>
                <a:latin typeface="+mn-lt"/>
                <a:ea typeface="+mn-ea"/>
                <a:cs typeface="+mn-cs"/>
              </a:rPr>
              <a:t>算法的</a:t>
            </a:r>
            <a:r>
              <a:rPr lang="zh-CN" altLang="zh-CN" sz="900" kern="1200" dirty="0">
                <a:solidFill>
                  <a:schemeClr val="tx1"/>
                </a:solidFill>
                <a:effectLst/>
                <a:latin typeface="+mn-lt"/>
                <a:ea typeface="+mn-ea"/>
                <a:cs typeface="+mn-cs"/>
              </a:rPr>
              <a:t>收益不明显甚至会导致效果下降。</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因此我们提出对原始向量进行“立交桥式”的处理，即各路并行互不干扰的形式。</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以用户节点</a:t>
            </a:r>
            <a:r>
              <a:rPr lang="en-US" altLang="zh-CN" sz="900" kern="1200" dirty="0">
                <a:solidFill>
                  <a:schemeClr val="tx1"/>
                </a:solidFill>
                <a:effectLst/>
                <a:latin typeface="+mn-lt"/>
                <a:ea typeface="+mn-ea"/>
                <a:cs typeface="+mn-cs"/>
              </a:rPr>
              <a:t>u</a:t>
            </a:r>
            <a:r>
              <a:rPr lang="zh-CN" altLang="zh-CN" sz="900" kern="1200" dirty="0">
                <a:solidFill>
                  <a:schemeClr val="tx1"/>
                </a:solidFill>
                <a:effectLst/>
                <a:latin typeface="+mn-lt"/>
                <a:ea typeface="+mn-ea"/>
                <a:cs typeface="+mn-cs"/>
              </a:rPr>
              <a:t>为例，我们对目标域内获得的原始向量进行个性化和非线性处理之后，进行拼接，获得节点</a:t>
            </a:r>
            <a:r>
              <a:rPr lang="en-US" altLang="zh-CN" sz="900" kern="1200" dirty="0">
                <a:solidFill>
                  <a:schemeClr val="tx1"/>
                </a:solidFill>
                <a:effectLst/>
                <a:latin typeface="+mn-lt"/>
                <a:ea typeface="+mn-ea"/>
                <a:cs typeface="+mn-cs"/>
              </a:rPr>
              <a:t>u</a:t>
            </a:r>
            <a:r>
              <a:rPr lang="zh-CN" altLang="zh-CN" sz="900" kern="1200" dirty="0">
                <a:solidFill>
                  <a:schemeClr val="tx1"/>
                </a:solidFill>
                <a:effectLst/>
                <a:latin typeface="+mn-lt"/>
                <a:ea typeface="+mn-ea"/>
                <a:cs typeface="+mn-cs"/>
              </a:rPr>
              <a:t>最终的域内特征向量；</a:t>
            </a:r>
            <a:r>
              <a:rPr lang="zh-CN" altLang="en-US" sz="900" kern="1200" dirty="0">
                <a:solidFill>
                  <a:schemeClr val="tx1"/>
                </a:solidFill>
                <a:effectLst/>
                <a:latin typeface="+mn-lt"/>
                <a:ea typeface="+mn-ea"/>
                <a:cs typeface="+mn-cs"/>
              </a:rPr>
              <a:t>其中</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M</a:t>
            </a:r>
            <a:r>
              <a:rPr lang="zh-CN" altLang="en-US" sz="900" kern="1200" dirty="0">
                <a:solidFill>
                  <a:schemeClr val="tx1"/>
                </a:solidFill>
                <a:effectLst/>
                <a:latin typeface="+mn-lt"/>
                <a:ea typeface="+mn-ea"/>
                <a:cs typeface="+mn-cs"/>
              </a:rPr>
              <a:t>和</a:t>
            </a:r>
            <a:r>
              <a:rPr lang="en-US" altLang="zh-CN" sz="900" kern="1200" dirty="0">
                <a:solidFill>
                  <a:schemeClr val="tx1"/>
                </a:solidFill>
                <a:effectLst/>
                <a:latin typeface="+mn-lt"/>
                <a:ea typeface="+mn-ea"/>
                <a:cs typeface="+mn-cs"/>
              </a:rPr>
              <a:t>b</a:t>
            </a:r>
            <a:r>
              <a:rPr lang="zh-CN" altLang="en-US" sz="900" kern="1200" dirty="0">
                <a:solidFill>
                  <a:schemeClr val="tx1"/>
                </a:solidFill>
                <a:effectLst/>
                <a:latin typeface="+mn-lt"/>
                <a:ea typeface="+mn-ea"/>
                <a:cs typeface="+mn-cs"/>
              </a:rPr>
              <a:t>分别是转移矩阵和偏置向量</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sigma</a:t>
            </a:r>
            <a:r>
              <a:rPr lang="zh-CN" altLang="en-US" sz="900" kern="1200" dirty="0">
                <a:solidFill>
                  <a:schemeClr val="tx1"/>
                </a:solidFill>
                <a:effectLst/>
                <a:latin typeface="+mn-lt"/>
                <a:ea typeface="+mn-ea"/>
                <a:cs typeface="+mn-cs"/>
              </a:rPr>
              <a:t>是激活函数</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zh-CN" altLang="en-US" sz="900" kern="1200" dirty="0">
                <a:solidFill>
                  <a:schemeClr val="tx1"/>
                </a:solidFill>
                <a:effectLst/>
                <a:latin typeface="+mn-lt"/>
                <a:ea typeface="+mn-ea"/>
                <a:cs typeface="+mn-cs"/>
              </a:rPr>
              <a:t>欧米伽是个性化因子</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类似的计算我们可以获得</a:t>
            </a:r>
            <a:r>
              <a:rPr lang="en-US" altLang="zh-CN" sz="900" kern="1200" dirty="0">
                <a:solidFill>
                  <a:schemeClr val="tx1"/>
                </a:solidFill>
                <a:effectLst/>
                <a:latin typeface="+mn-lt"/>
                <a:ea typeface="+mn-ea"/>
                <a:cs typeface="+mn-cs"/>
              </a:rPr>
              <a:t>u</a:t>
            </a:r>
            <a:r>
              <a:rPr lang="zh-CN" altLang="zh-CN" sz="900" kern="1200" dirty="0">
                <a:solidFill>
                  <a:schemeClr val="tx1"/>
                </a:solidFill>
                <a:effectLst/>
                <a:latin typeface="+mn-lt"/>
                <a:ea typeface="+mn-ea"/>
                <a:cs typeface="+mn-cs"/>
              </a:rPr>
              <a:t>的跨</a:t>
            </a:r>
            <a:r>
              <a:rPr lang="zh-CN" altLang="en-US" sz="900" kern="1200" dirty="0">
                <a:solidFill>
                  <a:schemeClr val="tx1"/>
                </a:solidFill>
                <a:effectLst/>
                <a:latin typeface="+mn-lt"/>
                <a:ea typeface="+mn-ea"/>
                <a:cs typeface="+mn-cs"/>
              </a:rPr>
              <a:t>领域特征</a:t>
            </a:r>
            <a:r>
              <a:rPr lang="zh-CN" altLang="zh-CN" sz="900" kern="1200" dirty="0">
                <a:solidFill>
                  <a:schemeClr val="tx1"/>
                </a:solidFill>
                <a:effectLst/>
                <a:latin typeface="+mn-lt"/>
                <a:ea typeface="+mn-ea"/>
                <a:cs typeface="+mn-cs"/>
              </a:rPr>
              <a:t>向量，以及</a:t>
            </a:r>
            <a:r>
              <a:rPr lang="en-US" altLang="zh-CN" sz="900" kern="1200" dirty="0">
                <a:solidFill>
                  <a:schemeClr val="tx1"/>
                </a:solidFill>
                <a:effectLst/>
                <a:latin typeface="+mn-lt"/>
                <a:ea typeface="+mn-ea"/>
                <a:cs typeface="+mn-cs"/>
              </a:rPr>
              <a:t>item</a:t>
            </a:r>
            <a:r>
              <a:rPr lang="zh-CN" altLang="zh-CN" sz="900" kern="1200" dirty="0">
                <a:solidFill>
                  <a:schemeClr val="tx1"/>
                </a:solidFill>
                <a:effectLst/>
                <a:latin typeface="+mn-lt"/>
                <a:ea typeface="+mn-ea"/>
                <a:cs typeface="+mn-cs"/>
              </a:rPr>
              <a:t>对应的域内和跨域向量。</a:t>
            </a:r>
          </a:p>
          <a:p>
            <a:r>
              <a:rPr lang="en-US" altLang="zh-CN" sz="900" kern="1200" dirty="0">
                <a:solidFill>
                  <a:schemeClr val="tx1"/>
                </a:solidFill>
                <a:effectLst/>
                <a:latin typeface="+mn-lt"/>
                <a:ea typeface="+mn-ea"/>
                <a:cs typeface="+mn-cs"/>
              </a:rPr>
              <a:t>——————————————</a:t>
            </a:r>
          </a:p>
          <a:p>
            <a:r>
              <a:rPr lang="en-US" altLang="zh-CN" dirty="0">
                <a:effectLst/>
              </a:rPr>
              <a:t>1</a:t>
            </a:r>
            <a:r>
              <a:rPr lang="zh-CN" altLang="en-US" dirty="0">
                <a:effectLst/>
              </a:rPr>
              <a:t>、“信息冲突”和“立交桥”是怎么回事</a:t>
            </a:r>
          </a:p>
          <a:p>
            <a:br>
              <a:rPr lang="zh-CN" altLang="en-US" dirty="0"/>
            </a:br>
            <a:endParaRPr lang="zh-CN" altLang="en-US" dirty="0"/>
          </a:p>
          <a:p>
            <a:r>
              <a:rPr lang="zh-CN" altLang="en-US" dirty="0"/>
              <a:t>起因：对节点的多个原始网络结构表达进行处理时，采用常用的融合加权等方式，把多个向量进行计算融合之后，实验发现虽然引入了辅助信息，但是预测效果的收益并不显著，甚至会有所下降，（实验在相关工作对比）</a:t>
            </a:r>
          </a:p>
          <a:p>
            <a:r>
              <a:rPr lang="zh-CN" altLang="en-US" sz="900" kern="1200" dirty="0">
                <a:solidFill>
                  <a:schemeClr val="tx1"/>
                </a:solidFill>
                <a:effectLst/>
                <a:latin typeface="+mn-lt"/>
                <a:ea typeface="+mn-ea"/>
                <a:cs typeface="+mn-cs"/>
              </a:rPr>
              <a:t>分析：因为</a:t>
            </a:r>
            <a:r>
              <a:rPr lang="zh-CN" altLang="en-US" sz="900" b="1" kern="1200" dirty="0">
                <a:solidFill>
                  <a:schemeClr val="tx1"/>
                </a:solidFill>
                <a:effectLst/>
                <a:latin typeface="+mn-lt"/>
                <a:ea typeface="+mn-ea"/>
                <a:cs typeface="+mn-cs"/>
              </a:rPr>
              <a:t>承载多种信息的复用节点上存在的信息冲突现象。</a:t>
            </a:r>
            <a:r>
              <a:rPr lang="zh-CN" altLang="en-US" sz="900" kern="1200" dirty="0">
                <a:solidFill>
                  <a:schemeClr val="tx1"/>
                </a:solidFill>
                <a:effectLst/>
                <a:latin typeface="+mn-lt"/>
                <a:ea typeface="+mn-ea"/>
                <a:cs typeface="+mn-cs"/>
              </a:rPr>
              <a:t>节点复用情况主要是由于在跨领域</a:t>
            </a:r>
            <a:r>
              <a:rPr lang="en-US" altLang="zh-CN" sz="900" kern="1200" dirty="0">
                <a:solidFill>
                  <a:schemeClr val="tx1"/>
                </a:solidFill>
                <a:effectLst/>
                <a:latin typeface="+mn-lt"/>
                <a:ea typeface="+mn-ea"/>
                <a:cs typeface="+mn-cs"/>
              </a:rPr>
              <a:t>HIN</a:t>
            </a:r>
            <a:r>
              <a:rPr lang="zh-CN" altLang="en-US" sz="900" kern="1200" dirty="0">
                <a:solidFill>
                  <a:schemeClr val="tx1"/>
                </a:solidFill>
                <a:effectLst/>
                <a:latin typeface="+mn-lt"/>
                <a:ea typeface="+mn-ea"/>
                <a:cs typeface="+mn-cs"/>
              </a:rPr>
              <a:t>中，标签节点作为桥梁节点，除了承担本域异质信息载体的角色之外，还承担了辅助域信息的迁移任务。所以跨领域节点序列之间，甚至与目标域内的节点序列间，会出现一些重叠的子序列。这些子序列承担的信息传输任务是各不相同的。采用常用的加权融合等处理方式</a:t>
            </a:r>
            <a:r>
              <a:rPr lang="zh-CN" altLang="en-US" sz="900" i="0" kern="1200" dirty="0">
                <a:solidFill>
                  <a:schemeClr val="tx1"/>
                </a:solidFill>
                <a:effectLst/>
                <a:latin typeface="+mn-lt"/>
                <a:ea typeface="+mn-ea"/>
                <a:cs typeface="+mn-cs"/>
              </a:rPr>
              <a:t>，一定程度上会使特征信息相互抵消，特征受损，甚至会引入无效的噪声影响推荐效果。</a:t>
            </a:r>
            <a:endParaRPr lang="zh-CN" altLang="en-US" dirty="0"/>
          </a:p>
          <a:p>
            <a:r>
              <a:rPr lang="zh-CN" altLang="en-US" dirty="0"/>
              <a:t>“立交桥式”的思想就是独立的处理原始网络表达，将同一节点基于不同的元路径获得的向量独立处理后再拼接。直观上会像立交桥一样，各路并行互不干扰。</a:t>
            </a:r>
          </a:p>
          <a:p>
            <a:endParaRPr lang="en-US"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14</a:t>
            </a:fld>
            <a:endParaRPr kumimoji="1" lang="zh-CN" altLang="en-US"/>
          </a:p>
        </p:txBody>
      </p:sp>
    </p:spTree>
    <p:extLst>
      <p:ext uri="{BB962C8B-B14F-4D97-AF65-F5344CB8AC3E}">
        <p14:creationId xmlns:p14="http://schemas.microsoft.com/office/powerpoint/2010/main" val="1487156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最后的环节就是，利用处理后的网络表达向量，训练个性化评分预测器。我们在</a:t>
            </a:r>
            <a:r>
              <a:rPr lang="en-US" altLang="zh-CN" sz="900" kern="1200" dirty="0">
                <a:solidFill>
                  <a:schemeClr val="tx1"/>
                </a:solidFill>
                <a:effectLst/>
                <a:latin typeface="+mn-lt"/>
                <a:ea typeface="+mn-ea"/>
                <a:cs typeface="+mn-cs"/>
              </a:rPr>
              <a:t>MF</a:t>
            </a:r>
            <a:r>
              <a:rPr lang="zh-CN" altLang="zh-CN" sz="900" kern="1200" dirty="0">
                <a:solidFill>
                  <a:schemeClr val="tx1"/>
                </a:solidFill>
                <a:effectLst/>
                <a:latin typeface="+mn-lt"/>
                <a:ea typeface="+mn-ea"/>
                <a:cs typeface="+mn-cs"/>
              </a:rPr>
              <a:t>框架的基础上，引入跨领域异质网络结构信息，共同作用构成最终的预测评分。</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其中目标函数为加</a:t>
            </a:r>
            <a:r>
              <a:rPr lang="en-US" altLang="zh-CN" sz="900" kern="1200" dirty="0">
                <a:solidFill>
                  <a:schemeClr val="tx1"/>
                </a:solidFill>
                <a:effectLst/>
                <a:latin typeface="+mn-lt"/>
                <a:ea typeface="+mn-ea"/>
                <a:cs typeface="+mn-cs"/>
              </a:rPr>
              <a:t>L2</a:t>
            </a:r>
            <a:r>
              <a:rPr lang="zh-CN" altLang="zh-CN" sz="900" kern="1200" dirty="0">
                <a:solidFill>
                  <a:schemeClr val="tx1"/>
                </a:solidFill>
                <a:effectLst/>
                <a:latin typeface="+mn-lt"/>
                <a:ea typeface="+mn-ea"/>
                <a:cs typeface="+mn-cs"/>
              </a:rPr>
              <a:t>正则的平方损失函数。</a:t>
            </a:r>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15</a:t>
            </a:fld>
            <a:endParaRPr kumimoji="1" lang="zh-CN" altLang="en-US"/>
          </a:p>
        </p:txBody>
      </p:sp>
    </p:spTree>
    <p:extLst>
      <p:ext uri="{BB962C8B-B14F-4D97-AF65-F5344CB8AC3E}">
        <p14:creationId xmlns:p14="http://schemas.microsoft.com/office/powerpoint/2010/main" val="3034402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3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实验部分主要做了两组，首先是相关工作对比。</a:t>
            </a:r>
            <a:r>
              <a:rPr lang="en-US" altLang="zh-CN" sz="900" kern="1200" dirty="0">
                <a:solidFill>
                  <a:schemeClr val="tx1"/>
                </a:solidFill>
                <a:effectLst/>
                <a:latin typeface="+mn-lt"/>
                <a:ea typeface="+mn-ea"/>
                <a:cs typeface="+mn-cs"/>
              </a:rPr>
              <a:t>IBCF</a:t>
            </a:r>
            <a:r>
              <a:rPr lang="zh-CN" altLang="zh-CN" sz="900" kern="1200" dirty="0">
                <a:solidFill>
                  <a:schemeClr val="tx1"/>
                </a:solidFill>
                <a:effectLst/>
                <a:latin typeface="+mn-lt"/>
                <a:ea typeface="+mn-ea"/>
                <a:cs typeface="+mn-cs"/>
              </a:rPr>
              <a:t>和</a:t>
            </a:r>
            <a:r>
              <a:rPr lang="en-US" altLang="zh-CN" sz="900" kern="1200" dirty="0">
                <a:solidFill>
                  <a:schemeClr val="tx1"/>
                </a:solidFill>
                <a:effectLst/>
                <a:latin typeface="+mn-lt"/>
                <a:ea typeface="+mn-ea"/>
                <a:cs typeface="+mn-cs"/>
              </a:rPr>
              <a:t>UBCF</a:t>
            </a:r>
            <a:r>
              <a:rPr lang="zh-CN" altLang="zh-CN" sz="900" kern="1200" dirty="0">
                <a:solidFill>
                  <a:schemeClr val="tx1"/>
                </a:solidFill>
                <a:effectLst/>
                <a:latin typeface="+mn-lt"/>
                <a:ea typeface="+mn-ea"/>
                <a:cs typeface="+mn-cs"/>
              </a:rPr>
              <a:t>传统的协同过滤推荐算法，</a:t>
            </a:r>
            <a:r>
              <a:rPr lang="en-US" altLang="zh-CN" sz="900" kern="1200" dirty="0">
                <a:solidFill>
                  <a:schemeClr val="tx1"/>
                </a:solidFill>
                <a:effectLst/>
                <a:latin typeface="+mn-lt"/>
                <a:ea typeface="+mn-ea"/>
                <a:cs typeface="+mn-cs"/>
              </a:rPr>
              <a:t>PMF</a:t>
            </a:r>
            <a:r>
              <a:rPr lang="zh-CN" altLang="zh-CN" sz="900" kern="1200" dirty="0">
                <a:solidFill>
                  <a:schemeClr val="tx1"/>
                </a:solidFill>
                <a:effectLst/>
                <a:latin typeface="+mn-lt"/>
                <a:ea typeface="+mn-ea"/>
                <a:cs typeface="+mn-cs"/>
              </a:rPr>
              <a:t>是在</a:t>
            </a:r>
            <a:r>
              <a:rPr lang="en-US" altLang="zh-CN" sz="900" kern="1200" dirty="0">
                <a:solidFill>
                  <a:schemeClr val="tx1"/>
                </a:solidFill>
                <a:effectLst/>
                <a:latin typeface="+mn-lt"/>
                <a:ea typeface="+mn-ea"/>
                <a:cs typeface="+mn-cs"/>
              </a:rPr>
              <a:t>MF</a:t>
            </a:r>
            <a:r>
              <a:rPr lang="zh-CN" altLang="zh-CN" sz="900" kern="1200" dirty="0">
                <a:solidFill>
                  <a:schemeClr val="tx1"/>
                </a:solidFill>
                <a:effectLst/>
                <a:latin typeface="+mn-lt"/>
                <a:ea typeface="+mn-ea"/>
                <a:cs typeface="+mn-cs"/>
              </a:rPr>
              <a:t>技术上进行优化的概率矩阵分解算法，</a:t>
            </a:r>
            <a:r>
              <a:rPr lang="en-US" altLang="zh-CN" sz="900" kern="1200" dirty="0" err="1">
                <a:solidFill>
                  <a:schemeClr val="tx1"/>
                </a:solidFill>
                <a:effectLst/>
                <a:latin typeface="+mn-lt"/>
                <a:ea typeface="+mn-ea"/>
                <a:cs typeface="+mn-cs"/>
              </a:rPr>
              <a:t>EtagiCDCF</a:t>
            </a:r>
            <a:r>
              <a:rPr lang="zh-CN" altLang="zh-CN" sz="900" kern="1200" dirty="0">
                <a:solidFill>
                  <a:schemeClr val="tx1"/>
                </a:solidFill>
                <a:effectLst/>
                <a:latin typeface="+mn-lt"/>
                <a:ea typeface="+mn-ea"/>
                <a:cs typeface="+mn-cs"/>
              </a:rPr>
              <a:t>是以</a:t>
            </a:r>
            <a:r>
              <a:rPr lang="en-US" altLang="zh-CN" sz="900" kern="1200" dirty="0">
                <a:solidFill>
                  <a:schemeClr val="tx1"/>
                </a:solidFill>
                <a:effectLst/>
                <a:latin typeface="+mn-lt"/>
                <a:ea typeface="+mn-ea"/>
                <a:cs typeface="+mn-cs"/>
              </a:rPr>
              <a:t>tag</a:t>
            </a:r>
            <a:r>
              <a:rPr lang="zh-CN" altLang="zh-CN" sz="900" kern="1200" dirty="0">
                <a:solidFill>
                  <a:schemeClr val="tx1"/>
                </a:solidFill>
                <a:effectLst/>
                <a:latin typeface="+mn-lt"/>
                <a:ea typeface="+mn-ea"/>
                <a:cs typeface="+mn-cs"/>
              </a:rPr>
              <a:t>为桥梁的跨领域推荐算法。</a:t>
            </a:r>
            <a:r>
              <a:rPr lang="en-US" altLang="zh-CN" sz="900" kern="1200" dirty="0" err="1">
                <a:solidFill>
                  <a:schemeClr val="tx1"/>
                </a:solidFill>
                <a:effectLst/>
                <a:latin typeface="+mn-lt"/>
                <a:ea typeface="+mn-ea"/>
                <a:cs typeface="+mn-cs"/>
              </a:rPr>
              <a:t>HERec</a:t>
            </a:r>
            <a:r>
              <a:rPr lang="zh-CN" altLang="zh-CN" sz="900" kern="1200" dirty="0">
                <a:solidFill>
                  <a:schemeClr val="tx1"/>
                </a:solidFill>
                <a:effectLst/>
                <a:latin typeface="+mn-lt"/>
                <a:ea typeface="+mn-ea"/>
                <a:cs typeface="+mn-cs"/>
              </a:rPr>
              <a:t>是基于</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的单领域推荐。</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30000"/>
              </a:lnSpc>
              <a:spcBef>
                <a:spcPts val="0"/>
              </a:spcBef>
              <a:spcAft>
                <a:spcPts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3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可以看出本文提出的基于</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跨领域融合推荐框架</a:t>
            </a:r>
            <a:r>
              <a:rPr lang="zh-CN" altLang="en-US" sz="900" kern="1200" dirty="0">
                <a:solidFill>
                  <a:schemeClr val="tx1"/>
                </a:solidFill>
                <a:effectLst/>
                <a:latin typeface="+mn-lt"/>
                <a:ea typeface="+mn-ea"/>
                <a:cs typeface="+mn-cs"/>
              </a:rPr>
              <a:t>在两个指标</a:t>
            </a:r>
            <a:r>
              <a:rPr lang="zh-CN" altLang="zh-CN" sz="900" kern="1200" dirty="0">
                <a:solidFill>
                  <a:schemeClr val="tx1"/>
                </a:solidFill>
                <a:effectLst/>
                <a:latin typeface="+mn-lt"/>
                <a:ea typeface="+mn-ea"/>
                <a:cs typeface="+mn-cs"/>
              </a:rPr>
              <a:t>上都有明显提升。</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30000"/>
              </a:lnSpc>
              <a:spcBef>
                <a:spcPts val="0"/>
              </a:spcBef>
              <a:spcAft>
                <a:spcPts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3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另外我们</a:t>
            </a:r>
            <a:r>
              <a:rPr lang="zh-CN" altLang="en-US" sz="900" kern="1200" dirty="0">
                <a:solidFill>
                  <a:schemeClr val="tx1"/>
                </a:solidFill>
                <a:effectLst/>
                <a:latin typeface="+mn-lt"/>
                <a:ea typeface="+mn-ea"/>
                <a:cs typeface="+mn-cs"/>
              </a:rPr>
              <a:t>对</a:t>
            </a:r>
            <a:r>
              <a:rPr lang="zh-CN" altLang="zh-CN" sz="900" kern="1200" dirty="0">
                <a:solidFill>
                  <a:schemeClr val="tx1"/>
                </a:solidFill>
                <a:effectLst/>
                <a:latin typeface="+mn-lt"/>
                <a:ea typeface="+mn-ea"/>
                <a:cs typeface="+mn-cs"/>
              </a:rPr>
              <a:t>框架的冷启动解决能力进行了实验验证，</a:t>
            </a:r>
            <a:r>
              <a:rPr lang="zh-CN" altLang="en-US" sz="900" kern="1200" dirty="0">
                <a:solidFill>
                  <a:schemeClr val="tx1"/>
                </a:solidFill>
                <a:effectLst/>
                <a:latin typeface="+mn-lt"/>
                <a:ea typeface="+mn-ea"/>
                <a:cs typeface="+mn-cs"/>
              </a:rPr>
              <a:t>实验结果表明</a:t>
            </a:r>
            <a:r>
              <a:rPr lang="zh-CN" altLang="zh-CN" sz="900" kern="1200" dirty="0">
                <a:solidFill>
                  <a:schemeClr val="tx1"/>
                </a:solidFill>
                <a:effectLst/>
                <a:latin typeface="+mn-lt"/>
                <a:ea typeface="+mn-ea"/>
                <a:cs typeface="+mn-cs"/>
              </a:rPr>
              <a:t>用户行为数据越稀疏，效果提升越明显。</a:t>
            </a:r>
          </a:p>
          <a:p>
            <a:pPr>
              <a:lnSpc>
                <a:spcPct val="130000"/>
              </a:lnSpc>
            </a:pPr>
            <a:r>
              <a:rPr kumimoji="1" lang="en-US" altLang="zh-CN" sz="900" dirty="0">
                <a:latin typeface="Arial" panose="020B0604020202020204" pitchFamily="34" charset="0"/>
                <a:ea typeface="微软雅黑" panose="020B0503020204020204" pitchFamily="34" charset="-122"/>
              </a:rPr>
              <a:t>——————————————————————————————————————</a:t>
            </a:r>
          </a:p>
          <a:p>
            <a:pPr>
              <a:lnSpc>
                <a:spcPct val="130000"/>
              </a:lnSpc>
            </a:pPr>
            <a:endParaRPr kumimoji="1" lang="en-US" altLang="zh-CN" sz="900" dirty="0">
              <a:latin typeface="Arial" panose="020B0604020202020204" pitchFamily="34" charset="0"/>
              <a:ea typeface="微软雅黑" panose="020B0503020204020204" pitchFamily="34" charset="-122"/>
            </a:endParaRPr>
          </a:p>
          <a:p>
            <a:pPr>
              <a:lnSpc>
                <a:spcPct val="130000"/>
              </a:lnSpc>
            </a:pPr>
            <a:r>
              <a:rPr kumimoji="1" lang="zh-CN" altLang="en-US" sz="900" dirty="0">
                <a:latin typeface="Arial" panose="020B0604020202020204" pitchFamily="34" charset="0"/>
                <a:ea typeface="微软雅黑" panose="020B0503020204020204" pitchFamily="34" charset="-122"/>
              </a:rPr>
              <a:t>相关工作中：</a:t>
            </a:r>
            <a:endParaRPr kumimoji="1" lang="en-US" altLang="zh-CN" sz="900" dirty="0">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kumimoji="1" lang="en-US" altLang="zh-CN" sz="900" dirty="0" err="1">
                <a:latin typeface="Arial" panose="020B0604020202020204" pitchFamily="34" charset="0"/>
                <a:ea typeface="微软雅黑" panose="020B0503020204020204" pitchFamily="34" charset="-122"/>
              </a:rPr>
              <a:t>HERec</a:t>
            </a:r>
            <a:r>
              <a:rPr kumimoji="1" lang="zh-CN" altLang="en-US" sz="900" dirty="0">
                <a:latin typeface="Arial" panose="020B0604020202020204" pitchFamily="34" charset="0"/>
                <a:ea typeface="微软雅黑" panose="020B0503020204020204" pitchFamily="34" charset="-122"/>
              </a:rPr>
              <a:t>是基于异质信息网络的单领域推荐</a:t>
            </a:r>
            <a:endParaRPr kumimoji="1" lang="en-US" altLang="zh-CN" sz="900" dirty="0">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kumimoji="1" lang="en-US" altLang="zh-CN" sz="900" dirty="0" err="1">
                <a:latin typeface="Arial" panose="020B0604020202020204" pitchFamily="34" charset="0"/>
                <a:ea typeface="微软雅黑" panose="020B0503020204020204" pitchFamily="34" charset="-122"/>
              </a:rPr>
              <a:t>HERec</a:t>
            </a:r>
            <a:r>
              <a:rPr kumimoji="1" lang="en-US" altLang="zh-CN" sz="900" baseline="-25000" dirty="0" err="1">
                <a:latin typeface="Arial" panose="020B0604020202020204" pitchFamily="34" charset="0"/>
                <a:ea typeface="微软雅黑" panose="020B0503020204020204" pitchFamily="34" charset="-122"/>
              </a:rPr>
              <a:t>cd</a:t>
            </a:r>
            <a:r>
              <a:rPr kumimoji="1" lang="zh-CN" altLang="en-US" sz="900" dirty="0">
                <a:latin typeface="Arial" panose="020B0604020202020204" pitchFamily="34" charset="0"/>
                <a:ea typeface="微软雅黑" panose="020B0503020204020204" pitchFamily="34" charset="-122"/>
              </a:rPr>
              <a:t>是对</a:t>
            </a:r>
            <a:r>
              <a:rPr kumimoji="1" lang="en-US" altLang="zh-CN" sz="900" dirty="0" err="1">
                <a:latin typeface="Arial" panose="020B0604020202020204" pitchFamily="34" charset="0"/>
                <a:ea typeface="微软雅黑" panose="020B0503020204020204" pitchFamily="34" charset="-122"/>
              </a:rPr>
              <a:t>HERec</a:t>
            </a:r>
            <a:r>
              <a:rPr kumimoji="1" lang="zh-CN" altLang="en-US" sz="900" dirty="0">
                <a:latin typeface="Arial" panose="020B0604020202020204" pitchFamily="34" charset="0"/>
                <a:ea typeface="微软雅黑" panose="020B0503020204020204" pitchFamily="34" charset="-122"/>
              </a:rPr>
              <a:t>的变形，引入跨领域信息，但不采用“立交桥式”向量处理方法。</a:t>
            </a:r>
            <a:endParaRPr kumimoji="1" lang="en-US" altLang="zh-CN" sz="900" dirty="0">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kumimoji="1" lang="en-US" altLang="zh-CN" sz="900" dirty="0" err="1">
                <a:latin typeface="Arial" panose="020B0604020202020204" pitchFamily="34" charset="0"/>
                <a:ea typeface="微软雅黑" panose="020B0503020204020204" pitchFamily="34" charset="-122"/>
              </a:rPr>
              <a:t>HecRec</a:t>
            </a:r>
            <a:r>
              <a:rPr kumimoji="1" lang="zh-CN" altLang="en-US" sz="900" dirty="0">
                <a:latin typeface="Arial" panose="020B0604020202020204" pitchFamily="34" charset="0"/>
                <a:ea typeface="微软雅黑" panose="020B0503020204020204" pitchFamily="34" charset="-122"/>
              </a:rPr>
              <a:t>本文提出的基于</a:t>
            </a:r>
            <a:r>
              <a:rPr kumimoji="1" lang="en-US" altLang="zh-CN" sz="900" dirty="0">
                <a:latin typeface="Arial" panose="020B0604020202020204" pitchFamily="34" charset="0"/>
                <a:ea typeface="微软雅黑" panose="020B0503020204020204" pitchFamily="34" charset="-122"/>
              </a:rPr>
              <a:t>HIN</a:t>
            </a:r>
            <a:r>
              <a:rPr kumimoji="1" lang="zh-CN" altLang="en-US" sz="900" dirty="0">
                <a:latin typeface="Arial" panose="020B0604020202020204" pitchFamily="34" charset="0"/>
                <a:ea typeface="微软雅黑" panose="020B0503020204020204" pitchFamily="34" charset="-122"/>
              </a:rPr>
              <a:t>的跨领域推荐框架。</a:t>
            </a:r>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16</a:t>
            </a:fld>
            <a:endParaRPr kumimoji="1" lang="zh-CN" altLang="en-US"/>
          </a:p>
        </p:txBody>
      </p:sp>
    </p:spTree>
    <p:extLst>
      <p:ext uri="{BB962C8B-B14F-4D97-AF65-F5344CB8AC3E}">
        <p14:creationId xmlns:p14="http://schemas.microsoft.com/office/powerpoint/2010/main" val="1087653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zh-CN" altLang="en-US" sz="900" kern="1200" dirty="0">
                <a:solidFill>
                  <a:schemeClr val="tx1"/>
                </a:solidFill>
                <a:effectLst/>
                <a:latin typeface="+mn-lt"/>
                <a:ea typeface="+mn-ea"/>
                <a:cs typeface="+mn-cs"/>
              </a:rPr>
              <a:t>接下来介绍，</a:t>
            </a:r>
            <a:r>
              <a:rPr lang="zh-CN" altLang="zh-CN" sz="900" kern="1200" dirty="0">
                <a:solidFill>
                  <a:schemeClr val="tx1"/>
                </a:solidFill>
                <a:effectLst/>
                <a:latin typeface="+mn-lt"/>
                <a:ea typeface="+mn-ea"/>
                <a:cs typeface="+mn-cs"/>
              </a:rPr>
              <a:t>针对</a:t>
            </a:r>
            <a:r>
              <a:rPr lang="en-US" altLang="zh-CN" sz="900" kern="1200" dirty="0">
                <a:solidFill>
                  <a:schemeClr val="tx1"/>
                </a:solidFill>
                <a:effectLst/>
                <a:latin typeface="+mn-lt"/>
                <a:ea typeface="+mn-ea"/>
                <a:cs typeface="+mn-cs"/>
              </a:rPr>
              <a:t>top-k</a:t>
            </a:r>
            <a:r>
              <a:rPr lang="zh-CN" altLang="zh-CN" sz="900" kern="1200" dirty="0">
                <a:solidFill>
                  <a:schemeClr val="tx1"/>
                </a:solidFill>
                <a:effectLst/>
                <a:latin typeface="+mn-lt"/>
                <a:ea typeface="+mn-ea"/>
                <a:cs typeface="+mn-cs"/>
              </a:rPr>
              <a:t>列表推荐场景的</a:t>
            </a:r>
            <a:r>
              <a:rPr lang="zh-CN" altLang="en-US"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基于网络嵌入传播层的端到端推荐模型</a:t>
            </a:r>
          </a:p>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17</a:t>
            </a:fld>
            <a:endParaRPr kumimoji="1" lang="zh-CN" altLang="en-US"/>
          </a:p>
        </p:txBody>
      </p:sp>
    </p:spTree>
    <p:extLst>
      <p:ext uri="{BB962C8B-B14F-4D97-AF65-F5344CB8AC3E}">
        <p14:creationId xmlns:p14="http://schemas.microsoft.com/office/powerpoint/2010/main" val="2774319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kern="1200" dirty="0">
                <a:solidFill>
                  <a:schemeClr val="tx1"/>
                </a:solidFill>
                <a:effectLst/>
                <a:latin typeface="+mn-lt"/>
                <a:ea typeface="+mn-ea"/>
                <a:cs typeface="+mn-cs"/>
              </a:rPr>
              <a:t>我们的目标是实现端到端列表推荐模型</a:t>
            </a:r>
            <a:endParaRPr lang="en-US" altLang="zh-CN" sz="900" kern="1200" dirty="0">
              <a:solidFill>
                <a:schemeClr val="tx1"/>
              </a:solidFill>
              <a:effectLst/>
              <a:latin typeface="+mn-lt"/>
              <a:ea typeface="+mn-ea"/>
              <a:cs typeface="+mn-cs"/>
            </a:endParaRPr>
          </a:p>
          <a:p>
            <a:endParaRPr lang="en-US" altLang="zh-CN" sz="900" kern="1200" dirty="0">
              <a:solidFill>
                <a:schemeClr val="tx1"/>
              </a:solidFill>
              <a:effectLst/>
              <a:latin typeface="+mn-lt"/>
              <a:ea typeface="+mn-ea"/>
              <a:cs typeface="+mn-cs"/>
            </a:endParaRPr>
          </a:p>
          <a:p>
            <a:r>
              <a:rPr lang="zh-CN" altLang="en-US" sz="900" kern="1200" dirty="0">
                <a:solidFill>
                  <a:schemeClr val="tx1"/>
                </a:solidFill>
                <a:effectLst/>
                <a:latin typeface="+mn-lt"/>
                <a:ea typeface="+mn-ea"/>
                <a:cs typeface="+mn-cs"/>
              </a:rPr>
              <a:t>那么实现目标</a:t>
            </a:r>
            <a:r>
              <a:rPr lang="zh-CN" altLang="zh-CN" sz="900" kern="1200" dirty="0">
                <a:solidFill>
                  <a:schemeClr val="tx1"/>
                </a:solidFill>
                <a:effectLst/>
                <a:latin typeface="+mn-lt"/>
                <a:ea typeface="+mn-ea"/>
                <a:cs typeface="+mn-cs"/>
              </a:rPr>
              <a:t>具体难在哪里？</a:t>
            </a:r>
          </a:p>
          <a:p>
            <a:endParaRPr lang="en-US" altLang="zh-CN" sz="900" kern="1200" dirty="0">
              <a:solidFill>
                <a:schemeClr val="tx1"/>
              </a:solidFill>
              <a:effectLst/>
              <a:latin typeface="+mn-lt"/>
              <a:ea typeface="+mn-ea"/>
              <a:cs typeface="+mn-cs"/>
            </a:endParaRPr>
          </a:p>
          <a:p>
            <a:r>
              <a:rPr lang="zh-CN" altLang="en-US" sz="900" kern="1200" dirty="0">
                <a:solidFill>
                  <a:schemeClr val="tx1"/>
                </a:solidFill>
                <a:effectLst/>
                <a:latin typeface="+mn-lt"/>
                <a:ea typeface="+mn-ea"/>
                <a:cs typeface="+mn-cs"/>
              </a:rPr>
              <a:t>首先，</a:t>
            </a:r>
            <a:r>
              <a:rPr lang="zh-CN" altLang="zh-CN" sz="900" kern="1200" dirty="0">
                <a:solidFill>
                  <a:schemeClr val="tx1"/>
                </a:solidFill>
                <a:effectLst/>
                <a:latin typeface="+mn-lt"/>
                <a:ea typeface="+mn-ea"/>
                <a:cs typeface="+mn-cs"/>
              </a:rPr>
              <a:t>网络结构特征并不能完全等同于个性化特征。但是由于异质信息网络的内容较多，结构复杂，因此不可避免地需要在网络结构层面先进行信息的处理和特征提取。所以基于</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的推荐往往只能分阶段多模块的进行。</a:t>
            </a:r>
            <a:endParaRPr lang="en-US" altLang="zh-CN" sz="900" kern="1200" dirty="0">
              <a:solidFill>
                <a:schemeClr val="tx1"/>
              </a:solidFill>
              <a:effectLst/>
              <a:latin typeface="+mn-lt"/>
              <a:ea typeface="+mn-ea"/>
              <a:cs typeface="+mn-cs"/>
            </a:endParaRPr>
          </a:p>
          <a:p>
            <a:endParaRPr lang="en-US"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而端到端模型，需要从输入到输出都连续可导，因此</a:t>
            </a:r>
            <a:r>
              <a:rPr lang="zh-CN" altLang="zh-CN" sz="900" b="1" kern="1200" dirty="0">
                <a:solidFill>
                  <a:schemeClr val="tx1"/>
                </a:solidFill>
                <a:effectLst/>
                <a:latin typeface="+mn-lt"/>
                <a:ea typeface="+mn-ea"/>
                <a:cs typeface="+mn-cs"/>
              </a:rPr>
              <a:t>要求</a:t>
            </a:r>
            <a:r>
              <a:rPr lang="zh-CN" altLang="zh-CN" sz="900" kern="1200" dirty="0">
                <a:solidFill>
                  <a:schemeClr val="tx1"/>
                </a:solidFill>
                <a:effectLst/>
                <a:latin typeface="+mn-lt"/>
                <a:ea typeface="+mn-ea"/>
                <a:cs typeface="+mn-cs"/>
              </a:rPr>
              <a:t>节点表达学习</a:t>
            </a:r>
            <a:r>
              <a:rPr lang="zh-CN" altLang="en-US" sz="900" kern="1200" dirty="0">
                <a:solidFill>
                  <a:schemeClr val="tx1"/>
                </a:solidFill>
                <a:effectLst/>
                <a:latin typeface="+mn-lt"/>
                <a:ea typeface="+mn-ea"/>
                <a:cs typeface="+mn-cs"/>
              </a:rPr>
              <a:t>的过程</a:t>
            </a:r>
            <a:r>
              <a:rPr lang="zh-CN" altLang="zh-CN" sz="900" kern="1200" dirty="0">
                <a:solidFill>
                  <a:schemeClr val="tx1"/>
                </a:solidFill>
                <a:effectLst/>
                <a:latin typeface="+mn-lt"/>
                <a:ea typeface="+mn-ea"/>
                <a:cs typeface="+mn-cs"/>
              </a:rPr>
              <a:t>能同时进行网络结构和个性化特征的提取。我们的跨领域</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和一般的</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相比更加复杂，</a:t>
            </a:r>
            <a:r>
              <a:rPr lang="zh-CN" altLang="en-US" sz="900" kern="1200" dirty="0">
                <a:solidFill>
                  <a:schemeClr val="tx1"/>
                </a:solidFill>
                <a:effectLst/>
                <a:latin typeface="+mn-lt"/>
                <a:ea typeface="+mn-ea"/>
                <a:cs typeface="+mn-cs"/>
              </a:rPr>
              <a:t>所以</a:t>
            </a:r>
            <a:r>
              <a:rPr lang="zh-CN" altLang="zh-CN" sz="900" kern="1200" dirty="0">
                <a:solidFill>
                  <a:schemeClr val="tx1"/>
                </a:solidFill>
                <a:effectLst/>
                <a:latin typeface="+mn-lt"/>
                <a:ea typeface="+mn-ea"/>
                <a:cs typeface="+mn-cs"/>
              </a:rPr>
              <a:t>在端到端</a:t>
            </a:r>
            <a:r>
              <a:rPr lang="zh-CN" altLang="en-US" sz="900" kern="1200" dirty="0">
                <a:solidFill>
                  <a:schemeClr val="tx1"/>
                </a:solidFill>
                <a:effectLst/>
                <a:latin typeface="+mn-lt"/>
                <a:ea typeface="+mn-ea"/>
                <a:cs typeface="+mn-cs"/>
              </a:rPr>
              <a:t>推荐</a:t>
            </a:r>
            <a:r>
              <a:rPr lang="zh-CN" altLang="zh-CN" sz="900" kern="1200" dirty="0">
                <a:solidFill>
                  <a:schemeClr val="tx1"/>
                </a:solidFill>
                <a:effectLst/>
                <a:latin typeface="+mn-lt"/>
                <a:ea typeface="+mn-ea"/>
                <a:cs typeface="+mn-cs"/>
              </a:rPr>
              <a:t>模型中实现复杂信息的挖掘</a:t>
            </a:r>
            <a:r>
              <a:rPr lang="zh-CN" altLang="en-US"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是这部分工作的一个</a:t>
            </a:r>
            <a:r>
              <a:rPr lang="zh-CN" altLang="en-US" sz="900" kern="1200" dirty="0">
                <a:solidFill>
                  <a:schemeClr val="tx1"/>
                </a:solidFill>
                <a:effectLst/>
                <a:latin typeface="+mn-lt"/>
                <a:ea typeface="+mn-ea"/>
                <a:cs typeface="+mn-cs"/>
              </a:rPr>
              <a:t>重要</a:t>
            </a:r>
            <a:r>
              <a:rPr lang="zh-CN" altLang="zh-CN" sz="900" kern="1200" dirty="0">
                <a:solidFill>
                  <a:schemeClr val="tx1"/>
                </a:solidFill>
                <a:effectLst/>
                <a:latin typeface="+mn-lt"/>
                <a:ea typeface="+mn-ea"/>
                <a:cs typeface="+mn-cs"/>
              </a:rPr>
              <a:t>挑战。</a:t>
            </a:r>
          </a:p>
          <a:p>
            <a:pPr>
              <a:lnSpc>
                <a:spcPct val="150000"/>
              </a:lnSpc>
            </a:pPr>
            <a:endParaRPr lang="en-US" altLang="zh-CN" dirty="0"/>
          </a:p>
          <a:p>
            <a:pPr>
              <a:lnSpc>
                <a:spcPct val="150000"/>
              </a:lnSpc>
            </a:pPr>
            <a:endParaRPr lang="en-US" altLang="zh-CN" dirty="0"/>
          </a:p>
          <a:p>
            <a:pPr>
              <a:lnSpc>
                <a:spcPct val="150000"/>
              </a:lnSpc>
            </a:pPr>
            <a:r>
              <a:rPr lang="en-US" altLang="zh-CN" dirty="0"/>
              <a:t>——————————————————————————————</a:t>
            </a:r>
          </a:p>
          <a:p>
            <a:pPr>
              <a:lnSpc>
                <a:spcPct val="150000"/>
              </a:lnSpc>
            </a:pPr>
            <a:r>
              <a:rPr lang="zh-CN" altLang="en-US" sz="900" kern="1200" dirty="0">
                <a:solidFill>
                  <a:schemeClr val="tx1"/>
                </a:solidFill>
                <a:effectLst/>
                <a:latin typeface="+mn-lt"/>
                <a:ea typeface="+mn-ea"/>
                <a:cs typeface="+mn-cs"/>
              </a:rPr>
              <a:t>因为</a:t>
            </a:r>
            <a:r>
              <a:rPr lang="zh-CN" altLang="zh-CN" sz="900" kern="1200" dirty="0">
                <a:solidFill>
                  <a:schemeClr val="tx1"/>
                </a:solidFill>
                <a:effectLst/>
                <a:latin typeface="+mn-lt"/>
                <a:ea typeface="+mn-ea"/>
                <a:cs typeface="+mn-cs"/>
              </a:rPr>
              <a:t>网络表达算法</a:t>
            </a:r>
            <a:r>
              <a:rPr lang="zh-CN" altLang="en-US" sz="900" kern="1200" dirty="0">
                <a:solidFill>
                  <a:schemeClr val="tx1"/>
                </a:solidFill>
                <a:effectLst/>
                <a:latin typeface="+mn-lt"/>
                <a:ea typeface="+mn-ea"/>
                <a:cs typeface="+mn-cs"/>
              </a:rPr>
              <a:t>中</a:t>
            </a:r>
            <a:r>
              <a:rPr lang="zh-CN" altLang="zh-CN" sz="900" kern="1200" dirty="0">
                <a:solidFill>
                  <a:schemeClr val="tx1"/>
                </a:solidFill>
                <a:effectLst/>
                <a:latin typeface="+mn-lt"/>
                <a:ea typeface="+mn-ea"/>
                <a:cs typeface="+mn-cs"/>
              </a:rPr>
              <a:t>，网络空间</a:t>
            </a:r>
            <a:r>
              <a:rPr lang="zh-CN" altLang="en-US" sz="900" kern="1200" dirty="0">
                <a:solidFill>
                  <a:schemeClr val="tx1"/>
                </a:solidFill>
                <a:effectLst/>
                <a:latin typeface="+mn-lt"/>
                <a:ea typeface="+mn-ea"/>
                <a:cs typeface="+mn-cs"/>
              </a:rPr>
              <a:t>的</a:t>
            </a:r>
            <a:r>
              <a:rPr lang="zh-CN" altLang="zh-CN" sz="900" kern="1200" dirty="0">
                <a:solidFill>
                  <a:schemeClr val="tx1"/>
                </a:solidFill>
                <a:effectLst/>
                <a:latin typeface="+mn-lt"/>
                <a:ea typeface="+mn-ea"/>
                <a:cs typeface="+mn-cs"/>
              </a:rPr>
              <a:t>距离越近，训练获得的向量</a:t>
            </a:r>
            <a:r>
              <a:rPr lang="zh-CN" altLang="en-US" sz="900" kern="1200" dirty="0">
                <a:solidFill>
                  <a:schemeClr val="tx1"/>
                </a:solidFill>
                <a:effectLst/>
                <a:latin typeface="+mn-lt"/>
                <a:ea typeface="+mn-ea"/>
                <a:cs typeface="+mn-cs"/>
              </a:rPr>
              <a:t>表达</a:t>
            </a:r>
            <a:r>
              <a:rPr lang="zh-CN" altLang="zh-CN" sz="900" kern="1200" dirty="0">
                <a:solidFill>
                  <a:schemeClr val="tx1"/>
                </a:solidFill>
                <a:effectLst/>
                <a:latin typeface="+mn-lt"/>
                <a:ea typeface="+mn-ea"/>
                <a:cs typeface="+mn-cs"/>
              </a:rPr>
              <a:t>相似度越高。这样获得的向量并不是以推荐为直接目标的。一些现有的相关工作中也证明了这一点</a:t>
            </a:r>
            <a:r>
              <a:rPr lang="zh-CN" altLang="en-US" sz="900" kern="1200" dirty="0">
                <a:solidFill>
                  <a:schemeClr val="tx1"/>
                </a:solidFill>
                <a:effectLst/>
                <a:latin typeface="+mn-lt"/>
                <a:ea typeface="+mn-ea"/>
                <a:cs typeface="+mn-cs"/>
              </a:rPr>
              <a:t>。</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zh-CN" dirty="0"/>
              <a:t>网络结构特征</a:t>
            </a:r>
            <a:r>
              <a:rPr lang="zh-CN" altLang="zh-CN" b="1" dirty="0"/>
              <a:t>并不完全等同于</a:t>
            </a:r>
            <a:r>
              <a:rPr lang="zh-CN" altLang="zh-CN" dirty="0"/>
              <a:t>用户个性化特征</a:t>
            </a:r>
            <a:r>
              <a:rPr lang="zh-CN" altLang="en-US" dirty="0"/>
              <a:t>，不能直接用于推荐。但由于</a:t>
            </a:r>
            <a:r>
              <a:rPr lang="en-US" altLang="zh-CN" dirty="0"/>
              <a:t>HIN</a:t>
            </a:r>
            <a:r>
              <a:rPr lang="zh-CN" altLang="en-US" dirty="0"/>
              <a:t>结构复杂，需要</a:t>
            </a:r>
            <a:r>
              <a:rPr lang="zh-CN" altLang="en-US" b="1" dirty="0"/>
              <a:t>首先在网络结构层面</a:t>
            </a:r>
            <a:r>
              <a:rPr lang="zh-CN" altLang="en-US" dirty="0"/>
              <a:t>，进行具有可解释性的</a:t>
            </a:r>
            <a:r>
              <a:rPr lang="zh-CN" altLang="en-US" b="1" dirty="0"/>
              <a:t>信息提取</a:t>
            </a:r>
            <a:r>
              <a:rPr lang="zh-CN" altLang="en-US" dirty="0"/>
              <a:t>。所以需要面向推荐的模块，利用作为中间量的网络结构表达，完成个性化推荐任务。</a:t>
            </a:r>
            <a:endParaRPr lang="en-US" altLang="zh-CN" dirty="0"/>
          </a:p>
          <a:p>
            <a:pPr>
              <a:lnSpc>
                <a:spcPct val="150000"/>
              </a:lnSpc>
            </a:pPr>
            <a:endParaRPr lang="en-US" altLang="zh-CN" dirty="0"/>
          </a:p>
          <a:p>
            <a:pPr>
              <a:lnSpc>
                <a:spcPct val="150000"/>
              </a:lnSpc>
            </a:pPr>
            <a:r>
              <a:rPr lang="zh-CN" altLang="en-US" dirty="0"/>
              <a:t>端到端模型（</a:t>
            </a:r>
            <a:r>
              <a:rPr lang="en-US" altLang="zh-CN" dirty="0"/>
              <a:t>end-to-end</a:t>
            </a:r>
            <a:r>
              <a:rPr lang="zh-CN" altLang="en-US" dirty="0"/>
              <a:t>）需要从输入到输出的整个过程连续可导的。要求学习到的节点表达能够进行有效的异质信息提取，同时</a:t>
            </a:r>
            <a:r>
              <a:rPr lang="zh-CN" altLang="zh-CN" dirty="0"/>
              <a:t>包含用户的个性化</a:t>
            </a:r>
            <a:r>
              <a:rPr lang="zh-CN" altLang="en-US" dirty="0"/>
              <a:t>偏好特征。</a:t>
            </a:r>
            <a:endParaRPr lang="en-US" altLang="zh-CN" b="1" dirty="0"/>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18</a:t>
            </a:fld>
            <a:endParaRPr kumimoji="1" lang="zh-CN" altLang="en-US"/>
          </a:p>
        </p:txBody>
      </p:sp>
    </p:spTree>
    <p:extLst>
      <p:ext uri="{BB962C8B-B14F-4D97-AF65-F5344CB8AC3E}">
        <p14:creationId xmlns:p14="http://schemas.microsoft.com/office/powerpoint/2010/main" val="637959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那么什么是网络嵌入</a:t>
            </a:r>
            <a:r>
              <a:rPr lang="zh-CN" altLang="en-US" sz="900" kern="1200" dirty="0">
                <a:solidFill>
                  <a:schemeClr val="tx1"/>
                </a:solidFill>
                <a:effectLst/>
                <a:latin typeface="+mn-lt"/>
                <a:ea typeface="+mn-ea"/>
                <a:cs typeface="+mn-cs"/>
              </a:rPr>
              <a:t>传播</a:t>
            </a:r>
            <a:r>
              <a:rPr lang="zh-CN" altLang="zh-CN" sz="900" kern="1200" dirty="0">
                <a:solidFill>
                  <a:schemeClr val="tx1"/>
                </a:solidFill>
                <a:effectLst/>
                <a:latin typeface="+mn-lt"/>
                <a:ea typeface="+mn-ea"/>
                <a:cs typeface="+mn-cs"/>
              </a:rPr>
              <a:t>层，</a:t>
            </a:r>
            <a:r>
              <a:rPr lang="zh-CN" altLang="en-US" sz="900" kern="1200" dirty="0">
                <a:solidFill>
                  <a:schemeClr val="tx1"/>
                </a:solidFill>
                <a:effectLst/>
                <a:latin typeface="+mn-lt"/>
                <a:ea typeface="+mn-ea"/>
                <a:cs typeface="+mn-cs"/>
              </a:rPr>
              <a:t>以及我们</a:t>
            </a:r>
            <a:r>
              <a:rPr lang="zh-CN" altLang="zh-CN" sz="900" kern="1200" dirty="0">
                <a:solidFill>
                  <a:schemeClr val="tx1"/>
                </a:solidFill>
                <a:effectLst/>
                <a:latin typeface="+mn-lt"/>
                <a:ea typeface="+mn-ea"/>
                <a:cs typeface="+mn-cs"/>
              </a:rPr>
              <a:t>为什么</a:t>
            </a:r>
            <a:r>
              <a:rPr lang="zh-CN" altLang="en-US" sz="900" kern="1200" dirty="0">
                <a:solidFill>
                  <a:schemeClr val="tx1"/>
                </a:solidFill>
                <a:effectLst/>
                <a:latin typeface="+mn-lt"/>
                <a:ea typeface="+mn-ea"/>
                <a:cs typeface="+mn-cs"/>
              </a:rPr>
              <a:t>要</a:t>
            </a:r>
            <a:r>
              <a:rPr lang="zh-CN" altLang="zh-CN" sz="900" kern="1200" dirty="0">
                <a:solidFill>
                  <a:schemeClr val="tx1"/>
                </a:solidFill>
                <a:effectLst/>
                <a:latin typeface="+mn-lt"/>
                <a:ea typeface="+mn-ea"/>
                <a:cs typeface="+mn-cs"/>
              </a:rPr>
              <a:t>采用它？</a:t>
            </a:r>
            <a:endParaRPr lang="en-US" altLang="zh-CN" sz="900" kern="1200" dirty="0">
              <a:solidFill>
                <a:schemeClr val="tx1"/>
              </a:solidFill>
              <a:effectLst/>
              <a:latin typeface="+mn-lt"/>
              <a:ea typeface="+mn-ea"/>
              <a:cs typeface="+mn-cs"/>
            </a:endParaRPr>
          </a:p>
          <a:p>
            <a:endParaRPr lang="zh-CN" altLang="zh-CN" sz="900" kern="1200" dirty="0">
              <a:solidFill>
                <a:schemeClr val="tx1"/>
              </a:solidFill>
              <a:effectLst/>
              <a:latin typeface="+mn-lt"/>
              <a:ea typeface="+mn-ea"/>
              <a:cs typeface="+mn-cs"/>
            </a:endParaRPr>
          </a:p>
          <a:p>
            <a:r>
              <a:rPr lang="zh-CN" altLang="zh-CN" sz="900" b="1" kern="1200" dirty="0">
                <a:solidFill>
                  <a:schemeClr val="tx1"/>
                </a:solidFill>
                <a:effectLst/>
                <a:latin typeface="+mn-lt"/>
                <a:ea typeface="+mn-ea"/>
                <a:cs typeface="+mn-cs"/>
              </a:rPr>
              <a:t>网络嵌入传播层</a:t>
            </a:r>
            <a:r>
              <a:rPr lang="zh-CN" altLang="zh-CN" sz="900" kern="1200" dirty="0">
                <a:solidFill>
                  <a:schemeClr val="tx1"/>
                </a:solidFill>
                <a:effectLst/>
                <a:latin typeface="+mn-lt"/>
                <a:ea typeface="+mn-ea"/>
                <a:cs typeface="+mn-cs"/>
              </a:rPr>
              <a:t>是模拟网络结构中</a:t>
            </a:r>
            <a:r>
              <a:rPr lang="zh-CN" altLang="zh-CN" sz="900" b="1" kern="1200" dirty="0">
                <a:solidFill>
                  <a:schemeClr val="tx1"/>
                </a:solidFill>
                <a:effectLst/>
                <a:latin typeface="+mn-lt"/>
                <a:ea typeface="+mn-ea"/>
                <a:cs typeface="+mn-cs"/>
              </a:rPr>
              <a:t>信息流传递</a:t>
            </a:r>
            <a:r>
              <a:rPr lang="zh-CN" altLang="zh-CN" sz="900" kern="1200" dirty="0">
                <a:solidFill>
                  <a:schemeClr val="tx1"/>
                </a:solidFill>
                <a:effectLst/>
                <a:latin typeface="+mn-lt"/>
                <a:ea typeface="+mn-ea"/>
                <a:cs typeface="+mn-cs"/>
              </a:rPr>
              <a:t>过程的神经网络层结构，</a:t>
            </a:r>
            <a:r>
              <a:rPr lang="zh-CN" altLang="en-US" sz="900" kern="1200" dirty="0">
                <a:solidFill>
                  <a:schemeClr val="tx1"/>
                </a:solidFill>
                <a:effectLst/>
                <a:latin typeface="+mn-lt"/>
                <a:ea typeface="+mn-ea"/>
                <a:cs typeface="+mn-cs"/>
              </a:rPr>
              <a:t>它输出的</a:t>
            </a:r>
            <a:r>
              <a:rPr lang="zh-CN" altLang="en-US" dirty="0"/>
              <a:t>节点向量化表达，包含了节点及其一阶邻居组成的网络拓扑的结构特征。</a:t>
            </a:r>
            <a:endParaRPr lang="en-US" altLang="zh-CN" sz="900" kern="1200" dirty="0">
              <a:solidFill>
                <a:schemeClr val="tx1"/>
              </a:solidFill>
              <a:effectLst/>
              <a:latin typeface="+mn-lt"/>
              <a:ea typeface="+mn-ea"/>
              <a:cs typeface="+mn-cs"/>
            </a:endParaRPr>
          </a:p>
          <a:p>
            <a:endParaRPr lang="en-US" altLang="zh-CN" sz="900" b="1" kern="1200" dirty="0">
              <a:solidFill>
                <a:schemeClr val="tx1"/>
              </a:solidFill>
              <a:effectLst/>
              <a:latin typeface="+mn-lt"/>
              <a:ea typeface="+mn-ea"/>
              <a:cs typeface="+mn-cs"/>
            </a:endParaRPr>
          </a:p>
          <a:p>
            <a:r>
              <a:rPr lang="zh-CN" altLang="zh-CN" sz="900" b="1" kern="1200" dirty="0">
                <a:solidFill>
                  <a:schemeClr val="tx1"/>
                </a:solidFill>
                <a:effectLst/>
                <a:latin typeface="+mn-lt"/>
                <a:ea typeface="+mn-ea"/>
                <a:cs typeface="+mn-cs"/>
              </a:rPr>
              <a:t>采用网络嵌入传播层的原因是</a:t>
            </a:r>
            <a:r>
              <a:rPr lang="zh-CN" altLang="zh-CN" sz="900" kern="1200" dirty="0">
                <a:solidFill>
                  <a:schemeClr val="tx1"/>
                </a:solidFill>
                <a:effectLst/>
                <a:latin typeface="+mn-lt"/>
                <a:ea typeface="+mn-ea"/>
                <a:cs typeface="+mn-cs"/>
              </a:rPr>
              <a:t>，多层网络嵌入传播层的堆叠，可以使网络拓扑中信息传递过程表现为神经网络的形式。</a:t>
            </a:r>
            <a:r>
              <a:rPr lang="zh-CN" altLang="en-US" sz="900" kern="1200" dirty="0">
                <a:solidFill>
                  <a:schemeClr val="tx1"/>
                </a:solidFill>
                <a:effectLst/>
                <a:latin typeface="+mn-lt"/>
                <a:ea typeface="+mn-ea"/>
                <a:cs typeface="+mn-cs"/>
              </a:rPr>
              <a:t>当我们</a:t>
            </a:r>
            <a:r>
              <a:rPr lang="zh-CN" altLang="zh-CN" sz="900" kern="1200" dirty="0">
                <a:solidFill>
                  <a:schemeClr val="tx1"/>
                </a:solidFill>
                <a:effectLst/>
                <a:latin typeface="+mn-lt"/>
                <a:ea typeface="+mn-ea"/>
                <a:cs typeface="+mn-cs"/>
              </a:rPr>
              <a:t>以推荐为目标，对神经网络结构进行训练</a:t>
            </a:r>
            <a:r>
              <a:rPr lang="zh-CN" altLang="en-US" sz="900" kern="1200" dirty="0">
                <a:solidFill>
                  <a:schemeClr val="tx1"/>
                </a:solidFill>
                <a:effectLst/>
                <a:latin typeface="+mn-lt"/>
                <a:ea typeface="+mn-ea"/>
                <a:cs typeface="+mn-cs"/>
              </a:rPr>
              <a:t>时</a:t>
            </a:r>
            <a:r>
              <a:rPr lang="zh-CN" altLang="zh-CN" sz="900" kern="1200" dirty="0">
                <a:solidFill>
                  <a:schemeClr val="tx1"/>
                </a:solidFill>
                <a:effectLst/>
                <a:latin typeface="+mn-lt"/>
                <a:ea typeface="+mn-ea"/>
                <a:cs typeface="+mn-cs"/>
              </a:rPr>
              <a:t>，</a:t>
            </a:r>
            <a:r>
              <a:rPr lang="zh-CN" altLang="en-US" sz="900" kern="1200" dirty="0">
                <a:solidFill>
                  <a:schemeClr val="tx1"/>
                </a:solidFill>
                <a:effectLst/>
                <a:latin typeface="+mn-lt"/>
                <a:ea typeface="+mn-ea"/>
                <a:cs typeface="+mn-cs"/>
              </a:rPr>
              <a:t>就</a:t>
            </a:r>
            <a:r>
              <a:rPr lang="zh-CN" altLang="zh-CN" sz="900" kern="1200" dirty="0">
                <a:solidFill>
                  <a:schemeClr val="tx1"/>
                </a:solidFill>
                <a:effectLst/>
                <a:latin typeface="+mn-lt"/>
                <a:ea typeface="+mn-ea"/>
                <a:cs typeface="+mn-cs"/>
              </a:rPr>
              <a:t>能够使网络结构表达面向个性化推荐进行参数更新，从而实现完整的端到端</a:t>
            </a:r>
            <a:r>
              <a:rPr lang="zh-CN" altLang="en-US" sz="900" kern="1200" dirty="0">
                <a:solidFill>
                  <a:schemeClr val="tx1"/>
                </a:solidFill>
                <a:effectLst/>
                <a:latin typeface="+mn-lt"/>
                <a:ea typeface="+mn-ea"/>
                <a:cs typeface="+mn-cs"/>
              </a:rPr>
              <a:t>推荐</a:t>
            </a:r>
            <a:r>
              <a:rPr lang="zh-CN" altLang="zh-CN" sz="900" kern="1200" dirty="0">
                <a:solidFill>
                  <a:schemeClr val="tx1"/>
                </a:solidFill>
                <a:effectLst/>
                <a:latin typeface="+mn-lt"/>
                <a:ea typeface="+mn-ea"/>
                <a:cs typeface="+mn-cs"/>
              </a:rPr>
              <a:t>结构。</a:t>
            </a:r>
          </a:p>
          <a:p>
            <a:pPr marL="0" marR="0" lvl="0" indent="0" algn="l" defTabSz="342900" rtl="0" eaLnBrk="1" fontAlgn="auto" latinLnBrk="0" hangingPunct="1">
              <a:lnSpc>
                <a:spcPct val="100000"/>
              </a:lnSpc>
              <a:spcBef>
                <a:spcPts val="0"/>
              </a:spcBef>
              <a:spcAft>
                <a:spcPts val="0"/>
              </a:spcAft>
              <a:buClrTx/>
              <a:buSzTx/>
              <a:buFontTx/>
              <a:buNone/>
              <a:tabLst/>
              <a:defRPr/>
            </a:pPr>
            <a:r>
              <a:rPr lang="en-US" altLang="zh-CN" b="1" dirty="0"/>
              <a:t>————————————————————————————————————————	</a:t>
            </a:r>
          </a:p>
          <a:p>
            <a:r>
              <a:rPr lang="en-US" altLang="zh-CN" b="1" dirty="0">
                <a:effectLst/>
              </a:rPr>
              <a:t>3</a:t>
            </a:r>
            <a:r>
              <a:rPr lang="zh-CN" altLang="en-US" b="1" dirty="0">
                <a:effectLst/>
              </a:rPr>
              <a:t>、为什么要实现端到端？</a:t>
            </a:r>
            <a:endParaRPr lang="zh-CN" altLang="en-US" dirty="0">
              <a:effectLst/>
            </a:endParaRPr>
          </a:p>
          <a:p>
            <a:br>
              <a:rPr lang="zh-CN" altLang="en-US" dirty="0"/>
            </a:br>
            <a:endParaRPr lang="zh-CN" altLang="en-US" dirty="0"/>
          </a:p>
          <a:p>
            <a:r>
              <a:rPr lang="zh-CN" altLang="en-US" dirty="0"/>
              <a:t>我理解老师这个问题的意思是说，第四节的工作听起来好像是把一个形式化的东西当做一个目标了，好像并不是很合理是吗？</a:t>
            </a:r>
          </a:p>
          <a:p>
            <a:br>
              <a:rPr lang="zh-CN" altLang="en-US" dirty="0"/>
            </a:br>
            <a:endParaRPr lang="zh-CN" altLang="en-US" dirty="0"/>
          </a:p>
          <a:p>
            <a:r>
              <a:rPr lang="zh-CN" altLang="en-US" dirty="0"/>
              <a:t>那这里我也先承认，这种神经网络风格的端到端模型作为算法的一种形式，并不是说一定是最好的。虽然他有自己一定的优势，能够规避多模块的一些固有问题，比如训练目标不一致，与系统宏观目标有偏差；比如也会造成误差的积累；和端到端相比，工业上实践工程完整度和复杂度也会差一些。但是它确实也有缺陷。最直观的就是系统中贡献分配到问题，我们没有办法像多模块系统一样清楚的了解每一部分的贡献和收益。</a:t>
            </a:r>
          </a:p>
          <a:p>
            <a:r>
              <a:rPr lang="zh-CN" altLang="en-US" dirty="0"/>
              <a:t>但是我的一点看法是，对于不同的问题和目标，我们应该具体来看。比如对于我们的个性化推荐问题，它本身是基于对海量数据分析的一种技术，而一个完整的端到端的神经网络结构其实在大数据处理上，相对于多模块系统，不管是对并行计算的支持，还是对模型参数调整的效率上，都是有显著的优势的。所以推荐领域相对比较偏爱端到端模型。</a:t>
            </a:r>
          </a:p>
          <a:p>
            <a:br>
              <a:rPr lang="zh-CN" altLang="en-US" dirty="0"/>
            </a:br>
            <a:endParaRPr lang="zh-CN" altLang="en-US" dirty="0"/>
          </a:p>
          <a:p>
            <a:r>
              <a:rPr lang="zh-CN" altLang="en-US" dirty="0"/>
              <a:t>也是出于这样的考虑，有了第四章工作里这样一个目标。</a:t>
            </a:r>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19</a:t>
            </a:fld>
            <a:endParaRPr kumimoji="1" lang="zh-CN" altLang="en-US"/>
          </a:p>
        </p:txBody>
      </p:sp>
    </p:spTree>
    <p:extLst>
      <p:ext uri="{BB962C8B-B14F-4D97-AF65-F5344CB8AC3E}">
        <p14:creationId xmlns:p14="http://schemas.microsoft.com/office/powerpoint/2010/main" val="1875682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我主要从这四个方面进行介绍，背景与意义、挑战和贡献、系统设计与实验以及总结和展望</a:t>
            </a:r>
            <a:r>
              <a:rPr lang="zh-CN" altLang="zh-CN" dirty="0">
                <a:effectLst/>
              </a:rPr>
              <a:t> </a:t>
            </a: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kern="1200" dirty="0">
                <a:solidFill>
                  <a:schemeClr val="tx1"/>
                </a:solidFill>
                <a:effectLst/>
                <a:latin typeface="+mn-lt"/>
                <a:ea typeface="+mn-ea"/>
                <a:cs typeface="+mn-cs"/>
              </a:rPr>
              <a:t>下面就简要</a:t>
            </a:r>
            <a:r>
              <a:rPr lang="zh-CN" altLang="zh-CN" sz="900" kern="1200" dirty="0">
                <a:solidFill>
                  <a:schemeClr val="tx1"/>
                </a:solidFill>
                <a:effectLst/>
                <a:latin typeface="+mn-lt"/>
                <a:ea typeface="+mn-ea"/>
                <a:cs typeface="+mn-cs"/>
              </a:rPr>
              <a:t>介绍传播层的</a:t>
            </a:r>
            <a:r>
              <a:rPr lang="zh-CN" altLang="en-US" sz="900" kern="1200" dirty="0">
                <a:solidFill>
                  <a:schemeClr val="tx1"/>
                </a:solidFill>
                <a:effectLst/>
                <a:latin typeface="+mn-lt"/>
                <a:ea typeface="+mn-ea"/>
                <a:cs typeface="+mn-cs"/>
              </a:rPr>
              <a:t>建模原理</a:t>
            </a:r>
            <a:r>
              <a:rPr lang="zh-CN" altLang="zh-CN" sz="900" kern="1200" dirty="0">
                <a:solidFill>
                  <a:schemeClr val="tx1"/>
                </a:solidFill>
                <a:effectLst/>
                <a:latin typeface="+mn-lt"/>
                <a:ea typeface="+mn-ea"/>
                <a:cs typeface="+mn-cs"/>
              </a:rPr>
              <a:t>。</a:t>
            </a:r>
            <a:endParaRPr lang="en-US" altLang="zh-CN" sz="900" kern="1200" dirty="0">
              <a:solidFill>
                <a:schemeClr val="tx1"/>
              </a:solidFill>
              <a:effectLst/>
              <a:latin typeface="+mn-lt"/>
              <a:ea typeface="+mn-ea"/>
              <a:cs typeface="+mn-cs"/>
            </a:endParaRPr>
          </a:p>
          <a:p>
            <a:endParaRPr lang="zh-CN"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单层</a:t>
            </a:r>
            <a:r>
              <a:rPr lang="zh-CN" altLang="en-US" sz="900" kern="1200" dirty="0">
                <a:solidFill>
                  <a:schemeClr val="tx1"/>
                </a:solidFill>
                <a:effectLst/>
                <a:latin typeface="+mn-lt"/>
                <a:ea typeface="+mn-ea"/>
                <a:cs typeface="+mn-cs"/>
              </a:rPr>
              <a:t>的</a:t>
            </a:r>
            <a:r>
              <a:rPr lang="zh-CN" altLang="zh-CN" sz="900" kern="1200" dirty="0">
                <a:solidFill>
                  <a:schemeClr val="tx1"/>
                </a:solidFill>
                <a:effectLst/>
                <a:latin typeface="+mn-lt"/>
                <a:ea typeface="+mn-ea"/>
                <a:cs typeface="+mn-cs"/>
              </a:rPr>
              <a:t>传播层中，对于用户节点</a:t>
            </a:r>
            <a:r>
              <a:rPr lang="en-US" altLang="zh-CN" sz="900" kern="1200" dirty="0">
                <a:solidFill>
                  <a:schemeClr val="tx1"/>
                </a:solidFill>
                <a:effectLst/>
                <a:latin typeface="+mn-lt"/>
                <a:ea typeface="+mn-ea"/>
                <a:cs typeface="+mn-cs"/>
              </a:rPr>
              <a:t>u</a:t>
            </a:r>
            <a:r>
              <a:rPr lang="zh-CN" altLang="zh-CN" sz="900" kern="1200" dirty="0">
                <a:solidFill>
                  <a:schemeClr val="tx1"/>
                </a:solidFill>
                <a:effectLst/>
                <a:latin typeface="+mn-lt"/>
                <a:ea typeface="+mn-ea"/>
                <a:cs typeface="+mn-cs"/>
              </a:rPr>
              <a:t>，主要</a:t>
            </a:r>
            <a:r>
              <a:rPr lang="zh-CN" altLang="en-US" sz="900" kern="1200" dirty="0">
                <a:solidFill>
                  <a:schemeClr val="tx1"/>
                </a:solidFill>
                <a:effectLst/>
                <a:latin typeface="+mn-lt"/>
                <a:ea typeface="+mn-ea"/>
                <a:cs typeface="+mn-cs"/>
              </a:rPr>
              <a:t>包含两部分信息</a:t>
            </a:r>
            <a:r>
              <a:rPr lang="zh-CN" altLang="zh-CN" sz="900" kern="1200" dirty="0">
                <a:solidFill>
                  <a:schemeClr val="tx1"/>
                </a:solidFill>
                <a:effectLst/>
                <a:latin typeface="+mn-lt"/>
                <a:ea typeface="+mn-ea"/>
                <a:cs typeface="+mn-cs"/>
              </a:rPr>
              <a:t>，</a:t>
            </a:r>
            <a:r>
              <a:rPr lang="zh-CN" altLang="en-US" sz="900" kern="1200" dirty="0">
                <a:solidFill>
                  <a:schemeClr val="tx1"/>
                </a:solidFill>
                <a:effectLst/>
                <a:latin typeface="+mn-lt"/>
                <a:ea typeface="+mn-ea"/>
                <a:cs typeface="+mn-cs"/>
              </a:rPr>
              <a:t>即</a:t>
            </a:r>
            <a:r>
              <a:rPr lang="zh-CN" altLang="zh-CN" sz="900" kern="1200" dirty="0">
                <a:solidFill>
                  <a:schemeClr val="tx1"/>
                </a:solidFill>
                <a:effectLst/>
                <a:latin typeface="+mn-lt"/>
                <a:ea typeface="+mn-ea"/>
                <a:cs typeface="+mn-cs"/>
              </a:rPr>
              <a:t>节点本身信息和</a:t>
            </a:r>
            <a:r>
              <a:rPr lang="zh-CN" altLang="en-US" sz="900" kern="1200" dirty="0">
                <a:solidFill>
                  <a:schemeClr val="tx1"/>
                </a:solidFill>
                <a:effectLst/>
                <a:latin typeface="+mn-lt"/>
                <a:ea typeface="+mn-ea"/>
                <a:cs typeface="+mn-cs"/>
              </a:rPr>
              <a:t>从</a:t>
            </a:r>
            <a:r>
              <a:rPr lang="zh-CN" altLang="zh-CN" sz="900" kern="1200" dirty="0">
                <a:solidFill>
                  <a:schemeClr val="tx1"/>
                </a:solidFill>
                <a:effectLst/>
                <a:latin typeface="+mn-lt"/>
                <a:ea typeface="+mn-ea"/>
                <a:cs typeface="+mn-cs"/>
              </a:rPr>
              <a:t>邻居</a:t>
            </a:r>
            <a:r>
              <a:rPr lang="zh-CN" altLang="en-US" sz="900" kern="1200" dirty="0">
                <a:solidFill>
                  <a:schemeClr val="tx1"/>
                </a:solidFill>
                <a:effectLst/>
                <a:latin typeface="+mn-lt"/>
                <a:ea typeface="+mn-ea"/>
                <a:cs typeface="+mn-cs"/>
              </a:rPr>
              <a:t>节点获得</a:t>
            </a:r>
            <a:r>
              <a:rPr lang="zh-CN" altLang="zh-CN" sz="900" kern="1200" dirty="0">
                <a:solidFill>
                  <a:schemeClr val="tx1"/>
                </a:solidFill>
                <a:effectLst/>
                <a:latin typeface="+mn-lt"/>
                <a:ea typeface="+mn-ea"/>
                <a:cs typeface="+mn-cs"/>
              </a:rPr>
              <a:t>的信息，其中</a:t>
            </a:r>
            <a:r>
              <a:rPr lang="en-US" altLang="zh-CN" sz="900" kern="1200" dirty="0">
                <a:solidFill>
                  <a:schemeClr val="tx1"/>
                </a:solidFill>
                <a:effectLst/>
                <a:latin typeface="+mn-lt"/>
                <a:ea typeface="+mn-ea"/>
                <a:cs typeface="+mn-cs"/>
              </a:rPr>
              <a:t>g</a:t>
            </a:r>
            <a:r>
              <a:rPr lang="zh-CN" altLang="zh-CN" sz="900" kern="1200" dirty="0">
                <a:solidFill>
                  <a:schemeClr val="tx1"/>
                </a:solidFill>
                <a:effectLst/>
                <a:latin typeface="+mn-lt"/>
                <a:ea typeface="+mn-ea"/>
                <a:cs typeface="+mn-cs"/>
              </a:rPr>
              <a:t>为激活函数，</a:t>
            </a:r>
            <a:r>
              <a:rPr lang="zh-CN" altLang="en-US" sz="900" kern="1200" dirty="0">
                <a:solidFill>
                  <a:schemeClr val="tx1"/>
                </a:solidFill>
                <a:effectLst/>
                <a:latin typeface="+mn-lt"/>
                <a:ea typeface="+mn-ea"/>
                <a:cs typeface="+mn-cs"/>
              </a:rPr>
              <a:t>这两部分信息的计算过程就如下所示</a:t>
            </a:r>
            <a:r>
              <a:rPr lang="zh-CN" altLang="zh-CN" sz="900" kern="1200" dirty="0">
                <a:solidFill>
                  <a:schemeClr val="tx1"/>
                </a:solidFill>
                <a:effectLst/>
                <a:latin typeface="+mn-lt"/>
                <a:ea typeface="+mn-ea"/>
                <a:cs typeface="+mn-cs"/>
              </a:rPr>
              <a:t>。</a:t>
            </a:r>
            <a:r>
              <a:rPr lang="zh-CN" altLang="en-US" sz="900" kern="1200" dirty="0">
                <a:solidFill>
                  <a:schemeClr val="tx1"/>
                </a:solidFill>
                <a:effectLst/>
                <a:latin typeface="+mn-lt"/>
                <a:ea typeface="+mn-ea"/>
                <a:cs typeface="+mn-cs"/>
              </a:rPr>
              <a:t>对</a:t>
            </a:r>
            <a:r>
              <a:rPr lang="zh-CN" altLang="zh-CN" sz="900" kern="1200" dirty="0">
                <a:solidFill>
                  <a:schemeClr val="tx1"/>
                </a:solidFill>
                <a:effectLst/>
                <a:latin typeface="+mn-lt"/>
                <a:ea typeface="+mn-ea"/>
                <a:cs typeface="+mn-cs"/>
              </a:rPr>
              <a:t>初始化节点向量</a:t>
            </a:r>
            <a:r>
              <a:rPr lang="zh-CN" altLang="en-US" sz="900" kern="1200" dirty="0">
                <a:solidFill>
                  <a:schemeClr val="tx1"/>
                </a:solidFill>
                <a:effectLst/>
                <a:latin typeface="+mn-lt"/>
                <a:ea typeface="+mn-ea"/>
                <a:cs typeface="+mn-cs"/>
              </a:rPr>
              <a:t>进行计算</a:t>
            </a:r>
            <a:r>
              <a:rPr lang="zh-CN" altLang="zh-CN" sz="900" kern="1200" dirty="0">
                <a:solidFill>
                  <a:schemeClr val="tx1"/>
                </a:solidFill>
                <a:effectLst/>
                <a:latin typeface="+mn-lt"/>
                <a:ea typeface="+mn-ea"/>
                <a:cs typeface="+mn-cs"/>
              </a:rPr>
              <a:t>，</a:t>
            </a:r>
            <a:r>
              <a:rPr lang="zh-CN" altLang="en-US" sz="900" kern="1200" dirty="0">
                <a:solidFill>
                  <a:schemeClr val="tx1"/>
                </a:solidFill>
                <a:effectLst/>
                <a:latin typeface="+mn-lt"/>
                <a:ea typeface="+mn-ea"/>
                <a:cs typeface="+mn-cs"/>
              </a:rPr>
              <a:t>就</a:t>
            </a:r>
            <a:r>
              <a:rPr lang="zh-CN" altLang="zh-CN" sz="900" kern="1200" dirty="0">
                <a:solidFill>
                  <a:schemeClr val="tx1"/>
                </a:solidFill>
                <a:effectLst/>
                <a:latin typeface="+mn-lt"/>
                <a:ea typeface="+mn-ea"/>
                <a:cs typeface="+mn-cs"/>
              </a:rPr>
              <a:t>获得节点</a:t>
            </a:r>
            <a:r>
              <a:rPr lang="en-US" altLang="zh-CN" sz="900" kern="1200" dirty="0">
                <a:solidFill>
                  <a:schemeClr val="tx1"/>
                </a:solidFill>
                <a:effectLst/>
                <a:latin typeface="+mn-lt"/>
                <a:ea typeface="+mn-ea"/>
                <a:cs typeface="+mn-cs"/>
              </a:rPr>
              <a:t>u</a:t>
            </a:r>
            <a:r>
              <a:rPr lang="zh-CN" altLang="zh-CN" sz="900" kern="1200" dirty="0">
                <a:solidFill>
                  <a:schemeClr val="tx1"/>
                </a:solidFill>
                <a:effectLst/>
                <a:latin typeface="+mn-lt"/>
                <a:ea typeface="+mn-ea"/>
                <a:cs typeface="+mn-cs"/>
              </a:rPr>
              <a:t>的一阶向量表达。</a:t>
            </a:r>
            <a:endParaRPr lang="en-US" altLang="zh-CN" sz="900" kern="1200" dirty="0">
              <a:solidFill>
                <a:schemeClr val="tx1"/>
              </a:solidFill>
              <a:effectLst/>
              <a:latin typeface="+mn-lt"/>
              <a:ea typeface="+mn-ea"/>
              <a:cs typeface="+mn-cs"/>
            </a:endParaRPr>
          </a:p>
          <a:p>
            <a:endParaRPr lang="zh-CN"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多层嵌入层是单层复合</a:t>
            </a:r>
            <a:r>
              <a:rPr lang="zh-CN" altLang="en-US" sz="900" kern="1200" dirty="0">
                <a:solidFill>
                  <a:schemeClr val="tx1"/>
                </a:solidFill>
                <a:effectLst/>
                <a:latin typeface="+mn-lt"/>
                <a:ea typeface="+mn-ea"/>
                <a:cs typeface="+mn-cs"/>
              </a:rPr>
              <a:t>的</a:t>
            </a:r>
            <a:r>
              <a:rPr lang="zh-CN" altLang="zh-CN" sz="900" kern="1200" dirty="0">
                <a:solidFill>
                  <a:schemeClr val="tx1"/>
                </a:solidFill>
                <a:effectLst/>
                <a:latin typeface="+mn-lt"/>
                <a:ea typeface="+mn-ea"/>
                <a:cs typeface="+mn-cs"/>
              </a:rPr>
              <a:t>结果，每一层的输</a:t>
            </a:r>
            <a:r>
              <a:rPr lang="zh-CN" altLang="en-US" sz="900" kern="1200" dirty="0">
                <a:solidFill>
                  <a:schemeClr val="tx1"/>
                </a:solidFill>
                <a:effectLst/>
                <a:latin typeface="+mn-lt"/>
                <a:ea typeface="+mn-ea"/>
                <a:cs typeface="+mn-cs"/>
              </a:rPr>
              <a:t>入</a:t>
            </a:r>
            <a:r>
              <a:rPr lang="zh-CN" altLang="zh-CN" sz="900" kern="1200" dirty="0">
                <a:solidFill>
                  <a:schemeClr val="tx1"/>
                </a:solidFill>
                <a:effectLst/>
                <a:latin typeface="+mn-lt"/>
                <a:ea typeface="+mn-ea"/>
                <a:cs typeface="+mn-cs"/>
              </a:rPr>
              <a:t>是上一层的输出，第</a:t>
            </a:r>
            <a:r>
              <a:rPr lang="en-US" altLang="zh-CN" sz="900" kern="1200" dirty="0">
                <a:solidFill>
                  <a:schemeClr val="tx1"/>
                </a:solidFill>
                <a:effectLst/>
                <a:latin typeface="+mn-lt"/>
                <a:ea typeface="+mn-ea"/>
                <a:cs typeface="+mn-cs"/>
              </a:rPr>
              <a:t>n</a:t>
            </a:r>
            <a:r>
              <a:rPr lang="zh-CN" altLang="zh-CN" sz="900" kern="1200" dirty="0">
                <a:solidFill>
                  <a:schemeClr val="tx1"/>
                </a:solidFill>
                <a:effectLst/>
                <a:latin typeface="+mn-lt"/>
                <a:ea typeface="+mn-ea"/>
                <a:cs typeface="+mn-cs"/>
              </a:rPr>
              <a:t>层的输出</a:t>
            </a:r>
            <a:r>
              <a:rPr lang="en-US" altLang="zh-CN" sz="900" kern="1200" dirty="0" err="1">
                <a:solidFill>
                  <a:schemeClr val="tx1"/>
                </a:solidFill>
                <a:effectLst/>
                <a:latin typeface="+mn-lt"/>
                <a:ea typeface="+mn-ea"/>
                <a:cs typeface="+mn-cs"/>
              </a:rPr>
              <a:t>eun</a:t>
            </a:r>
            <a:r>
              <a:rPr lang="zh-CN" altLang="zh-CN" sz="900" kern="1200" dirty="0">
                <a:solidFill>
                  <a:schemeClr val="tx1"/>
                </a:solidFill>
                <a:effectLst/>
                <a:latin typeface="+mn-lt"/>
                <a:ea typeface="+mn-ea"/>
                <a:cs typeface="+mn-cs"/>
              </a:rPr>
              <a:t>，代表</a:t>
            </a:r>
            <a:r>
              <a:rPr lang="zh-CN" altLang="en-US" sz="900" kern="1200" dirty="0">
                <a:solidFill>
                  <a:schemeClr val="tx1"/>
                </a:solidFill>
                <a:effectLst/>
                <a:latin typeface="+mn-lt"/>
                <a:ea typeface="+mn-ea"/>
                <a:cs typeface="+mn-cs"/>
              </a:rPr>
              <a:t>与节点</a:t>
            </a:r>
            <a:r>
              <a:rPr lang="en-US" altLang="zh-CN" sz="900" kern="1200" dirty="0">
                <a:solidFill>
                  <a:schemeClr val="tx1"/>
                </a:solidFill>
                <a:effectLst/>
                <a:latin typeface="+mn-lt"/>
                <a:ea typeface="+mn-ea"/>
                <a:cs typeface="+mn-cs"/>
              </a:rPr>
              <a:t>u</a:t>
            </a:r>
            <a:r>
              <a:rPr lang="zh-CN" altLang="en-US" sz="900" kern="1200" dirty="0">
                <a:solidFill>
                  <a:schemeClr val="tx1"/>
                </a:solidFill>
                <a:effectLst/>
                <a:latin typeface="+mn-lt"/>
                <a:ea typeface="+mn-ea"/>
                <a:cs typeface="+mn-cs"/>
              </a:rPr>
              <a:t> </a:t>
            </a:r>
            <a:r>
              <a:rPr lang="en-US" altLang="zh-CN" sz="900" kern="1200" dirty="0">
                <a:solidFill>
                  <a:schemeClr val="tx1"/>
                </a:solidFill>
                <a:effectLst/>
                <a:latin typeface="+mn-lt"/>
                <a:ea typeface="+mn-ea"/>
                <a:cs typeface="+mn-cs"/>
              </a:rPr>
              <a:t>n</a:t>
            </a:r>
            <a:r>
              <a:rPr lang="zh-CN" altLang="zh-CN" sz="900" kern="1200" dirty="0">
                <a:solidFill>
                  <a:schemeClr val="tx1"/>
                </a:solidFill>
                <a:effectLst/>
                <a:latin typeface="+mn-lt"/>
                <a:ea typeface="+mn-ea"/>
                <a:cs typeface="+mn-cs"/>
              </a:rPr>
              <a:t>跳</a:t>
            </a:r>
            <a:r>
              <a:rPr lang="zh-CN" altLang="en-US" sz="900" kern="1200" dirty="0">
                <a:solidFill>
                  <a:schemeClr val="tx1"/>
                </a:solidFill>
                <a:effectLst/>
                <a:latin typeface="+mn-lt"/>
                <a:ea typeface="+mn-ea"/>
                <a:cs typeface="+mn-cs"/>
              </a:rPr>
              <a:t>邻接的网络拓扑特征</a:t>
            </a:r>
            <a:r>
              <a:rPr lang="zh-CN" altLang="zh-CN" sz="900" kern="1200" dirty="0">
                <a:solidFill>
                  <a:schemeClr val="tx1"/>
                </a:solidFill>
                <a:effectLst/>
                <a:latin typeface="+mn-lt"/>
                <a:ea typeface="+mn-ea"/>
                <a:cs typeface="+mn-cs"/>
              </a:rPr>
              <a:t>，</a:t>
            </a:r>
            <a:r>
              <a:rPr lang="zh-CN" altLang="en-US" sz="900" kern="1200" dirty="0">
                <a:solidFill>
                  <a:schemeClr val="tx1"/>
                </a:solidFill>
                <a:effectLst/>
                <a:latin typeface="+mn-lt"/>
                <a:ea typeface="+mn-ea"/>
                <a:cs typeface="+mn-cs"/>
              </a:rPr>
              <a:t>如这张图所示，</a:t>
            </a:r>
            <a:r>
              <a:rPr lang="zh-CN" altLang="zh-CN" sz="900" kern="1200" dirty="0">
                <a:solidFill>
                  <a:schemeClr val="tx1"/>
                </a:solidFill>
                <a:effectLst/>
                <a:latin typeface="+mn-lt"/>
                <a:ea typeface="+mn-ea"/>
                <a:cs typeface="+mn-cs"/>
              </a:rPr>
              <a:t>将</a:t>
            </a:r>
            <a:r>
              <a:rPr lang="zh-CN" altLang="en-US" sz="900" kern="1200" dirty="0">
                <a:solidFill>
                  <a:schemeClr val="tx1"/>
                </a:solidFill>
                <a:effectLst/>
                <a:latin typeface="+mn-lt"/>
                <a:ea typeface="+mn-ea"/>
                <a:cs typeface="+mn-cs"/>
              </a:rPr>
              <a:t>每一层的输出结果</a:t>
            </a:r>
            <a:r>
              <a:rPr lang="en-US" altLang="zh-CN" sz="900" kern="1200" dirty="0" err="1">
                <a:solidFill>
                  <a:schemeClr val="tx1"/>
                </a:solidFill>
                <a:effectLst/>
                <a:latin typeface="+mn-lt"/>
                <a:ea typeface="+mn-ea"/>
                <a:cs typeface="+mn-cs"/>
              </a:rPr>
              <a:t>concat</a:t>
            </a:r>
            <a:r>
              <a:rPr lang="zh-CN" altLang="zh-CN" sz="900" kern="1200" dirty="0">
                <a:solidFill>
                  <a:schemeClr val="tx1"/>
                </a:solidFill>
                <a:effectLst/>
                <a:latin typeface="+mn-lt"/>
                <a:ea typeface="+mn-ea"/>
                <a:cs typeface="+mn-cs"/>
              </a:rPr>
              <a:t>起来就获得了较为完整的用户和项目的网络结构特征</a:t>
            </a:r>
            <a:r>
              <a:rPr lang="zh-CN" altLang="en-US" sz="900" kern="1200" dirty="0">
                <a:solidFill>
                  <a:schemeClr val="tx1"/>
                </a:solidFill>
                <a:effectLst/>
                <a:latin typeface="+mn-lt"/>
                <a:ea typeface="+mn-ea"/>
                <a:cs typeface="+mn-cs"/>
              </a:rPr>
              <a:t>向量</a:t>
            </a:r>
            <a:r>
              <a:rPr lang="zh-CN" altLang="zh-CN" sz="900" kern="1200" dirty="0">
                <a:solidFill>
                  <a:schemeClr val="tx1"/>
                </a:solidFill>
                <a:effectLst/>
                <a:latin typeface="+mn-lt"/>
                <a:ea typeface="+mn-ea"/>
                <a:cs typeface="+mn-cs"/>
              </a:rPr>
              <a:t>。</a:t>
            </a:r>
          </a:p>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20</a:t>
            </a:fld>
            <a:endParaRPr kumimoji="1" lang="zh-CN" altLang="en-US"/>
          </a:p>
        </p:txBody>
      </p:sp>
    </p:spTree>
    <p:extLst>
      <p:ext uri="{BB962C8B-B14F-4D97-AF65-F5344CB8AC3E}">
        <p14:creationId xmlns:p14="http://schemas.microsoft.com/office/powerpoint/2010/main" val="3619588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接下来</a:t>
            </a:r>
            <a:r>
              <a:rPr lang="zh-CN" altLang="en-US" sz="900" kern="1200" dirty="0">
                <a:solidFill>
                  <a:schemeClr val="tx1"/>
                </a:solidFill>
                <a:effectLst/>
                <a:latin typeface="+mn-lt"/>
                <a:ea typeface="+mn-ea"/>
                <a:cs typeface="+mn-cs"/>
              </a:rPr>
              <a:t>介绍一下挖掘跨领域异质信息的整体模型结构。</a:t>
            </a:r>
            <a:endParaRPr lang="en-US" altLang="zh-CN" sz="900" kern="1200" dirty="0">
              <a:solidFill>
                <a:schemeClr val="tx1"/>
              </a:solidFill>
              <a:effectLst/>
              <a:latin typeface="+mn-lt"/>
              <a:ea typeface="+mn-ea"/>
              <a:cs typeface="+mn-cs"/>
            </a:endParaRPr>
          </a:p>
          <a:p>
            <a:endParaRPr lang="en-US"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我们采用和上一部分同样的数据集，</a:t>
            </a:r>
            <a:r>
              <a:rPr lang="zh-CN" altLang="en-US" sz="900" kern="1200" dirty="0">
                <a:solidFill>
                  <a:schemeClr val="tx1"/>
                </a:solidFill>
                <a:effectLst/>
                <a:latin typeface="+mn-lt"/>
                <a:ea typeface="+mn-ea"/>
                <a:cs typeface="+mn-cs"/>
              </a:rPr>
              <a:t>并</a:t>
            </a:r>
            <a:r>
              <a:rPr lang="zh-CN" altLang="zh-CN" sz="900" kern="1200" dirty="0">
                <a:solidFill>
                  <a:schemeClr val="tx1"/>
                </a:solidFill>
                <a:effectLst/>
                <a:latin typeface="+mn-lt"/>
                <a:ea typeface="+mn-ea"/>
                <a:cs typeface="+mn-cs"/>
              </a:rPr>
              <a:t>对数据集的用户反馈进行隐式化处理，即将评分值处理为正向反馈和负向反馈两类。</a:t>
            </a:r>
            <a:endParaRPr lang="en-US" altLang="zh-CN" sz="900" kern="1200" dirty="0">
              <a:solidFill>
                <a:schemeClr val="tx1"/>
              </a:solidFill>
              <a:effectLst/>
              <a:latin typeface="+mn-lt"/>
              <a:ea typeface="+mn-ea"/>
              <a:cs typeface="+mn-cs"/>
            </a:endParaRPr>
          </a:p>
          <a:p>
            <a:endParaRPr lang="zh-CN"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然后对于构造的跨领域</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，我们根据三类元路径提取相关的用户项目关系对。这三类元路径分别表示直接行为信息、异质信息和跨领域信息。然后将</a:t>
            </a:r>
            <a:r>
              <a:rPr lang="en-US" altLang="zh-CN" sz="900" kern="1200" dirty="0">
                <a:solidFill>
                  <a:schemeClr val="tx1"/>
                </a:solidFill>
                <a:effectLst/>
                <a:latin typeface="+mn-lt"/>
                <a:ea typeface="+mn-ea"/>
                <a:cs typeface="+mn-cs"/>
              </a:rPr>
              <a:t>u-</a:t>
            </a:r>
            <a:r>
              <a:rPr lang="en-US" altLang="zh-CN" sz="900" kern="1200" dirty="0" err="1">
                <a:solidFill>
                  <a:schemeClr val="tx1"/>
                </a:solidFill>
                <a:effectLst/>
                <a:latin typeface="+mn-lt"/>
                <a:ea typeface="+mn-ea"/>
                <a:cs typeface="+mn-cs"/>
              </a:rPr>
              <a:t>i</a:t>
            </a:r>
            <a:r>
              <a:rPr lang="zh-CN" altLang="zh-CN" sz="900" kern="1200" dirty="0">
                <a:solidFill>
                  <a:schemeClr val="tx1"/>
                </a:solidFill>
                <a:effectLst/>
                <a:latin typeface="+mn-lt"/>
                <a:ea typeface="+mn-ea"/>
                <a:cs typeface="+mn-cs"/>
              </a:rPr>
              <a:t>关系对作为输入送入三个相互独立的多层网络嵌入传播</a:t>
            </a:r>
            <a:r>
              <a:rPr lang="zh-CN" altLang="en-US" sz="900" kern="1200" dirty="0">
                <a:solidFill>
                  <a:schemeClr val="tx1"/>
                </a:solidFill>
                <a:effectLst/>
                <a:latin typeface="+mn-lt"/>
                <a:ea typeface="+mn-ea"/>
                <a:cs typeface="+mn-cs"/>
              </a:rPr>
              <a:t>层</a:t>
            </a:r>
            <a:r>
              <a:rPr lang="zh-CN" altLang="zh-CN" sz="900" kern="1200" dirty="0">
                <a:solidFill>
                  <a:schemeClr val="tx1"/>
                </a:solidFill>
                <a:effectLst/>
                <a:latin typeface="+mn-lt"/>
                <a:ea typeface="+mn-ea"/>
                <a:cs typeface="+mn-cs"/>
              </a:rPr>
              <a:t>，各网络结构中输出的</a:t>
            </a:r>
            <a:r>
              <a:rPr lang="en-US" altLang="zh-CN" sz="900" kern="1200" dirty="0">
                <a:solidFill>
                  <a:schemeClr val="tx1"/>
                </a:solidFill>
                <a:effectLst/>
                <a:latin typeface="+mn-lt"/>
                <a:ea typeface="+mn-ea"/>
                <a:cs typeface="+mn-cs"/>
              </a:rPr>
              <a:t>user</a:t>
            </a:r>
            <a:r>
              <a:rPr lang="zh-CN" altLang="zh-CN" sz="900" kern="1200" dirty="0">
                <a:solidFill>
                  <a:schemeClr val="tx1"/>
                </a:solidFill>
                <a:effectLst/>
                <a:latin typeface="+mn-lt"/>
                <a:ea typeface="+mn-ea"/>
                <a:cs typeface="+mn-cs"/>
              </a:rPr>
              <a:t>和</a:t>
            </a:r>
            <a:r>
              <a:rPr lang="en-US" altLang="zh-CN" sz="900" kern="1200" dirty="0">
                <a:solidFill>
                  <a:schemeClr val="tx1"/>
                </a:solidFill>
                <a:effectLst/>
                <a:latin typeface="+mn-lt"/>
                <a:ea typeface="+mn-ea"/>
                <a:cs typeface="+mn-cs"/>
              </a:rPr>
              <a:t>item</a:t>
            </a:r>
            <a:r>
              <a:rPr lang="zh-CN" altLang="zh-CN" sz="900" kern="1200" dirty="0">
                <a:solidFill>
                  <a:schemeClr val="tx1"/>
                </a:solidFill>
                <a:effectLst/>
                <a:latin typeface="+mn-lt"/>
                <a:ea typeface="+mn-ea"/>
                <a:cs typeface="+mn-cs"/>
              </a:rPr>
              <a:t>的向量表达</a:t>
            </a:r>
            <a:r>
              <a:rPr lang="zh-CN" altLang="en-US" sz="900" kern="1200" dirty="0">
                <a:solidFill>
                  <a:schemeClr val="tx1"/>
                </a:solidFill>
                <a:effectLst/>
                <a:latin typeface="+mn-lt"/>
                <a:ea typeface="+mn-ea"/>
                <a:cs typeface="+mn-cs"/>
              </a:rPr>
              <a:t>拼接</a:t>
            </a:r>
            <a:r>
              <a:rPr lang="zh-CN" altLang="zh-CN" sz="900" kern="1200" dirty="0">
                <a:solidFill>
                  <a:schemeClr val="tx1"/>
                </a:solidFill>
                <a:effectLst/>
                <a:latin typeface="+mn-lt"/>
                <a:ea typeface="+mn-ea"/>
                <a:cs typeface="+mn-cs"/>
              </a:rPr>
              <a:t>起来，作为最终的嵌入式特征向</a:t>
            </a:r>
            <a:r>
              <a:rPr lang="zh-CN" altLang="en-US" sz="900" kern="1200" dirty="0">
                <a:solidFill>
                  <a:schemeClr val="tx1"/>
                </a:solidFill>
                <a:effectLst/>
                <a:latin typeface="+mn-lt"/>
                <a:ea typeface="+mn-ea"/>
                <a:cs typeface="+mn-cs"/>
              </a:rPr>
              <a:t>量。然后采用</a:t>
            </a:r>
            <a:r>
              <a:rPr lang="zh-CN" altLang="zh-CN" sz="900" kern="1200" dirty="0">
                <a:solidFill>
                  <a:schemeClr val="tx1"/>
                </a:solidFill>
                <a:effectLst/>
                <a:latin typeface="+mn-lt"/>
                <a:ea typeface="+mn-ea"/>
                <a:cs typeface="+mn-cs"/>
              </a:rPr>
              <a:t>內积的方式</a:t>
            </a:r>
            <a:r>
              <a:rPr lang="zh-CN" altLang="en-US" sz="900" kern="1200" dirty="0">
                <a:solidFill>
                  <a:schemeClr val="tx1"/>
                </a:solidFill>
                <a:effectLst/>
                <a:latin typeface="+mn-lt"/>
                <a:ea typeface="+mn-ea"/>
                <a:cs typeface="+mn-cs"/>
              </a:rPr>
              <a:t>获得用户反馈得分。</a:t>
            </a:r>
            <a:endParaRPr lang="en-US" altLang="zh-CN" sz="900" kern="1200" dirty="0">
              <a:solidFill>
                <a:schemeClr val="tx1"/>
              </a:solidFill>
              <a:effectLst/>
              <a:latin typeface="+mn-lt"/>
              <a:ea typeface="+mn-ea"/>
              <a:cs typeface="+mn-cs"/>
            </a:endParaRPr>
          </a:p>
          <a:p>
            <a:endParaRPr lang="en-US"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由于用户反馈为隐式反馈，因此目标损失函数为</a:t>
            </a:r>
            <a:r>
              <a:rPr lang="en-US" altLang="zh-CN" sz="900" kern="1200" dirty="0">
                <a:solidFill>
                  <a:schemeClr val="tx1"/>
                </a:solidFill>
                <a:effectLst/>
                <a:latin typeface="+mn-lt"/>
                <a:ea typeface="+mn-ea"/>
                <a:cs typeface="+mn-cs"/>
              </a:rPr>
              <a:t>BPR</a:t>
            </a:r>
            <a:r>
              <a:rPr lang="zh-CN" altLang="en-US" sz="900" kern="1200" dirty="0">
                <a:solidFill>
                  <a:schemeClr val="tx1"/>
                </a:solidFill>
                <a:effectLst/>
                <a:latin typeface="+mn-lt"/>
                <a:ea typeface="+mn-ea"/>
                <a:cs typeface="+mn-cs"/>
              </a:rPr>
              <a:t>损失函数</a:t>
            </a:r>
            <a:r>
              <a:rPr lang="zh-CN" altLang="zh-CN" sz="900" kern="1200" dirty="0">
                <a:solidFill>
                  <a:schemeClr val="tx1"/>
                </a:solidFill>
                <a:effectLst/>
                <a:latin typeface="+mn-lt"/>
                <a:ea typeface="+mn-ea"/>
                <a:cs typeface="+mn-cs"/>
              </a:rPr>
              <a:t>。</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21</a:t>
            </a:fld>
            <a:endParaRPr kumimoji="1" lang="zh-CN" altLang="en-US"/>
          </a:p>
        </p:txBody>
      </p:sp>
    </p:spTree>
    <p:extLst>
      <p:ext uri="{BB962C8B-B14F-4D97-AF65-F5344CB8AC3E}">
        <p14:creationId xmlns:p14="http://schemas.microsoft.com/office/powerpoint/2010/main" val="3696402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实验部分，我们首先对三个嵌入传播层网络的层数进行确定。采用逐层累加确定最优值的方式。通过比较准召率和</a:t>
            </a:r>
            <a:r>
              <a:rPr lang="en-US" altLang="zh-CN" sz="900" kern="1200" dirty="0" err="1">
                <a:solidFill>
                  <a:schemeClr val="tx1"/>
                </a:solidFill>
                <a:effectLst/>
                <a:latin typeface="+mn-lt"/>
                <a:ea typeface="+mn-ea"/>
                <a:cs typeface="+mn-cs"/>
              </a:rPr>
              <a:t>ndcg</a:t>
            </a:r>
            <a:r>
              <a:rPr lang="zh-CN" altLang="zh-CN" sz="900" kern="1200" dirty="0">
                <a:solidFill>
                  <a:schemeClr val="tx1"/>
                </a:solidFill>
                <a:effectLst/>
                <a:latin typeface="+mn-lt"/>
                <a:ea typeface="+mn-ea"/>
                <a:cs typeface="+mn-cs"/>
              </a:rPr>
              <a:t>三个指标，确定</a:t>
            </a:r>
            <a:r>
              <a:rPr lang="zh-CN" altLang="en-US" sz="900" kern="1200" dirty="0">
                <a:solidFill>
                  <a:schemeClr val="tx1"/>
                </a:solidFill>
                <a:effectLst/>
                <a:latin typeface="+mn-lt"/>
                <a:ea typeface="+mn-ea"/>
                <a:cs typeface="+mn-cs"/>
              </a:rPr>
              <a:t>三个部分的</a:t>
            </a:r>
            <a:r>
              <a:rPr lang="zh-CN" altLang="zh-CN" sz="900" kern="1200" dirty="0">
                <a:solidFill>
                  <a:schemeClr val="tx1"/>
                </a:solidFill>
                <a:effectLst/>
                <a:latin typeface="+mn-lt"/>
                <a:ea typeface="+mn-ea"/>
                <a:cs typeface="+mn-cs"/>
              </a:rPr>
              <a:t>层数分别是</a:t>
            </a:r>
            <a:r>
              <a:rPr lang="en-US" altLang="zh-CN" sz="900" kern="1200" dirty="0">
                <a:solidFill>
                  <a:schemeClr val="tx1"/>
                </a:solidFill>
                <a:effectLst/>
                <a:latin typeface="+mn-lt"/>
                <a:ea typeface="+mn-ea"/>
                <a:cs typeface="+mn-cs"/>
              </a:rPr>
              <a:t>2</a:t>
            </a:r>
            <a:r>
              <a:rPr lang="zh-CN" altLang="zh-CN"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1</a:t>
            </a:r>
            <a:r>
              <a:rPr lang="zh-CN" altLang="zh-CN"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1</a:t>
            </a:r>
            <a:r>
              <a:rPr lang="zh-CN" altLang="zh-CN" sz="900" kern="1200" dirty="0">
                <a:solidFill>
                  <a:schemeClr val="tx1"/>
                </a:solidFill>
                <a:effectLst/>
                <a:latin typeface="+mn-lt"/>
                <a:ea typeface="+mn-ea"/>
                <a:cs typeface="+mn-cs"/>
              </a:rPr>
              <a:t>。其中异质信息和跨领域信息都不需要网络层的叠加。</a:t>
            </a:r>
          </a:p>
          <a:p>
            <a:pPr marL="0" marR="0" lvl="0" indent="0" algn="l" defTabSz="3429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22</a:t>
            </a:fld>
            <a:endParaRPr kumimoji="1" lang="zh-CN" altLang="en-US"/>
          </a:p>
        </p:txBody>
      </p:sp>
    </p:spTree>
    <p:extLst>
      <p:ext uri="{BB962C8B-B14F-4D97-AF65-F5344CB8AC3E}">
        <p14:creationId xmlns:p14="http://schemas.microsoft.com/office/powerpoint/2010/main" val="776030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相关工作的对比试验中，我们对多个</a:t>
            </a:r>
            <a:r>
              <a:rPr lang="en-US" altLang="zh-CN" sz="900" kern="1200" dirty="0">
                <a:solidFill>
                  <a:schemeClr val="tx1"/>
                </a:solidFill>
                <a:effectLst/>
                <a:latin typeface="+mn-lt"/>
                <a:ea typeface="+mn-ea"/>
                <a:cs typeface="+mn-cs"/>
              </a:rPr>
              <a:t>k</a:t>
            </a:r>
            <a:r>
              <a:rPr lang="zh-CN" altLang="zh-CN" sz="900" kern="1200" dirty="0">
                <a:solidFill>
                  <a:schemeClr val="tx1"/>
                </a:solidFill>
                <a:effectLst/>
                <a:latin typeface="+mn-lt"/>
                <a:ea typeface="+mn-ea"/>
                <a:cs typeface="+mn-cs"/>
              </a:rPr>
              <a:t>值进行验证，实验结果可以看出，模型的指标和</a:t>
            </a:r>
            <a:r>
              <a:rPr lang="en-US" altLang="zh-CN" sz="900" kern="1200" dirty="0">
                <a:solidFill>
                  <a:schemeClr val="tx1"/>
                </a:solidFill>
                <a:effectLst/>
                <a:latin typeface="+mn-lt"/>
                <a:ea typeface="+mn-ea"/>
                <a:cs typeface="+mn-cs"/>
              </a:rPr>
              <a:t>baseline</a:t>
            </a:r>
            <a:r>
              <a:rPr lang="zh-CN" altLang="zh-CN" sz="900" kern="1200" dirty="0">
                <a:solidFill>
                  <a:schemeClr val="tx1"/>
                </a:solidFill>
                <a:effectLst/>
                <a:latin typeface="+mn-lt"/>
                <a:ea typeface="+mn-ea"/>
                <a:cs typeface="+mn-cs"/>
              </a:rPr>
              <a:t>相比有稳定的提升。</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a:t>
            </a:r>
            <a:endParaRPr lang="zh-CN"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en-US" altLang="zh-CN" sz="900" kern="1200" dirty="0" err="1">
                <a:solidFill>
                  <a:schemeClr val="tx1"/>
                </a:solidFill>
                <a:effectLst/>
                <a:latin typeface="+mn-lt"/>
                <a:ea typeface="+mn-ea"/>
                <a:cs typeface="+mn-cs"/>
              </a:rPr>
              <a:t>NeuMF</a:t>
            </a:r>
            <a:r>
              <a:rPr lang="en-US" altLang="zh-CN" sz="900" kern="1200" baseline="30000" dirty="0">
                <a:solidFill>
                  <a:schemeClr val="tx1"/>
                </a:solidFill>
                <a:effectLst/>
                <a:latin typeface="+mn-lt"/>
                <a:ea typeface="+mn-ea"/>
                <a:cs typeface="+mn-cs"/>
              </a:rPr>
              <a:t>[50]</a:t>
            </a:r>
            <a:r>
              <a:rPr lang="zh-CN" altLang="zh-CN" sz="900" kern="1200" dirty="0">
                <a:solidFill>
                  <a:schemeClr val="tx1"/>
                </a:solidFill>
                <a:effectLst/>
                <a:latin typeface="+mn-lt"/>
                <a:ea typeface="+mn-ea"/>
                <a:cs typeface="+mn-cs"/>
              </a:rPr>
              <a:t>算法是矩阵分解和多层感知机的一个融合推荐算法，矩阵分解适合抓取乘法关系，多层感知机在学习匹配关系时，通过神经网络的结构训练用户和项目间的非线性关系，但是只考虑用户和项目的直接互动行为信息。</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NGCF</a:t>
            </a:r>
            <a:r>
              <a:rPr lang="zh-CN" altLang="zh-CN" sz="900" kern="1200" dirty="0">
                <a:solidFill>
                  <a:schemeClr val="tx1"/>
                </a:solidFill>
                <a:effectLst/>
                <a:latin typeface="+mn-lt"/>
                <a:ea typeface="+mn-ea"/>
                <a:cs typeface="+mn-cs"/>
              </a:rPr>
              <a:t>算法提出了嵌入传播层构成的神经网络结构，还引入了</a:t>
            </a:r>
            <a:r>
              <a:rPr lang="en-US" altLang="zh-CN" sz="900" kern="1200" dirty="0">
                <a:solidFill>
                  <a:schemeClr val="tx1"/>
                </a:solidFill>
                <a:effectLst/>
                <a:latin typeface="+mn-lt"/>
                <a:ea typeface="+mn-ea"/>
                <a:cs typeface="+mn-cs"/>
              </a:rPr>
              <a:t>node dropout</a:t>
            </a:r>
            <a:r>
              <a:rPr lang="zh-CN" altLang="zh-CN" sz="900" kern="1200" dirty="0">
                <a:solidFill>
                  <a:schemeClr val="tx1"/>
                </a:solidFill>
                <a:effectLst/>
                <a:latin typeface="+mn-lt"/>
                <a:ea typeface="+mn-ea"/>
                <a:cs typeface="+mn-cs"/>
              </a:rPr>
              <a:t>和</a:t>
            </a:r>
            <a:r>
              <a:rPr lang="en-US" altLang="zh-CN" sz="900" kern="1200" dirty="0">
                <a:solidFill>
                  <a:schemeClr val="tx1"/>
                </a:solidFill>
                <a:effectLst/>
                <a:latin typeface="+mn-lt"/>
                <a:ea typeface="+mn-ea"/>
                <a:cs typeface="+mn-cs"/>
              </a:rPr>
              <a:t>message dropout</a:t>
            </a:r>
            <a:r>
              <a:rPr lang="zh-CN" altLang="zh-CN" sz="900" kern="1200" dirty="0">
                <a:solidFill>
                  <a:schemeClr val="tx1"/>
                </a:solidFill>
                <a:effectLst/>
                <a:latin typeface="+mn-lt"/>
                <a:ea typeface="+mn-ea"/>
                <a:cs typeface="+mn-cs"/>
              </a:rPr>
              <a:t>等措施防止过拟合问题，但是</a:t>
            </a:r>
            <a:r>
              <a:rPr lang="en-US" altLang="zh-CN" sz="900" kern="1200" dirty="0">
                <a:solidFill>
                  <a:schemeClr val="tx1"/>
                </a:solidFill>
                <a:effectLst/>
                <a:latin typeface="+mn-lt"/>
                <a:ea typeface="+mn-ea"/>
                <a:cs typeface="+mn-cs"/>
              </a:rPr>
              <a:t>NGCF</a:t>
            </a:r>
            <a:r>
              <a:rPr lang="zh-CN" altLang="zh-CN" sz="900" kern="1200" dirty="0">
                <a:solidFill>
                  <a:schemeClr val="tx1"/>
                </a:solidFill>
                <a:effectLst/>
                <a:latin typeface="+mn-lt"/>
                <a:ea typeface="+mn-ea"/>
                <a:cs typeface="+mn-cs"/>
              </a:rPr>
              <a:t>为单领域推荐，没有考虑异质信息和跨领域信息的引入。</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en-US" altLang="zh-CN" sz="900" kern="1200" dirty="0" err="1">
                <a:solidFill>
                  <a:schemeClr val="tx1"/>
                </a:solidFill>
                <a:effectLst/>
                <a:latin typeface="+mn-lt"/>
                <a:ea typeface="+mn-ea"/>
                <a:cs typeface="+mn-cs"/>
              </a:rPr>
              <a:t>EPRec</a:t>
            </a:r>
            <a:r>
              <a:rPr lang="zh-CN" altLang="zh-CN" sz="900" kern="1200" dirty="0">
                <a:solidFill>
                  <a:schemeClr val="tx1"/>
                </a:solidFill>
                <a:effectLst/>
                <a:latin typeface="+mn-lt"/>
                <a:ea typeface="+mn-ea"/>
                <a:cs typeface="+mn-cs"/>
              </a:rPr>
              <a:t>和</a:t>
            </a:r>
            <a:r>
              <a:rPr lang="en-US" altLang="zh-CN" sz="900" kern="1200" dirty="0" err="1">
                <a:solidFill>
                  <a:schemeClr val="tx1"/>
                </a:solidFill>
                <a:effectLst/>
                <a:latin typeface="+mn-lt"/>
                <a:ea typeface="+mn-ea"/>
                <a:cs typeface="+mn-cs"/>
              </a:rPr>
              <a:t>EPCDRec</a:t>
            </a:r>
            <a:r>
              <a:rPr lang="zh-CN" altLang="zh-CN" sz="900" kern="1200" dirty="0">
                <a:solidFill>
                  <a:schemeClr val="tx1"/>
                </a:solidFill>
                <a:effectLst/>
                <a:latin typeface="+mn-lt"/>
                <a:ea typeface="+mn-ea"/>
                <a:cs typeface="+mn-cs"/>
              </a:rPr>
              <a:t>相比，只引入异质信息，不引入辅助域数据。实验过程中，相关工作的神经网络层数和</a:t>
            </a:r>
            <a:r>
              <a:rPr lang="en-US" altLang="zh-CN" sz="900" kern="1200" dirty="0" err="1">
                <a:solidFill>
                  <a:schemeClr val="tx1"/>
                </a:solidFill>
                <a:effectLst/>
                <a:latin typeface="+mn-lt"/>
                <a:ea typeface="+mn-ea"/>
                <a:cs typeface="+mn-cs"/>
              </a:rPr>
              <a:t>EPCDRec</a:t>
            </a:r>
            <a:r>
              <a:rPr lang="zh-CN" altLang="zh-CN" sz="900" kern="1200" dirty="0">
                <a:solidFill>
                  <a:schemeClr val="tx1"/>
                </a:solidFill>
                <a:effectLst/>
                <a:latin typeface="+mn-lt"/>
                <a:ea typeface="+mn-ea"/>
                <a:cs typeface="+mn-cs"/>
              </a:rPr>
              <a:t>保持一致，均为两层，其他参数不变。</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23</a:t>
            </a:fld>
            <a:endParaRPr kumimoji="1" lang="zh-CN" altLang="en-US"/>
          </a:p>
        </p:txBody>
      </p:sp>
    </p:spTree>
    <p:extLst>
      <p:ext uri="{BB962C8B-B14F-4D97-AF65-F5344CB8AC3E}">
        <p14:creationId xmlns:p14="http://schemas.microsoft.com/office/powerpoint/2010/main" val="1222879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最后是总结与展望。</a:t>
            </a:r>
          </a:p>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24</a:t>
            </a:fld>
            <a:endParaRPr kumimoji="1" lang="zh-CN" altLang="en-US"/>
          </a:p>
        </p:txBody>
      </p:sp>
    </p:spTree>
    <p:extLst>
      <p:ext uri="{BB962C8B-B14F-4D97-AF65-F5344CB8AC3E}">
        <p14:creationId xmlns:p14="http://schemas.microsoft.com/office/powerpoint/2010/main" val="77762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本文的主要贡献是</a:t>
            </a:r>
            <a:endParaRPr lang="en-US" altLang="zh-CN" sz="900" kern="1200" dirty="0">
              <a:solidFill>
                <a:schemeClr val="tx1"/>
              </a:solidFill>
              <a:effectLst/>
              <a:latin typeface="+mn-lt"/>
              <a:ea typeface="+mn-ea"/>
              <a:cs typeface="+mn-cs"/>
            </a:endParaRPr>
          </a:p>
          <a:p>
            <a:endParaRPr lang="zh-CN" altLang="zh-CN" sz="900" kern="1200" dirty="0">
              <a:solidFill>
                <a:schemeClr val="tx1"/>
              </a:solidFill>
              <a:effectLst/>
              <a:latin typeface="+mn-lt"/>
              <a:ea typeface="+mn-ea"/>
              <a:cs typeface="+mn-cs"/>
            </a:endParaRPr>
          </a:p>
          <a:p>
            <a:pPr lvl="0"/>
            <a:r>
              <a:rPr lang="zh-CN" altLang="zh-CN" sz="900" kern="1200" dirty="0">
                <a:solidFill>
                  <a:schemeClr val="tx1"/>
                </a:solidFill>
                <a:effectLst/>
                <a:latin typeface="+mn-lt"/>
                <a:ea typeface="+mn-ea"/>
                <a:cs typeface="+mn-cs"/>
              </a:rPr>
              <a:t>针对个性化推荐中</a:t>
            </a:r>
            <a:r>
              <a:rPr lang="zh-CN" altLang="zh-CN" sz="900" b="1" kern="1200" dirty="0">
                <a:solidFill>
                  <a:schemeClr val="tx1"/>
                </a:solidFill>
                <a:effectLst/>
                <a:latin typeface="+mn-lt"/>
                <a:ea typeface="+mn-ea"/>
                <a:cs typeface="+mn-cs"/>
              </a:rPr>
              <a:t>用户行为数据缺失</a:t>
            </a:r>
            <a:r>
              <a:rPr lang="zh-CN" altLang="zh-CN" sz="900" kern="1200" dirty="0">
                <a:solidFill>
                  <a:schemeClr val="tx1"/>
                </a:solidFill>
                <a:effectLst/>
                <a:latin typeface="+mn-lt"/>
                <a:ea typeface="+mn-ea"/>
                <a:cs typeface="+mn-cs"/>
              </a:rPr>
              <a:t>的问题，提出引入</a:t>
            </a:r>
            <a:r>
              <a:rPr lang="zh-CN" altLang="zh-CN" sz="900" b="1" kern="1200" dirty="0">
                <a:solidFill>
                  <a:schemeClr val="tx1"/>
                </a:solidFill>
                <a:effectLst/>
                <a:latin typeface="+mn-lt"/>
                <a:ea typeface="+mn-ea"/>
                <a:cs typeface="+mn-cs"/>
              </a:rPr>
              <a:t>异质信息</a:t>
            </a:r>
            <a:r>
              <a:rPr lang="zh-CN" altLang="zh-CN" sz="900" kern="1200" dirty="0">
                <a:solidFill>
                  <a:schemeClr val="tx1"/>
                </a:solidFill>
                <a:effectLst/>
                <a:latin typeface="+mn-lt"/>
                <a:ea typeface="+mn-ea"/>
                <a:cs typeface="+mn-cs"/>
              </a:rPr>
              <a:t>和</a:t>
            </a:r>
            <a:r>
              <a:rPr lang="zh-CN" altLang="zh-CN" sz="900" b="1" kern="1200" dirty="0">
                <a:solidFill>
                  <a:schemeClr val="tx1"/>
                </a:solidFill>
                <a:effectLst/>
                <a:latin typeface="+mn-lt"/>
                <a:ea typeface="+mn-ea"/>
                <a:cs typeface="+mn-cs"/>
              </a:rPr>
              <a:t>跨领域信息</a:t>
            </a:r>
            <a:r>
              <a:rPr lang="zh-CN" altLang="zh-CN" sz="900" kern="1200" dirty="0">
                <a:solidFill>
                  <a:schemeClr val="tx1"/>
                </a:solidFill>
                <a:effectLst/>
                <a:latin typeface="+mn-lt"/>
                <a:ea typeface="+mn-ea"/>
                <a:cs typeface="+mn-cs"/>
              </a:rPr>
              <a:t>作为辅助信息来提高推荐效果</a:t>
            </a:r>
            <a:r>
              <a:rPr lang="zh-CN" altLang="en-US" sz="900" kern="1200" dirty="0">
                <a:solidFill>
                  <a:schemeClr val="tx1"/>
                </a:solidFill>
                <a:effectLst/>
                <a:latin typeface="+mn-lt"/>
                <a:ea typeface="+mn-ea"/>
                <a:cs typeface="+mn-cs"/>
              </a:rPr>
              <a:t>的融合思想</a:t>
            </a:r>
            <a:r>
              <a:rPr lang="zh-CN" altLang="zh-CN" sz="900" kern="1200" dirty="0">
                <a:solidFill>
                  <a:schemeClr val="tx1"/>
                </a:solidFill>
                <a:effectLst/>
                <a:latin typeface="+mn-lt"/>
                <a:ea typeface="+mn-ea"/>
                <a:cs typeface="+mn-cs"/>
              </a:rPr>
              <a:t>。采用标签作为桥梁，</a:t>
            </a:r>
            <a:r>
              <a:rPr lang="zh-CN" altLang="zh-CN" sz="900" b="1" kern="1200" dirty="0">
                <a:solidFill>
                  <a:schemeClr val="tx1"/>
                </a:solidFill>
                <a:effectLst/>
                <a:latin typeface="+mn-lt"/>
                <a:ea typeface="+mn-ea"/>
                <a:cs typeface="+mn-cs"/>
              </a:rPr>
              <a:t>构造跨领域异质信息网络，实现融合推荐算法</a:t>
            </a:r>
            <a:r>
              <a:rPr lang="zh-CN" altLang="zh-CN" sz="900" kern="1200" dirty="0">
                <a:solidFill>
                  <a:schemeClr val="tx1"/>
                </a:solidFill>
                <a:effectLst/>
                <a:latin typeface="+mn-lt"/>
                <a:ea typeface="+mn-ea"/>
                <a:cs typeface="+mn-cs"/>
              </a:rPr>
              <a:t>。</a:t>
            </a:r>
            <a:endParaRPr lang="en-US" altLang="zh-CN" sz="900" kern="1200" dirty="0">
              <a:solidFill>
                <a:schemeClr val="tx1"/>
              </a:solidFill>
              <a:effectLst/>
              <a:latin typeface="+mn-lt"/>
              <a:ea typeface="+mn-ea"/>
              <a:cs typeface="+mn-cs"/>
            </a:endParaRPr>
          </a:p>
          <a:p>
            <a:pPr lvl="0"/>
            <a:endParaRPr lang="zh-CN" altLang="zh-CN" sz="900" kern="1200" dirty="0">
              <a:solidFill>
                <a:schemeClr val="tx1"/>
              </a:solidFill>
              <a:effectLst/>
              <a:latin typeface="+mn-lt"/>
              <a:ea typeface="+mn-ea"/>
              <a:cs typeface="+mn-cs"/>
            </a:endParaRPr>
          </a:p>
          <a:p>
            <a:pPr lvl="0"/>
            <a:r>
              <a:rPr lang="zh-CN" altLang="zh-CN" sz="900" kern="1200" dirty="0">
                <a:solidFill>
                  <a:schemeClr val="tx1"/>
                </a:solidFill>
                <a:effectLst/>
                <a:latin typeface="+mn-lt"/>
                <a:ea typeface="+mn-ea"/>
                <a:cs typeface="+mn-cs"/>
              </a:rPr>
              <a:t>针对</a:t>
            </a:r>
            <a:r>
              <a:rPr lang="zh-CN" altLang="zh-CN" sz="900" b="1" kern="1200" dirty="0">
                <a:solidFill>
                  <a:schemeClr val="tx1"/>
                </a:solidFill>
                <a:effectLst/>
                <a:latin typeface="+mn-lt"/>
                <a:ea typeface="+mn-ea"/>
                <a:cs typeface="+mn-cs"/>
              </a:rPr>
              <a:t>评分预测</a:t>
            </a:r>
            <a:r>
              <a:rPr lang="zh-CN" altLang="zh-CN" sz="900" kern="1200" dirty="0">
                <a:solidFill>
                  <a:schemeClr val="tx1"/>
                </a:solidFill>
                <a:effectLst/>
                <a:latin typeface="+mn-lt"/>
                <a:ea typeface="+mn-ea"/>
                <a:cs typeface="+mn-cs"/>
              </a:rPr>
              <a:t>推荐场景，提出基于网络表达的融合算法框架以挖掘复杂多样的跨领域异质信息，并提出采用了“立交桥式”向量处理方法，解决</a:t>
            </a:r>
            <a:r>
              <a:rPr lang="zh-CN" altLang="zh-CN" sz="900" b="1" kern="1200" dirty="0">
                <a:solidFill>
                  <a:schemeClr val="tx1"/>
                </a:solidFill>
                <a:effectLst/>
                <a:latin typeface="+mn-lt"/>
                <a:ea typeface="+mn-ea"/>
                <a:cs typeface="+mn-cs"/>
              </a:rPr>
              <a:t>信息冲突问题</a:t>
            </a:r>
            <a:r>
              <a:rPr lang="zh-CN" altLang="en-US" sz="900" b="1" kern="1200" dirty="0">
                <a:solidFill>
                  <a:schemeClr val="tx1"/>
                </a:solidFill>
                <a:effectLst/>
                <a:latin typeface="+mn-lt"/>
                <a:ea typeface="+mn-ea"/>
                <a:cs typeface="+mn-cs"/>
              </a:rPr>
              <a:t>。</a:t>
            </a:r>
            <a:endParaRPr lang="en-US" altLang="zh-CN" sz="900" b="1" kern="1200" dirty="0">
              <a:solidFill>
                <a:schemeClr val="tx1"/>
              </a:solidFill>
              <a:effectLst/>
              <a:latin typeface="+mn-lt"/>
              <a:ea typeface="+mn-ea"/>
              <a:cs typeface="+mn-cs"/>
            </a:endParaRPr>
          </a:p>
          <a:p>
            <a:pPr lvl="0"/>
            <a:r>
              <a:rPr lang="zh-CN" altLang="zh-CN" sz="900" kern="1200" dirty="0">
                <a:solidFill>
                  <a:schemeClr val="tx1"/>
                </a:solidFill>
                <a:effectLst/>
                <a:latin typeface="+mn-lt"/>
                <a:ea typeface="+mn-ea"/>
                <a:cs typeface="+mn-cs"/>
              </a:rPr>
              <a:t>除了</a:t>
            </a:r>
            <a:r>
              <a:rPr lang="zh-CN" altLang="en-US" sz="900" kern="1200" dirty="0">
                <a:solidFill>
                  <a:schemeClr val="tx1"/>
                </a:solidFill>
                <a:effectLst/>
                <a:latin typeface="+mn-lt"/>
                <a:ea typeface="+mn-ea"/>
                <a:cs typeface="+mn-cs"/>
              </a:rPr>
              <a:t>与</a:t>
            </a:r>
            <a:r>
              <a:rPr lang="zh-CN" altLang="zh-CN" sz="900" kern="1200" dirty="0">
                <a:solidFill>
                  <a:schemeClr val="tx1"/>
                </a:solidFill>
                <a:effectLst/>
                <a:latin typeface="+mn-lt"/>
                <a:ea typeface="+mn-ea"/>
                <a:cs typeface="+mn-cs"/>
              </a:rPr>
              <a:t>相关工作</a:t>
            </a:r>
            <a:r>
              <a:rPr lang="zh-CN" altLang="en-US" sz="900" kern="1200" dirty="0">
                <a:solidFill>
                  <a:schemeClr val="tx1"/>
                </a:solidFill>
                <a:effectLst/>
                <a:latin typeface="+mn-lt"/>
                <a:ea typeface="+mn-ea"/>
                <a:cs typeface="+mn-cs"/>
              </a:rPr>
              <a:t>进行</a:t>
            </a:r>
            <a:r>
              <a:rPr lang="zh-CN" altLang="zh-CN" sz="900" kern="1200" dirty="0">
                <a:solidFill>
                  <a:schemeClr val="tx1"/>
                </a:solidFill>
                <a:effectLst/>
                <a:latin typeface="+mn-lt"/>
                <a:ea typeface="+mn-ea"/>
                <a:cs typeface="+mn-cs"/>
              </a:rPr>
              <a:t>对比，还在真实数据集上进行了冷启动解决能力的实验</a:t>
            </a:r>
            <a:r>
              <a:rPr lang="zh-CN" altLang="en-US" sz="900" kern="1200" dirty="0">
                <a:solidFill>
                  <a:schemeClr val="tx1"/>
                </a:solidFill>
                <a:effectLst/>
                <a:latin typeface="+mn-lt"/>
                <a:ea typeface="+mn-ea"/>
                <a:cs typeface="+mn-cs"/>
              </a:rPr>
              <a:t>验证</a:t>
            </a:r>
            <a:r>
              <a:rPr lang="zh-CN" altLang="zh-CN" sz="900" kern="1200" dirty="0">
                <a:solidFill>
                  <a:schemeClr val="tx1"/>
                </a:solidFill>
                <a:effectLst/>
                <a:latin typeface="+mn-lt"/>
                <a:ea typeface="+mn-ea"/>
                <a:cs typeface="+mn-cs"/>
              </a:rPr>
              <a:t>。</a:t>
            </a:r>
            <a:endParaRPr lang="en-US" altLang="zh-CN" sz="900" kern="1200" dirty="0">
              <a:solidFill>
                <a:schemeClr val="tx1"/>
              </a:solidFill>
              <a:effectLst/>
              <a:latin typeface="+mn-lt"/>
              <a:ea typeface="+mn-ea"/>
              <a:cs typeface="+mn-cs"/>
            </a:endParaRPr>
          </a:p>
          <a:p>
            <a:pPr lvl="0"/>
            <a:endParaRPr lang="zh-CN" altLang="zh-CN" sz="900" kern="1200" dirty="0">
              <a:solidFill>
                <a:schemeClr val="tx1"/>
              </a:solidFill>
              <a:effectLst/>
              <a:latin typeface="+mn-lt"/>
              <a:ea typeface="+mn-ea"/>
              <a:cs typeface="+mn-cs"/>
            </a:endParaRPr>
          </a:p>
          <a:p>
            <a:pPr lvl="0"/>
            <a:r>
              <a:rPr lang="zh-CN" altLang="zh-CN" sz="900" kern="1200" dirty="0">
                <a:solidFill>
                  <a:schemeClr val="tx1"/>
                </a:solidFill>
                <a:effectLst/>
                <a:latin typeface="+mn-lt"/>
                <a:ea typeface="+mn-ea"/>
                <a:cs typeface="+mn-cs"/>
              </a:rPr>
              <a:t>针对</a:t>
            </a:r>
            <a:r>
              <a:rPr lang="en-US" altLang="zh-CN" sz="900" b="1" kern="1200" dirty="0">
                <a:solidFill>
                  <a:schemeClr val="tx1"/>
                </a:solidFill>
                <a:effectLst/>
                <a:latin typeface="+mn-lt"/>
                <a:ea typeface="+mn-ea"/>
                <a:cs typeface="+mn-cs"/>
              </a:rPr>
              <a:t>Top-K</a:t>
            </a:r>
            <a:r>
              <a:rPr lang="zh-CN" altLang="zh-CN" sz="900" b="1" kern="1200" dirty="0">
                <a:solidFill>
                  <a:schemeClr val="tx1"/>
                </a:solidFill>
                <a:effectLst/>
                <a:latin typeface="+mn-lt"/>
                <a:ea typeface="+mn-ea"/>
                <a:cs typeface="+mn-cs"/>
              </a:rPr>
              <a:t>列表推荐</a:t>
            </a:r>
            <a:r>
              <a:rPr lang="zh-CN" altLang="zh-CN" sz="900" kern="1200" dirty="0">
                <a:solidFill>
                  <a:schemeClr val="tx1"/>
                </a:solidFill>
                <a:effectLst/>
                <a:latin typeface="+mn-lt"/>
                <a:ea typeface="+mn-ea"/>
                <a:cs typeface="+mn-cs"/>
              </a:rPr>
              <a:t>场景，提出基于嵌入传播层的融合</a:t>
            </a:r>
            <a:r>
              <a:rPr lang="zh-CN" altLang="en-US" sz="900" kern="1200" dirty="0">
                <a:solidFill>
                  <a:schemeClr val="tx1"/>
                </a:solidFill>
                <a:effectLst/>
                <a:latin typeface="+mn-lt"/>
                <a:ea typeface="+mn-ea"/>
                <a:cs typeface="+mn-cs"/>
              </a:rPr>
              <a:t>推荐</a:t>
            </a:r>
            <a:r>
              <a:rPr lang="zh-CN" altLang="zh-CN" sz="900" kern="1200" dirty="0">
                <a:solidFill>
                  <a:schemeClr val="tx1"/>
                </a:solidFill>
                <a:effectLst/>
                <a:latin typeface="+mn-lt"/>
                <a:ea typeface="+mn-ea"/>
                <a:cs typeface="+mn-cs"/>
              </a:rPr>
              <a:t>算法</a:t>
            </a:r>
            <a:r>
              <a:rPr lang="zh-CN" altLang="en-US" sz="900" kern="1200" dirty="0">
                <a:solidFill>
                  <a:schemeClr val="tx1"/>
                </a:solidFill>
                <a:effectLst/>
                <a:latin typeface="+mn-lt"/>
                <a:ea typeface="+mn-ea"/>
                <a:cs typeface="+mn-cs"/>
              </a:rPr>
              <a:t>，实现端到端模型对</a:t>
            </a:r>
            <a:r>
              <a:rPr lang="zh-CN" altLang="zh-CN" sz="900" kern="1200" dirty="0">
                <a:solidFill>
                  <a:schemeClr val="tx1"/>
                </a:solidFill>
                <a:effectLst/>
                <a:latin typeface="+mn-lt"/>
                <a:ea typeface="+mn-ea"/>
                <a:cs typeface="+mn-cs"/>
              </a:rPr>
              <a:t>跨领域异质信息</a:t>
            </a:r>
            <a:r>
              <a:rPr lang="zh-CN" altLang="en-US" sz="900" kern="1200" dirty="0">
                <a:solidFill>
                  <a:schemeClr val="tx1"/>
                </a:solidFill>
                <a:effectLst/>
                <a:latin typeface="+mn-lt"/>
                <a:ea typeface="+mn-ea"/>
                <a:cs typeface="+mn-cs"/>
              </a:rPr>
              <a:t>进行</a:t>
            </a:r>
            <a:r>
              <a:rPr lang="zh-CN" altLang="zh-CN" sz="900" kern="1200" dirty="0">
                <a:solidFill>
                  <a:schemeClr val="tx1"/>
                </a:solidFill>
                <a:effectLst/>
                <a:latin typeface="+mn-lt"/>
                <a:ea typeface="+mn-ea"/>
                <a:cs typeface="+mn-cs"/>
              </a:rPr>
              <a:t>挖掘，算法和</a:t>
            </a:r>
            <a:r>
              <a:rPr lang="en-US" altLang="zh-CN" sz="900" kern="1200" dirty="0">
                <a:solidFill>
                  <a:schemeClr val="tx1"/>
                </a:solidFill>
                <a:effectLst/>
                <a:latin typeface="+mn-lt"/>
                <a:ea typeface="+mn-ea"/>
                <a:cs typeface="+mn-cs"/>
              </a:rPr>
              <a:t>baseline</a:t>
            </a:r>
            <a:r>
              <a:rPr lang="zh-CN" altLang="zh-CN" sz="900" kern="1200" dirty="0">
                <a:solidFill>
                  <a:schemeClr val="tx1"/>
                </a:solidFill>
                <a:effectLst/>
                <a:latin typeface="+mn-lt"/>
                <a:ea typeface="+mn-ea"/>
                <a:cs typeface="+mn-cs"/>
              </a:rPr>
              <a:t>相比都获得的较为显著的提升</a:t>
            </a:r>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25</a:t>
            </a:fld>
            <a:endParaRPr kumimoji="1" lang="zh-CN" altLang="en-US"/>
          </a:p>
        </p:txBody>
      </p:sp>
    </p:spTree>
    <p:extLst>
      <p:ext uri="{BB962C8B-B14F-4D97-AF65-F5344CB8AC3E}">
        <p14:creationId xmlns:p14="http://schemas.microsoft.com/office/powerpoint/2010/main" val="1391475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未来工作主要</a:t>
            </a:r>
            <a:r>
              <a:rPr lang="zh-CN" altLang="en-US" sz="900" kern="1200" dirty="0">
                <a:solidFill>
                  <a:schemeClr val="tx1"/>
                </a:solidFill>
                <a:effectLst/>
                <a:latin typeface="+mn-lt"/>
                <a:ea typeface="+mn-ea"/>
                <a:cs typeface="+mn-cs"/>
              </a:rPr>
              <a:t>探索</a:t>
            </a:r>
            <a:r>
              <a:rPr lang="zh-CN" altLang="zh-CN" sz="900" kern="1200" dirty="0">
                <a:solidFill>
                  <a:schemeClr val="tx1"/>
                </a:solidFill>
                <a:effectLst/>
                <a:latin typeface="+mn-lt"/>
                <a:ea typeface="+mn-ea"/>
                <a:cs typeface="+mn-cs"/>
              </a:rPr>
              <a:t>以下两个方面：一是要</a:t>
            </a:r>
            <a:r>
              <a:rPr lang="zh-CN" altLang="en-US" sz="900" kern="1200" dirty="0">
                <a:solidFill>
                  <a:schemeClr val="tx1"/>
                </a:solidFill>
                <a:effectLst/>
                <a:latin typeface="+mn-lt"/>
                <a:ea typeface="+mn-ea"/>
                <a:cs typeface="+mn-cs"/>
              </a:rPr>
              <a:t>研究</a:t>
            </a:r>
            <a:r>
              <a:rPr lang="zh-CN" altLang="zh-CN" sz="900" kern="1200" dirty="0">
                <a:solidFill>
                  <a:schemeClr val="tx1"/>
                </a:solidFill>
                <a:effectLst/>
                <a:latin typeface="+mn-lt"/>
                <a:ea typeface="+mn-ea"/>
                <a:cs typeface="+mn-cs"/>
              </a:rPr>
              <a:t>更为有效且稳定的域间桥梁对有效信息进行迁移。另一方面，本文中，仍采用内积运算对用户和项目间关系进行模拟，未来计划尝试以其他形式的互动模型对用户项目关系进行研究。</a:t>
            </a:r>
            <a:endParaRPr lang="en-US" altLang="zh-CN" sz="900" kern="1200" dirty="0">
              <a:solidFill>
                <a:schemeClr val="tx1"/>
              </a:solidFill>
              <a:effectLst/>
              <a:latin typeface="+mn-lt"/>
              <a:ea typeface="+mn-ea"/>
              <a:cs typeface="+mn-cs"/>
            </a:endParaRPr>
          </a:p>
          <a:p>
            <a:pPr marL="0" marR="0" lvl="0" indent="0" algn="l" defTabSz="342900" rtl="0" eaLnBrk="1" fontAlgn="auto" latinLnBrk="0" hangingPunct="1">
              <a:lnSpc>
                <a:spcPct val="100000"/>
              </a:lnSpc>
              <a:spcBef>
                <a:spcPts val="0"/>
              </a:spcBef>
              <a:spcAft>
                <a:spcPts val="0"/>
              </a:spcAft>
              <a:buClrTx/>
              <a:buSzTx/>
              <a:buFontTx/>
              <a:buNone/>
              <a:tabLst/>
              <a:defRPr/>
            </a:pPr>
            <a:endParaRPr lang="zh-CN" altLang="zh-CN" sz="900" kern="1200" dirty="0">
              <a:solidFill>
                <a:schemeClr val="tx1"/>
              </a:solidFill>
              <a:effectLst/>
              <a:latin typeface="+mn-lt"/>
              <a:ea typeface="+mn-ea"/>
              <a:cs typeface="+mn-cs"/>
            </a:endParaRPr>
          </a:p>
          <a:p>
            <a:r>
              <a:rPr lang="en-US" altLang="zh-CN" dirty="0"/>
              <a:t>——————————————————————————————</a:t>
            </a:r>
          </a:p>
          <a:p>
            <a:endParaRPr lang="en-US" altLang="zh-CN" dirty="0"/>
          </a:p>
          <a:p>
            <a:r>
              <a:rPr lang="zh-CN" altLang="en-US" dirty="0"/>
              <a:t>一方面是要</a:t>
            </a:r>
            <a:r>
              <a:rPr lang="zh-CN" altLang="zh-CN" dirty="0"/>
              <a:t>探索更为有效且稳定的域间桥梁对有效信息进行迁移。另一方面，本文提出的算法中，用户和项目间关系仍采用广泛被应用的内积运算进行模拟，将不同方式获得嵌入式表达直接进行内积作为匹配的量化结果，未来计划尝试其他形式的互动模型对用户项目关系进行研究。其次是需要探索更为有效且稳定的域 间桥梁对有效信息进行迁移。</a:t>
            </a:r>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26</a:t>
            </a:fld>
            <a:endParaRPr kumimoji="1" lang="zh-CN" altLang="en-US"/>
          </a:p>
        </p:txBody>
      </p:sp>
    </p:spTree>
    <p:extLst>
      <p:ext uri="{BB962C8B-B14F-4D97-AF65-F5344CB8AC3E}">
        <p14:creationId xmlns:p14="http://schemas.microsoft.com/office/powerpoint/2010/main" val="3374279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以上就是我想要介绍的主要内容。</a:t>
            </a:r>
            <a:endParaRPr lang="en-US" altLang="zh-CN" dirty="0"/>
          </a:p>
          <a:p>
            <a:endParaRPr lang="en-US" altLang="zh-CN" dirty="0"/>
          </a:p>
          <a:p>
            <a:r>
              <a:rPr lang="zh-CN" altLang="en-US" dirty="0"/>
              <a:t>请各位老师提问</a:t>
            </a:r>
            <a:endParaRPr lang="en-US" altLang="zh-CN" dirty="0"/>
          </a:p>
          <a:p>
            <a:endParaRPr lang="en-US" altLang="zh-CN" dirty="0"/>
          </a:p>
          <a:p>
            <a:endParaRPr lang="en-US" altLang="zh-CN" dirty="0"/>
          </a:p>
          <a:p>
            <a:endParaRPr lang="en-US" altLang="zh-CN" dirty="0"/>
          </a:p>
          <a:p>
            <a:r>
              <a:rPr lang="en-US" altLang="zh-CN" b="1" dirty="0">
                <a:effectLst/>
              </a:rPr>
              <a:t>1</a:t>
            </a:r>
            <a:r>
              <a:rPr lang="zh-CN" altLang="en-US" b="1" dirty="0">
                <a:effectLst/>
              </a:rPr>
              <a:t>、“信息冲突”和“立交桥”是怎么回事</a:t>
            </a:r>
            <a:endParaRPr lang="zh-CN" altLang="en-US" dirty="0">
              <a:effectLst/>
            </a:endParaRPr>
          </a:p>
          <a:p>
            <a:br>
              <a:rPr lang="zh-CN" altLang="en-US" sz="900" kern="1200" dirty="0">
                <a:solidFill>
                  <a:schemeClr val="tx1"/>
                </a:solidFill>
                <a:effectLst/>
                <a:latin typeface="+mn-lt"/>
                <a:ea typeface="+mn-ea"/>
                <a:cs typeface="+mn-cs"/>
              </a:rPr>
            </a:br>
            <a:endParaRPr lang="zh-CN" altLang="en-US" dirty="0"/>
          </a:p>
          <a:p>
            <a:r>
              <a:rPr lang="zh-CN" altLang="en-US" sz="900" kern="1200" dirty="0">
                <a:solidFill>
                  <a:schemeClr val="tx1"/>
                </a:solidFill>
                <a:effectLst/>
                <a:latin typeface="+mn-lt"/>
                <a:ea typeface="+mn-ea"/>
                <a:cs typeface="+mn-cs"/>
              </a:rPr>
              <a:t>起因：对节点的多个原始网络结构表达进行处理时，采用常用的融合加权等方式，把多个向量进行计算融合之后，实验发现虽然引入了辅助信息，但是预测效果的收益并不显著，甚至会有所下降，（实验在相关工作对比）</a:t>
            </a:r>
            <a:endParaRPr lang="zh-CN" altLang="en-US" dirty="0"/>
          </a:p>
          <a:p>
            <a:br>
              <a:rPr lang="zh-CN" altLang="en-US" sz="900" kern="1200" dirty="0">
                <a:solidFill>
                  <a:schemeClr val="tx1"/>
                </a:solidFill>
                <a:effectLst/>
                <a:latin typeface="+mn-lt"/>
                <a:ea typeface="+mn-ea"/>
                <a:cs typeface="+mn-cs"/>
              </a:rPr>
            </a:br>
            <a:endParaRPr lang="zh-CN" altLang="en-US" dirty="0"/>
          </a:p>
          <a:p>
            <a:r>
              <a:rPr lang="zh-CN" altLang="en-US" sz="900" kern="1200" dirty="0">
                <a:solidFill>
                  <a:schemeClr val="tx1"/>
                </a:solidFill>
                <a:effectLst/>
                <a:latin typeface="+mn-lt"/>
                <a:ea typeface="+mn-ea"/>
                <a:cs typeface="+mn-cs"/>
              </a:rPr>
              <a:t>分析：因为</a:t>
            </a:r>
            <a:r>
              <a:rPr lang="zh-CN" altLang="en-US" sz="900" b="1" kern="1200" dirty="0">
                <a:solidFill>
                  <a:schemeClr val="tx1"/>
                </a:solidFill>
                <a:effectLst/>
                <a:latin typeface="+mn-lt"/>
                <a:ea typeface="+mn-ea"/>
                <a:cs typeface="+mn-cs"/>
              </a:rPr>
              <a:t>承载多种信息的复用节点上存在的信息冲突现象。</a:t>
            </a:r>
            <a:r>
              <a:rPr lang="zh-CN" altLang="en-US" sz="900" kern="1200" dirty="0">
                <a:solidFill>
                  <a:schemeClr val="tx1"/>
                </a:solidFill>
                <a:effectLst/>
                <a:latin typeface="+mn-lt"/>
                <a:ea typeface="+mn-ea"/>
                <a:cs typeface="+mn-cs"/>
              </a:rPr>
              <a:t>节点复用情况主要是由于在跨领域</a:t>
            </a:r>
            <a:r>
              <a:rPr lang="en-US" altLang="zh-CN" sz="900" kern="1200" dirty="0">
                <a:solidFill>
                  <a:schemeClr val="tx1"/>
                </a:solidFill>
                <a:effectLst/>
                <a:latin typeface="+mn-lt"/>
                <a:ea typeface="+mn-ea"/>
                <a:cs typeface="+mn-cs"/>
              </a:rPr>
              <a:t>HIN</a:t>
            </a:r>
            <a:r>
              <a:rPr lang="zh-CN" altLang="en-US" sz="900" kern="1200" dirty="0">
                <a:solidFill>
                  <a:schemeClr val="tx1"/>
                </a:solidFill>
                <a:effectLst/>
                <a:latin typeface="+mn-lt"/>
                <a:ea typeface="+mn-ea"/>
                <a:cs typeface="+mn-cs"/>
              </a:rPr>
              <a:t>中，标签节点作为桥梁节点，除了承担本域异质信息载体的角色之外，还承担了辅助域信息的迁移任务。所以跨领域节点序列之间，甚至与目标域内的节点序列间，会出现一些重叠的子序列。这些子序列承担的信息传输任务是各不相同的。采用常用的加权融合等处理方式</a:t>
            </a:r>
            <a:r>
              <a:rPr lang="zh-CN" altLang="en-US" sz="900" i="0" kern="1200" dirty="0">
                <a:solidFill>
                  <a:schemeClr val="tx1"/>
                </a:solidFill>
                <a:effectLst/>
                <a:latin typeface="+mn-lt"/>
                <a:ea typeface="+mn-ea"/>
                <a:cs typeface="+mn-cs"/>
              </a:rPr>
              <a:t>，一定程度上会使特征信息相互抵消，特征受损，甚至会引入无效的噪声影响推荐效果。</a:t>
            </a:r>
            <a:endParaRPr lang="zh-CN" altLang="en-US" dirty="0"/>
          </a:p>
          <a:p>
            <a:br>
              <a:rPr lang="zh-CN" altLang="en-US" dirty="0"/>
            </a:br>
            <a:endParaRPr lang="zh-CN" altLang="en-US" dirty="0"/>
          </a:p>
          <a:p>
            <a:r>
              <a:rPr lang="zh-CN" altLang="en-US" sz="900" kern="1200" dirty="0">
                <a:solidFill>
                  <a:schemeClr val="tx1"/>
                </a:solidFill>
                <a:effectLst/>
                <a:latin typeface="+mn-lt"/>
                <a:ea typeface="+mn-ea"/>
                <a:cs typeface="+mn-cs"/>
              </a:rPr>
              <a:t>“立交桥式”的思想就是独立的处理原始网络表达，将同一节点基于不同的元路径获得的向量独立处理后再拼接。直观上会像立交桥一样，各路并行互不干扰。</a:t>
            </a:r>
            <a:endParaRPr lang="zh-CN" altLang="en-US" dirty="0"/>
          </a:p>
          <a:p>
            <a:br>
              <a:rPr lang="zh-CN" altLang="en-US" sz="900" kern="1200" dirty="0">
                <a:solidFill>
                  <a:schemeClr val="tx1"/>
                </a:solidFill>
                <a:effectLst/>
                <a:latin typeface="+mn-lt"/>
                <a:ea typeface="+mn-ea"/>
                <a:cs typeface="+mn-cs"/>
              </a:rPr>
            </a:br>
            <a:endParaRPr lang="zh-CN" altLang="en-US" dirty="0"/>
          </a:p>
          <a:p>
            <a:r>
              <a:rPr lang="en-US" altLang="zh-CN" sz="900" b="1" kern="1200" dirty="0">
                <a:solidFill>
                  <a:schemeClr val="tx1"/>
                </a:solidFill>
                <a:effectLst/>
                <a:latin typeface="+mn-lt"/>
                <a:ea typeface="+mn-ea"/>
                <a:cs typeface="+mn-cs"/>
              </a:rPr>
              <a:t>2</a:t>
            </a:r>
            <a:r>
              <a:rPr lang="zh-CN" altLang="en-US" sz="900" b="1" kern="1200" dirty="0">
                <a:solidFill>
                  <a:schemeClr val="tx1"/>
                </a:solidFill>
                <a:effectLst/>
                <a:latin typeface="+mn-lt"/>
                <a:ea typeface="+mn-ea"/>
                <a:cs typeface="+mn-cs"/>
              </a:rPr>
              <a:t>、两种场景（除了目标函数）有什么本质区别吗？</a:t>
            </a:r>
            <a:endParaRPr lang="zh-CN" altLang="en-US" dirty="0"/>
          </a:p>
          <a:p>
            <a:br>
              <a:rPr lang="zh-CN" altLang="en-US" sz="900" kern="1200" dirty="0">
                <a:solidFill>
                  <a:schemeClr val="tx1"/>
                </a:solidFill>
                <a:effectLst/>
                <a:latin typeface="+mn-lt"/>
                <a:ea typeface="+mn-ea"/>
                <a:cs typeface="+mn-cs"/>
              </a:rPr>
            </a:br>
            <a:endParaRPr lang="zh-CN" altLang="en-US" dirty="0"/>
          </a:p>
          <a:p>
            <a:r>
              <a:rPr lang="zh-CN" altLang="en-US" sz="900" kern="1200" dirty="0">
                <a:solidFill>
                  <a:schemeClr val="tx1"/>
                </a:solidFill>
                <a:effectLst/>
                <a:latin typeface="+mn-lt"/>
                <a:ea typeface="+mn-ea"/>
                <a:cs typeface="+mn-cs"/>
              </a:rPr>
              <a:t>客观上看，主要是信息条件限制的，用户反馈的形式不同。</a:t>
            </a:r>
            <a:endParaRPr lang="zh-CN" altLang="en-US" dirty="0"/>
          </a:p>
          <a:p>
            <a:br>
              <a:rPr lang="zh-CN" altLang="en-US" sz="900" kern="1200" dirty="0">
                <a:solidFill>
                  <a:schemeClr val="tx1"/>
                </a:solidFill>
                <a:effectLst/>
                <a:latin typeface="+mn-lt"/>
                <a:ea typeface="+mn-ea"/>
                <a:cs typeface="+mn-cs"/>
              </a:rPr>
            </a:br>
            <a:endParaRPr lang="zh-CN" altLang="en-US" dirty="0"/>
          </a:p>
          <a:p>
            <a:r>
              <a:rPr lang="zh-CN" altLang="en-US" sz="900" kern="1200" dirty="0">
                <a:solidFill>
                  <a:schemeClr val="tx1"/>
                </a:solidFill>
                <a:effectLst/>
                <a:latin typeface="+mn-lt"/>
                <a:ea typeface="+mn-ea"/>
                <a:cs typeface="+mn-cs"/>
              </a:rPr>
              <a:t>从算法功能的侧重点看，评分预测获得的用户对整体项目集的反馈；</a:t>
            </a:r>
            <a:r>
              <a:rPr lang="en-US" altLang="zh-CN" sz="900" kern="1200" dirty="0">
                <a:solidFill>
                  <a:schemeClr val="tx1"/>
                </a:solidFill>
                <a:effectLst/>
                <a:latin typeface="+mn-lt"/>
                <a:ea typeface="+mn-ea"/>
                <a:cs typeface="+mn-cs"/>
              </a:rPr>
              <a:t>top-k</a:t>
            </a:r>
            <a:r>
              <a:rPr lang="zh-CN" altLang="en-US" sz="900" kern="1200" dirty="0">
                <a:solidFill>
                  <a:schemeClr val="tx1"/>
                </a:solidFill>
                <a:effectLst/>
                <a:latin typeface="+mn-lt"/>
                <a:ea typeface="+mn-ea"/>
                <a:cs typeface="+mn-cs"/>
              </a:rPr>
              <a:t>推荐只需要挑选出</a:t>
            </a:r>
            <a:r>
              <a:rPr lang="en-US" altLang="zh-CN" sz="900" kern="1200" dirty="0">
                <a:solidFill>
                  <a:schemeClr val="tx1"/>
                </a:solidFill>
                <a:effectLst/>
                <a:latin typeface="+mn-lt"/>
                <a:ea typeface="+mn-ea"/>
                <a:cs typeface="+mn-cs"/>
              </a:rPr>
              <a:t>k</a:t>
            </a:r>
            <a:r>
              <a:rPr lang="zh-CN" altLang="en-US" sz="900" kern="1200" dirty="0">
                <a:solidFill>
                  <a:schemeClr val="tx1"/>
                </a:solidFill>
                <a:effectLst/>
                <a:latin typeface="+mn-lt"/>
                <a:ea typeface="+mn-ea"/>
                <a:cs typeface="+mn-cs"/>
              </a:rPr>
              <a:t>个高位项目，更像一个样本类别极不均衡的分类。评分预测准确的模型，</a:t>
            </a:r>
            <a:r>
              <a:rPr lang="en-US" altLang="zh-CN" sz="900" kern="1200" dirty="0">
                <a:solidFill>
                  <a:schemeClr val="tx1"/>
                </a:solidFill>
                <a:effectLst/>
                <a:latin typeface="+mn-lt"/>
                <a:ea typeface="+mn-ea"/>
                <a:cs typeface="+mn-cs"/>
              </a:rPr>
              <a:t>top-k</a:t>
            </a:r>
            <a:r>
              <a:rPr lang="zh-CN" altLang="en-US" sz="900" kern="1200" dirty="0">
                <a:solidFill>
                  <a:schemeClr val="tx1"/>
                </a:solidFill>
                <a:effectLst/>
                <a:latin typeface="+mn-lt"/>
                <a:ea typeface="+mn-ea"/>
                <a:cs typeface="+mn-cs"/>
              </a:rPr>
              <a:t>推荐效果并不一定会好，反过来也是一样的，因为预测的准，可能是对</a:t>
            </a:r>
            <a:r>
              <a:rPr lang="en-US" altLang="zh-CN" sz="900" kern="1200" dirty="0">
                <a:solidFill>
                  <a:schemeClr val="tx1"/>
                </a:solidFill>
                <a:effectLst/>
                <a:latin typeface="+mn-lt"/>
                <a:ea typeface="+mn-ea"/>
                <a:cs typeface="+mn-cs"/>
              </a:rPr>
              <a:t>bad item</a:t>
            </a:r>
            <a:r>
              <a:rPr lang="zh-CN" altLang="en-US" sz="900" kern="1200" dirty="0">
                <a:solidFill>
                  <a:schemeClr val="tx1"/>
                </a:solidFill>
                <a:effectLst/>
                <a:latin typeface="+mn-lt"/>
                <a:ea typeface="+mn-ea"/>
                <a:cs typeface="+mn-cs"/>
              </a:rPr>
              <a:t>的预测效果非常好，而</a:t>
            </a:r>
            <a:r>
              <a:rPr lang="en-US" altLang="zh-CN" sz="900" kern="1200" dirty="0">
                <a:solidFill>
                  <a:schemeClr val="tx1"/>
                </a:solidFill>
                <a:effectLst/>
                <a:latin typeface="+mn-lt"/>
                <a:ea typeface="+mn-ea"/>
                <a:cs typeface="+mn-cs"/>
              </a:rPr>
              <a:t>top-k</a:t>
            </a:r>
            <a:r>
              <a:rPr lang="zh-CN" altLang="en-US" sz="900" kern="1200" dirty="0">
                <a:solidFill>
                  <a:schemeClr val="tx1"/>
                </a:solidFill>
                <a:effectLst/>
                <a:latin typeface="+mn-lt"/>
                <a:ea typeface="+mn-ea"/>
                <a:cs typeface="+mn-cs"/>
              </a:rPr>
              <a:t>只关心用户对极少数的</a:t>
            </a:r>
            <a:r>
              <a:rPr lang="en-US" altLang="zh-CN" sz="900" kern="1200" dirty="0">
                <a:solidFill>
                  <a:schemeClr val="tx1"/>
                </a:solidFill>
                <a:effectLst/>
                <a:latin typeface="+mn-lt"/>
                <a:ea typeface="+mn-ea"/>
                <a:cs typeface="+mn-cs"/>
              </a:rPr>
              <a:t>k</a:t>
            </a:r>
            <a:r>
              <a:rPr lang="zh-CN" altLang="en-US" sz="900" kern="1200" dirty="0">
                <a:solidFill>
                  <a:schemeClr val="tx1"/>
                </a:solidFill>
                <a:effectLst/>
                <a:latin typeface="+mn-lt"/>
                <a:ea typeface="+mn-ea"/>
                <a:cs typeface="+mn-cs"/>
              </a:rPr>
              <a:t>个的预测偏好是不是显著。</a:t>
            </a:r>
            <a:endParaRPr lang="zh-CN" altLang="en-US" dirty="0"/>
          </a:p>
          <a:p>
            <a:br>
              <a:rPr lang="zh-CN" altLang="en-US" sz="900" kern="1200" dirty="0">
                <a:solidFill>
                  <a:schemeClr val="tx1"/>
                </a:solidFill>
                <a:effectLst/>
                <a:latin typeface="+mn-lt"/>
                <a:ea typeface="+mn-ea"/>
                <a:cs typeface="+mn-cs"/>
              </a:rPr>
            </a:br>
            <a:endParaRPr lang="zh-CN" altLang="en-US" dirty="0"/>
          </a:p>
          <a:p>
            <a:r>
              <a:rPr lang="zh-CN" altLang="en-US" sz="900" kern="1200" dirty="0">
                <a:solidFill>
                  <a:schemeClr val="tx1"/>
                </a:solidFill>
                <a:effectLst/>
                <a:latin typeface="+mn-lt"/>
                <a:ea typeface="+mn-ea"/>
                <a:cs typeface="+mn-cs"/>
              </a:rPr>
              <a:t>不同的场景是不是可以通过简单的目标函数切换来实现功能，这个问题我也有考虑过。</a:t>
            </a:r>
            <a:endParaRPr lang="zh-CN" altLang="en-US" dirty="0"/>
          </a:p>
          <a:p>
            <a:r>
              <a:rPr lang="zh-CN" altLang="en-US" sz="900" kern="1200" dirty="0">
                <a:solidFill>
                  <a:schemeClr val="tx1"/>
                </a:solidFill>
                <a:effectLst/>
                <a:latin typeface="+mn-lt"/>
                <a:ea typeface="+mn-ea"/>
                <a:cs typeface="+mn-cs"/>
              </a:rPr>
              <a:t>直观上看这个目标好像是可以通过采用不同的目标函数来实现，但在实际的算法设计过程中，目标函数的选择并不是那么随意。</a:t>
            </a:r>
            <a:endParaRPr lang="zh-CN" altLang="en-US" dirty="0"/>
          </a:p>
          <a:p>
            <a:r>
              <a:rPr lang="zh-CN" altLang="en-US" sz="900" kern="1200" dirty="0">
                <a:solidFill>
                  <a:schemeClr val="tx1"/>
                </a:solidFill>
                <a:effectLst/>
                <a:latin typeface="+mn-lt"/>
                <a:ea typeface="+mn-ea"/>
                <a:cs typeface="+mn-cs"/>
              </a:rPr>
              <a:t>比如第四部分的算法框架中，如果直接把</a:t>
            </a:r>
            <a:r>
              <a:rPr lang="en-US" altLang="zh-CN" sz="900" kern="1200" dirty="0" err="1">
                <a:solidFill>
                  <a:schemeClr val="tx1"/>
                </a:solidFill>
                <a:effectLst/>
                <a:latin typeface="+mn-lt"/>
                <a:ea typeface="+mn-ea"/>
                <a:cs typeface="+mn-cs"/>
              </a:rPr>
              <a:t>bpr</a:t>
            </a:r>
            <a:r>
              <a:rPr lang="zh-CN" altLang="en-US" sz="900" kern="1200" dirty="0">
                <a:solidFill>
                  <a:schemeClr val="tx1"/>
                </a:solidFill>
                <a:effectLst/>
                <a:latin typeface="+mn-lt"/>
                <a:ea typeface="+mn-ea"/>
                <a:cs typeface="+mn-cs"/>
              </a:rPr>
              <a:t>损失函数替换为平方损失函数，通过內积计算真实评分，其实是不可行的，因为挖掘到的信息是不包括负面反馈的，神经网络训练的用户侧和项目侧的特征向量，只包含了用户喜欢的、偏爱的，在网络中的正面关系，但是评分预测则需要一个全面的偏好特征，包括好的和坏的。直接替换的评分预测的实验结果，效果很不好。</a:t>
            </a:r>
            <a:endParaRPr lang="zh-CN" altLang="en-US" dirty="0"/>
          </a:p>
          <a:p>
            <a:br>
              <a:rPr lang="zh-CN" altLang="en-US" dirty="0"/>
            </a:br>
            <a:endParaRPr lang="zh-CN" altLang="en-US" dirty="0"/>
          </a:p>
          <a:p>
            <a:r>
              <a:rPr lang="en-US" altLang="zh-CN" dirty="0"/>
              <a:t>3</a:t>
            </a:r>
            <a:r>
              <a:rPr lang="zh-CN" altLang="en-US" dirty="0"/>
              <a:t>、为什么要实现端到端？</a:t>
            </a:r>
          </a:p>
          <a:p>
            <a:br>
              <a:rPr lang="zh-CN" altLang="en-US" dirty="0"/>
            </a:br>
            <a:endParaRPr lang="zh-CN" altLang="en-US" dirty="0"/>
          </a:p>
          <a:p>
            <a:r>
              <a:rPr lang="zh-CN" altLang="en-US" dirty="0"/>
              <a:t>我理解老师这个问题的意思是说，第四节的工作听起来好像是把一个形式化的东西当做一个目标了，好像并不是很合理是吗？</a:t>
            </a:r>
          </a:p>
          <a:p>
            <a:br>
              <a:rPr lang="zh-CN" altLang="en-US" dirty="0"/>
            </a:br>
            <a:endParaRPr lang="zh-CN" altLang="en-US" dirty="0"/>
          </a:p>
          <a:p>
            <a:r>
              <a:rPr lang="zh-CN" altLang="en-US" dirty="0"/>
              <a:t>那这里我也先承认，这种神经网络风格的端到端模型作为算法的一种形式，并不是说一定是最好的。虽然他有自己一定的优势，能够规避多模块的一些固有问题，比如训练目标不一致，与系统宏观目标有偏差；比如也会造成误差的积累；和端到端相比，工业上实践工程完整度和复杂度也会差一些。但是它确实也有缺陷。最直观的就是系统中贡献分配到问题，我们没有办法像多模块系统一样清楚的了解每一部分的贡献和收益。</a:t>
            </a:r>
          </a:p>
          <a:p>
            <a:r>
              <a:rPr lang="zh-CN" altLang="en-US" dirty="0"/>
              <a:t>但是我的一点看法是，对于不同的问题和目标，我们应该具体来看。比如对于我们的个性化推荐问题，它本身是基于对海量数据分析的一种技术，而一个完整的端到端的神经网络结构其实在大数据处理上，相对于多模块系统，不管是对并行计算的支持，还是对模型参数调整的效率上，都是有显著的优势的。所以推荐领域相对比较偏爱端到端模型。</a:t>
            </a:r>
          </a:p>
          <a:p>
            <a:br>
              <a:rPr lang="zh-CN" altLang="en-US" dirty="0"/>
            </a:br>
            <a:endParaRPr lang="zh-CN" altLang="en-US" dirty="0"/>
          </a:p>
          <a:p>
            <a:r>
              <a:rPr lang="zh-CN" altLang="en-US" dirty="0"/>
              <a:t>也是出于这样的考虑，有了第四章工作里这样一个目标。</a:t>
            </a:r>
          </a:p>
          <a:p>
            <a:br>
              <a:rPr lang="zh-CN" altLang="en-US" dirty="0"/>
            </a:br>
            <a:endParaRPr lang="zh-CN" altLang="en-US" dirty="0"/>
          </a:p>
          <a:p>
            <a:br>
              <a:rPr lang="zh-CN" altLang="en-US" dirty="0"/>
            </a:b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27</a:t>
            </a:fld>
            <a:endParaRPr kumimoji="1" lang="zh-CN" altLang="en-US"/>
          </a:p>
        </p:txBody>
      </p:sp>
    </p:spTree>
    <p:extLst>
      <p:ext uri="{BB962C8B-B14F-4D97-AF65-F5344CB8AC3E}">
        <p14:creationId xmlns:p14="http://schemas.microsoft.com/office/powerpoint/2010/main" val="2325077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28</a:t>
            </a:fld>
            <a:endParaRPr kumimoji="1" lang="zh-CN" altLang="en-US"/>
          </a:p>
        </p:txBody>
      </p:sp>
    </p:spTree>
    <p:extLst>
      <p:ext uri="{BB962C8B-B14F-4D97-AF65-F5344CB8AC3E}">
        <p14:creationId xmlns:p14="http://schemas.microsoft.com/office/powerpoint/2010/main" val="3517142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首先是背景与意义</a:t>
            </a:r>
          </a:p>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a:t>
            </a:fld>
            <a:endParaRPr kumimoji="1" lang="zh-CN" altLang="en-US"/>
          </a:p>
        </p:txBody>
      </p:sp>
    </p:spTree>
    <p:extLst>
      <p:ext uri="{BB962C8B-B14F-4D97-AF65-F5344CB8AC3E}">
        <p14:creationId xmlns:p14="http://schemas.microsoft.com/office/powerpoint/2010/main" val="3878815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个性化推荐，是建立在</a:t>
            </a:r>
            <a:r>
              <a:rPr lang="zh-CN" altLang="zh-CN" sz="900" b="1" kern="1200" dirty="0">
                <a:solidFill>
                  <a:schemeClr val="tx1"/>
                </a:solidFill>
                <a:effectLst/>
                <a:latin typeface="+mn-lt"/>
                <a:ea typeface="+mn-ea"/>
                <a:cs typeface="+mn-cs"/>
              </a:rPr>
              <a:t>海量数据挖掘</a:t>
            </a:r>
            <a:r>
              <a:rPr lang="zh-CN" altLang="zh-CN" sz="900" kern="1200" dirty="0">
                <a:solidFill>
                  <a:schemeClr val="tx1"/>
                </a:solidFill>
                <a:effectLst/>
                <a:latin typeface="+mn-lt"/>
                <a:ea typeface="+mn-ea"/>
                <a:cs typeface="+mn-cs"/>
              </a:rPr>
              <a:t>技术之上</a:t>
            </a:r>
            <a:r>
              <a:rPr lang="zh-CN" altLang="en-US"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向用户提供个性化的信息服务和决策支持的技术。</a:t>
            </a:r>
            <a:endParaRPr lang="en-US" altLang="zh-CN" sz="900" kern="1200" dirty="0">
              <a:solidFill>
                <a:schemeClr val="tx1"/>
              </a:solidFill>
              <a:effectLst/>
              <a:latin typeface="+mn-lt"/>
              <a:ea typeface="+mn-ea"/>
              <a:cs typeface="+mn-cs"/>
            </a:endParaRPr>
          </a:p>
          <a:p>
            <a:endParaRPr lang="zh-CN"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其中有两种较为广泛的</a:t>
            </a:r>
            <a:r>
              <a:rPr lang="zh-CN" altLang="en-US" sz="900" kern="1200" dirty="0">
                <a:solidFill>
                  <a:schemeClr val="tx1"/>
                </a:solidFill>
                <a:effectLst/>
                <a:latin typeface="+mn-lt"/>
                <a:ea typeface="+mn-ea"/>
                <a:cs typeface="+mn-cs"/>
              </a:rPr>
              <a:t>推荐</a:t>
            </a:r>
            <a:r>
              <a:rPr lang="zh-CN" altLang="zh-CN" sz="900" kern="1200" dirty="0">
                <a:solidFill>
                  <a:schemeClr val="tx1"/>
                </a:solidFill>
                <a:effectLst/>
                <a:latin typeface="+mn-lt"/>
                <a:ea typeface="+mn-ea"/>
                <a:cs typeface="+mn-cs"/>
              </a:rPr>
              <a:t>场景。一种是用户评分预测，主要用于评价网站，可以方便获取用户对项目的显示反馈</a:t>
            </a:r>
            <a:r>
              <a:rPr lang="zh-CN" altLang="en-US" sz="900" kern="1200" dirty="0">
                <a:solidFill>
                  <a:schemeClr val="tx1"/>
                </a:solidFill>
                <a:effectLst/>
                <a:latin typeface="+mn-lt"/>
                <a:ea typeface="+mn-ea"/>
                <a:cs typeface="+mn-cs"/>
              </a:rPr>
              <a:t>，也就是用户的具体</a:t>
            </a:r>
            <a:r>
              <a:rPr lang="zh-CN" altLang="zh-CN" sz="900" kern="1200" dirty="0">
                <a:solidFill>
                  <a:schemeClr val="tx1"/>
                </a:solidFill>
                <a:effectLst/>
                <a:latin typeface="+mn-lt"/>
                <a:ea typeface="+mn-ea"/>
                <a:cs typeface="+mn-cs"/>
              </a:rPr>
              <a:t>评分。预测目标是了解用户对全量项目集合的偏好，评价指标为回归问题常用</a:t>
            </a:r>
            <a:r>
              <a:rPr lang="zh-CN" altLang="en-US" sz="900" kern="1200" dirty="0">
                <a:solidFill>
                  <a:schemeClr val="tx1"/>
                </a:solidFill>
                <a:effectLst/>
                <a:latin typeface="+mn-lt"/>
                <a:ea typeface="+mn-ea"/>
                <a:cs typeface="+mn-cs"/>
              </a:rPr>
              <a:t>的相关指标</a:t>
            </a:r>
            <a:r>
              <a:rPr lang="zh-CN" altLang="zh-CN" sz="900" kern="1200" dirty="0">
                <a:solidFill>
                  <a:schemeClr val="tx1"/>
                </a:solidFill>
                <a:effectLst/>
                <a:latin typeface="+mn-lt"/>
                <a:ea typeface="+mn-ea"/>
                <a:cs typeface="+mn-cs"/>
              </a:rPr>
              <a:t>。</a:t>
            </a:r>
          </a:p>
          <a:p>
            <a:r>
              <a:rPr lang="zh-CN" altLang="zh-CN" sz="900" kern="1200" dirty="0">
                <a:solidFill>
                  <a:schemeClr val="tx1"/>
                </a:solidFill>
                <a:effectLst/>
                <a:latin typeface="+mn-lt"/>
                <a:ea typeface="+mn-ea"/>
                <a:cs typeface="+mn-cs"/>
              </a:rPr>
              <a:t>另一种</a:t>
            </a:r>
            <a:r>
              <a:rPr lang="en-US" altLang="zh-CN" sz="900" kern="1200" dirty="0">
                <a:solidFill>
                  <a:schemeClr val="tx1"/>
                </a:solidFill>
                <a:effectLst/>
                <a:latin typeface="+mn-lt"/>
                <a:ea typeface="+mn-ea"/>
                <a:cs typeface="+mn-cs"/>
              </a:rPr>
              <a:t>Top-K</a:t>
            </a:r>
            <a:r>
              <a:rPr lang="zh-CN" altLang="zh-CN" sz="900" kern="1200" dirty="0">
                <a:solidFill>
                  <a:schemeClr val="tx1"/>
                </a:solidFill>
                <a:effectLst/>
                <a:latin typeface="+mn-lt"/>
                <a:ea typeface="+mn-ea"/>
                <a:cs typeface="+mn-cs"/>
              </a:rPr>
              <a:t>列表推荐。这种场景中往往只有用户的隐式反馈，如购物网站中，用户的浏览、购买等记录。目标是对用户进行长度为</a:t>
            </a:r>
            <a:r>
              <a:rPr lang="en-US" altLang="zh-CN" sz="900" kern="1200" dirty="0">
                <a:solidFill>
                  <a:schemeClr val="tx1"/>
                </a:solidFill>
                <a:effectLst/>
                <a:latin typeface="+mn-lt"/>
                <a:ea typeface="+mn-ea"/>
                <a:cs typeface="+mn-cs"/>
              </a:rPr>
              <a:t>k</a:t>
            </a:r>
            <a:r>
              <a:rPr lang="zh-CN" altLang="zh-CN" sz="900" kern="1200" dirty="0">
                <a:solidFill>
                  <a:schemeClr val="tx1"/>
                </a:solidFill>
                <a:effectLst/>
                <a:latin typeface="+mn-lt"/>
                <a:ea typeface="+mn-ea"/>
                <a:cs typeface="+mn-cs"/>
              </a:rPr>
              <a:t>列表推荐。常用准召率和排序指标等进行评价。</a:t>
            </a:r>
          </a:p>
          <a:p>
            <a:r>
              <a:rPr lang="zh-CN" altLang="zh-CN" sz="900" kern="1200" dirty="0">
                <a:solidFill>
                  <a:schemeClr val="tx1"/>
                </a:solidFill>
                <a:effectLst/>
                <a:latin typeface="+mn-lt"/>
                <a:ea typeface="+mn-ea"/>
                <a:cs typeface="+mn-cs"/>
              </a:rPr>
              <a:t>如图所示，分别是两种推荐场景示例</a:t>
            </a:r>
            <a:r>
              <a:rPr lang="zh-CN" altLang="zh-CN" dirty="0">
                <a:effectLst/>
              </a:rPr>
              <a:t> </a:t>
            </a:r>
            <a:endParaRPr lang="en-US" altLang="zh-CN" dirty="0">
              <a:effectLst/>
            </a:endParaRPr>
          </a:p>
          <a:p>
            <a:r>
              <a:rPr lang="en-US" altLang="zh-CN" dirty="0">
                <a:effectLst/>
                <a:hlinkClick r:id="rId3"/>
              </a:rPr>
              <a:t>_________________________________</a:t>
            </a:r>
            <a:endParaRPr lang="en" altLang="zh-CN" dirty="0">
              <a:hlinkClick r:id="rId3"/>
            </a:endParaRPr>
          </a:p>
          <a:p>
            <a:endParaRPr lang="en" altLang="zh-CN" dirty="0">
              <a:hlinkClick r:id="rId3"/>
            </a:endParaRPr>
          </a:p>
          <a:p>
            <a:r>
              <a:rPr lang="en" altLang="zh-CN" dirty="0">
                <a:hlinkClick r:id="rId3"/>
              </a:rPr>
              <a:t>https://www.zhihu.com/question/20391355</a:t>
            </a:r>
            <a:endParaRPr lang="en" altLang="zh-CN" dirty="0"/>
          </a:p>
          <a:p>
            <a:endParaRPr kumimoji="1" lang="en" altLang="zh-CN" dirty="0"/>
          </a:p>
          <a:p>
            <a:r>
              <a:rPr lang="zh-CN" altLang="en-US" dirty="0"/>
              <a:t>评分预测好的模型不一定适合用来做</a:t>
            </a:r>
            <a:r>
              <a:rPr lang="en-US" altLang="zh-CN" dirty="0"/>
              <a:t>top-N</a:t>
            </a:r>
            <a:r>
              <a:rPr lang="zh-CN" altLang="en-US" dirty="0"/>
              <a:t>，因为评分预测的损失小可能是对</a:t>
            </a:r>
            <a:r>
              <a:rPr lang="en-US" altLang="zh-CN" dirty="0"/>
              <a:t>bad item</a:t>
            </a:r>
            <a:r>
              <a:rPr lang="zh-CN" altLang="en-US" dirty="0"/>
              <a:t>的预测效果好，而对</a:t>
            </a:r>
            <a:r>
              <a:rPr lang="en-US" altLang="zh-CN" dirty="0"/>
              <a:t>good item</a:t>
            </a:r>
            <a:r>
              <a:rPr lang="zh-CN" altLang="en-US" dirty="0"/>
              <a:t>的预测很差，甚至不如一个损失较大，但是对</a:t>
            </a:r>
            <a:r>
              <a:rPr lang="en-US" altLang="zh-CN" dirty="0"/>
              <a:t>good item</a:t>
            </a:r>
            <a:r>
              <a:rPr lang="zh-CN" altLang="en-US" dirty="0"/>
              <a:t>预测好，对</a:t>
            </a:r>
            <a:r>
              <a:rPr lang="en-US" altLang="zh-CN" dirty="0"/>
              <a:t>bad item</a:t>
            </a:r>
            <a:r>
              <a:rPr lang="zh-CN" altLang="en-US" dirty="0"/>
              <a:t>预测效果相当差的模型，所以评分预测和</a:t>
            </a:r>
            <a:r>
              <a:rPr lang="en-US" altLang="zh-CN" dirty="0"/>
              <a:t>top-N</a:t>
            </a:r>
            <a:r>
              <a:rPr lang="zh-CN" altLang="en-US" dirty="0"/>
              <a:t>应该分开看成两个问题</a:t>
            </a:r>
            <a:endParaRPr lang="en-US" altLang="zh-CN" dirty="0"/>
          </a:p>
          <a:p>
            <a:endParaRPr lang="en-US" altLang="zh-CN" dirty="0"/>
          </a:p>
          <a:p>
            <a:endParaRPr lang="en-US" altLang="zh-CN" dirty="0"/>
          </a:p>
          <a:p>
            <a:r>
              <a:rPr lang="en" altLang="zh-CN" sz="900" b="0" i="0" kern="1200" dirty="0">
                <a:solidFill>
                  <a:schemeClr val="tx1"/>
                </a:solidFill>
                <a:effectLst/>
                <a:latin typeface="+mn-lt"/>
                <a:ea typeface="+mn-ea"/>
                <a:cs typeface="+mn-cs"/>
              </a:rPr>
              <a:t>NDCG</a:t>
            </a:r>
            <a:r>
              <a:rPr lang="zh-CN" altLang="en-US" sz="900" b="0" i="0" kern="1200" dirty="0">
                <a:solidFill>
                  <a:schemeClr val="tx1"/>
                </a:solidFill>
                <a:effectLst/>
                <a:latin typeface="+mn-lt"/>
                <a:ea typeface="+mn-ea"/>
                <a:cs typeface="+mn-cs"/>
              </a:rPr>
              <a:t>用作排序结果的评价指标，评价排序的准确性。</a:t>
            </a:r>
          </a:p>
          <a:p>
            <a:r>
              <a:rPr lang="zh-CN" altLang="en-US" sz="900" b="0" i="0" kern="1200" dirty="0">
                <a:solidFill>
                  <a:schemeClr val="tx1"/>
                </a:solidFill>
                <a:effectLst/>
                <a:latin typeface="+mn-lt"/>
                <a:ea typeface="+mn-ea"/>
                <a:cs typeface="+mn-cs"/>
              </a:rPr>
              <a:t>推荐系统通常为某用户返回一个</a:t>
            </a:r>
            <a:r>
              <a:rPr lang="en" altLang="zh-CN" sz="900" b="0" i="0" kern="1200" dirty="0">
                <a:solidFill>
                  <a:schemeClr val="tx1"/>
                </a:solidFill>
                <a:effectLst/>
                <a:latin typeface="+mn-lt"/>
                <a:ea typeface="+mn-ea"/>
                <a:cs typeface="+mn-cs"/>
              </a:rPr>
              <a:t>item</a:t>
            </a:r>
            <a:r>
              <a:rPr lang="zh-CN" altLang="en-US" sz="900" b="0" i="0" kern="1200" dirty="0">
                <a:solidFill>
                  <a:schemeClr val="tx1"/>
                </a:solidFill>
                <a:effectLst/>
                <a:latin typeface="+mn-lt"/>
                <a:ea typeface="+mn-ea"/>
                <a:cs typeface="+mn-cs"/>
              </a:rPr>
              <a:t>列表，假设列表长度为</a:t>
            </a:r>
            <a:r>
              <a:rPr lang="en" altLang="zh-CN" sz="900" b="0" i="0" kern="1200" dirty="0">
                <a:solidFill>
                  <a:schemeClr val="tx1"/>
                </a:solidFill>
                <a:effectLst/>
                <a:latin typeface="+mn-lt"/>
                <a:ea typeface="+mn-ea"/>
                <a:cs typeface="+mn-cs"/>
              </a:rPr>
              <a:t>K</a:t>
            </a:r>
            <a:r>
              <a:rPr lang="zh-CN" altLang="en" sz="900" b="0" i="0" kern="1200" dirty="0">
                <a:solidFill>
                  <a:schemeClr val="tx1"/>
                </a:solidFill>
                <a:effectLst/>
                <a:latin typeface="+mn-lt"/>
                <a:ea typeface="+mn-ea"/>
                <a:cs typeface="+mn-cs"/>
              </a:rPr>
              <a:t>，</a:t>
            </a:r>
            <a:r>
              <a:rPr lang="zh-CN" altLang="en-US" sz="900" b="0" i="0" kern="1200" dirty="0">
                <a:solidFill>
                  <a:schemeClr val="tx1"/>
                </a:solidFill>
                <a:effectLst/>
                <a:latin typeface="+mn-lt"/>
                <a:ea typeface="+mn-ea"/>
                <a:cs typeface="+mn-cs"/>
              </a:rPr>
              <a:t>这时可以用</a:t>
            </a:r>
            <a:r>
              <a:rPr lang="en" altLang="zh-CN" sz="900" b="0" i="0" kern="1200" dirty="0">
                <a:solidFill>
                  <a:schemeClr val="tx1"/>
                </a:solidFill>
                <a:effectLst/>
                <a:latin typeface="+mn-lt"/>
                <a:ea typeface="+mn-ea"/>
                <a:cs typeface="+mn-cs"/>
              </a:rPr>
              <a:t>NDCG@K</a:t>
            </a:r>
            <a:r>
              <a:rPr lang="zh-CN" altLang="en-US" sz="900" b="0" i="0" kern="1200" dirty="0">
                <a:solidFill>
                  <a:schemeClr val="tx1"/>
                </a:solidFill>
                <a:effectLst/>
                <a:latin typeface="+mn-lt"/>
                <a:ea typeface="+mn-ea"/>
                <a:cs typeface="+mn-cs"/>
              </a:rPr>
              <a:t>评价该排序列表与用户真实交互列表的差距。</a:t>
            </a:r>
          </a:p>
          <a:p>
            <a:endParaRPr lang="en-US" altLang="zh-CN" dirty="0"/>
          </a:p>
          <a:p>
            <a:endParaRPr lang="en-US" altLang="zh-CN" dirty="0"/>
          </a:p>
          <a:p>
            <a:r>
              <a:rPr lang="en-US" altLang="zh-CN" sz="900" kern="1200" dirty="0">
                <a:solidFill>
                  <a:schemeClr val="tx1"/>
                </a:solidFill>
                <a:effectLst/>
                <a:latin typeface="+mn-lt"/>
                <a:ea typeface="+mn-ea"/>
                <a:cs typeface="+mn-cs"/>
              </a:rPr>
              <a:t>2</a:t>
            </a:r>
            <a:r>
              <a:rPr lang="zh-CN" altLang="en-US" sz="900" kern="1200" dirty="0">
                <a:solidFill>
                  <a:schemeClr val="tx1"/>
                </a:solidFill>
                <a:effectLst/>
                <a:latin typeface="+mn-lt"/>
                <a:ea typeface="+mn-ea"/>
                <a:cs typeface="+mn-cs"/>
              </a:rPr>
              <a:t>、两种场景（除了目标函数）有什么本质区别吗？</a:t>
            </a:r>
            <a:endParaRPr lang="zh-CN" altLang="en-US" dirty="0">
              <a:effectLst/>
            </a:endParaRPr>
          </a:p>
          <a:p>
            <a:br>
              <a:rPr lang="zh-CN" altLang="en-US" sz="900" kern="1200" dirty="0">
                <a:solidFill>
                  <a:schemeClr val="tx1"/>
                </a:solidFill>
                <a:effectLst/>
                <a:latin typeface="+mn-lt"/>
                <a:ea typeface="+mn-ea"/>
                <a:cs typeface="+mn-cs"/>
              </a:rPr>
            </a:br>
            <a:endParaRPr lang="zh-CN" altLang="en-US" dirty="0"/>
          </a:p>
          <a:p>
            <a:r>
              <a:rPr lang="zh-CN" altLang="en-US" sz="900" kern="1200" dirty="0">
                <a:solidFill>
                  <a:schemeClr val="tx1"/>
                </a:solidFill>
                <a:effectLst/>
                <a:latin typeface="+mn-lt"/>
                <a:ea typeface="+mn-ea"/>
                <a:cs typeface="+mn-cs"/>
              </a:rPr>
              <a:t>客观上看，主要是信息条件限制的，用户反馈的形式不同。</a:t>
            </a:r>
            <a:endParaRPr lang="zh-CN" altLang="en-US" dirty="0"/>
          </a:p>
          <a:p>
            <a:br>
              <a:rPr lang="zh-CN" altLang="en-US" sz="900" kern="1200" dirty="0">
                <a:solidFill>
                  <a:schemeClr val="tx1"/>
                </a:solidFill>
                <a:effectLst/>
                <a:latin typeface="+mn-lt"/>
                <a:ea typeface="+mn-ea"/>
                <a:cs typeface="+mn-cs"/>
              </a:rPr>
            </a:br>
            <a:endParaRPr lang="zh-CN" altLang="en-US" dirty="0"/>
          </a:p>
          <a:p>
            <a:r>
              <a:rPr lang="zh-CN" altLang="en-US" sz="900" kern="1200" dirty="0">
                <a:solidFill>
                  <a:schemeClr val="tx1"/>
                </a:solidFill>
                <a:effectLst/>
                <a:latin typeface="+mn-lt"/>
                <a:ea typeface="+mn-ea"/>
                <a:cs typeface="+mn-cs"/>
              </a:rPr>
              <a:t>从算法功能的侧重点看，评分预测获得的用户对整体项目集的反馈；</a:t>
            </a:r>
            <a:r>
              <a:rPr lang="en-US" altLang="zh-CN" sz="900" kern="1200" dirty="0">
                <a:solidFill>
                  <a:schemeClr val="tx1"/>
                </a:solidFill>
                <a:effectLst/>
                <a:latin typeface="+mn-lt"/>
                <a:ea typeface="+mn-ea"/>
                <a:cs typeface="+mn-cs"/>
              </a:rPr>
              <a:t>top-k</a:t>
            </a:r>
            <a:r>
              <a:rPr lang="zh-CN" altLang="en-US" sz="900" kern="1200" dirty="0">
                <a:solidFill>
                  <a:schemeClr val="tx1"/>
                </a:solidFill>
                <a:effectLst/>
                <a:latin typeface="+mn-lt"/>
                <a:ea typeface="+mn-ea"/>
                <a:cs typeface="+mn-cs"/>
              </a:rPr>
              <a:t>推荐只需要挑选出</a:t>
            </a:r>
            <a:r>
              <a:rPr lang="en-US" altLang="zh-CN" sz="900" kern="1200" dirty="0">
                <a:solidFill>
                  <a:schemeClr val="tx1"/>
                </a:solidFill>
                <a:effectLst/>
                <a:latin typeface="+mn-lt"/>
                <a:ea typeface="+mn-ea"/>
                <a:cs typeface="+mn-cs"/>
              </a:rPr>
              <a:t>k</a:t>
            </a:r>
            <a:r>
              <a:rPr lang="zh-CN" altLang="en-US" sz="900" kern="1200" dirty="0">
                <a:solidFill>
                  <a:schemeClr val="tx1"/>
                </a:solidFill>
                <a:effectLst/>
                <a:latin typeface="+mn-lt"/>
                <a:ea typeface="+mn-ea"/>
                <a:cs typeface="+mn-cs"/>
              </a:rPr>
              <a:t>个高位项目，更像一个样本类别极不均衡的分类。评分预测准确的模型，</a:t>
            </a:r>
            <a:r>
              <a:rPr lang="en-US" altLang="zh-CN" sz="900" kern="1200" dirty="0">
                <a:solidFill>
                  <a:schemeClr val="tx1"/>
                </a:solidFill>
                <a:effectLst/>
                <a:latin typeface="+mn-lt"/>
                <a:ea typeface="+mn-ea"/>
                <a:cs typeface="+mn-cs"/>
              </a:rPr>
              <a:t>top-k</a:t>
            </a:r>
            <a:r>
              <a:rPr lang="zh-CN" altLang="en-US" sz="900" kern="1200" dirty="0">
                <a:solidFill>
                  <a:schemeClr val="tx1"/>
                </a:solidFill>
                <a:effectLst/>
                <a:latin typeface="+mn-lt"/>
                <a:ea typeface="+mn-ea"/>
                <a:cs typeface="+mn-cs"/>
              </a:rPr>
              <a:t>推荐效果并不一定会好，反过来也是一样的，因为预测的准，可能是对</a:t>
            </a:r>
            <a:r>
              <a:rPr lang="en-US" altLang="zh-CN" sz="900" kern="1200" dirty="0">
                <a:solidFill>
                  <a:schemeClr val="tx1"/>
                </a:solidFill>
                <a:effectLst/>
                <a:latin typeface="+mn-lt"/>
                <a:ea typeface="+mn-ea"/>
                <a:cs typeface="+mn-cs"/>
              </a:rPr>
              <a:t>bad item</a:t>
            </a:r>
            <a:r>
              <a:rPr lang="zh-CN" altLang="en-US" sz="900" kern="1200" dirty="0">
                <a:solidFill>
                  <a:schemeClr val="tx1"/>
                </a:solidFill>
                <a:effectLst/>
                <a:latin typeface="+mn-lt"/>
                <a:ea typeface="+mn-ea"/>
                <a:cs typeface="+mn-cs"/>
              </a:rPr>
              <a:t>的预测效果非常好，而</a:t>
            </a:r>
            <a:r>
              <a:rPr lang="en-US" altLang="zh-CN" sz="900" kern="1200" dirty="0">
                <a:solidFill>
                  <a:schemeClr val="tx1"/>
                </a:solidFill>
                <a:effectLst/>
                <a:latin typeface="+mn-lt"/>
                <a:ea typeface="+mn-ea"/>
                <a:cs typeface="+mn-cs"/>
              </a:rPr>
              <a:t>top-k</a:t>
            </a:r>
            <a:r>
              <a:rPr lang="zh-CN" altLang="en-US" sz="900" kern="1200" dirty="0">
                <a:solidFill>
                  <a:schemeClr val="tx1"/>
                </a:solidFill>
                <a:effectLst/>
                <a:latin typeface="+mn-lt"/>
                <a:ea typeface="+mn-ea"/>
                <a:cs typeface="+mn-cs"/>
              </a:rPr>
              <a:t>只关心用户对极少数的</a:t>
            </a:r>
            <a:r>
              <a:rPr lang="en-US" altLang="zh-CN" sz="900" kern="1200" dirty="0">
                <a:solidFill>
                  <a:schemeClr val="tx1"/>
                </a:solidFill>
                <a:effectLst/>
                <a:latin typeface="+mn-lt"/>
                <a:ea typeface="+mn-ea"/>
                <a:cs typeface="+mn-cs"/>
              </a:rPr>
              <a:t>k</a:t>
            </a:r>
            <a:r>
              <a:rPr lang="zh-CN" altLang="en-US" sz="900" kern="1200" dirty="0">
                <a:solidFill>
                  <a:schemeClr val="tx1"/>
                </a:solidFill>
                <a:effectLst/>
                <a:latin typeface="+mn-lt"/>
                <a:ea typeface="+mn-ea"/>
                <a:cs typeface="+mn-cs"/>
              </a:rPr>
              <a:t>个的预测偏好是不是显著。</a:t>
            </a:r>
            <a:endParaRPr lang="zh-CN" altLang="en-US" dirty="0"/>
          </a:p>
          <a:p>
            <a:br>
              <a:rPr lang="zh-CN" altLang="en-US" sz="900" kern="1200" dirty="0">
                <a:solidFill>
                  <a:schemeClr val="tx1"/>
                </a:solidFill>
                <a:effectLst/>
                <a:latin typeface="+mn-lt"/>
                <a:ea typeface="+mn-ea"/>
                <a:cs typeface="+mn-cs"/>
              </a:rPr>
            </a:br>
            <a:endParaRPr lang="zh-CN" altLang="en-US" dirty="0"/>
          </a:p>
          <a:p>
            <a:r>
              <a:rPr lang="zh-CN" altLang="en-US" sz="900" kern="1200" dirty="0">
                <a:solidFill>
                  <a:schemeClr val="tx1"/>
                </a:solidFill>
                <a:effectLst/>
                <a:latin typeface="+mn-lt"/>
                <a:ea typeface="+mn-ea"/>
                <a:cs typeface="+mn-cs"/>
              </a:rPr>
              <a:t>不同的场景是不是可以通过简单的目标函数切换来实现功能，这个问题我也有考虑过。</a:t>
            </a:r>
            <a:endParaRPr lang="zh-CN" altLang="en-US" dirty="0"/>
          </a:p>
          <a:p>
            <a:r>
              <a:rPr lang="zh-CN" altLang="en-US" sz="900" kern="1200" dirty="0">
                <a:solidFill>
                  <a:schemeClr val="tx1"/>
                </a:solidFill>
                <a:effectLst/>
                <a:latin typeface="+mn-lt"/>
                <a:ea typeface="+mn-ea"/>
                <a:cs typeface="+mn-cs"/>
              </a:rPr>
              <a:t>直观上看这个目标好像是可以通过采用不同的目标函数来实现，但在实际的算法设计过程中，目标函数的选择并不是那么随意。</a:t>
            </a:r>
            <a:endParaRPr lang="zh-CN" altLang="en-US" dirty="0"/>
          </a:p>
          <a:p>
            <a:r>
              <a:rPr lang="zh-CN" altLang="en-US" sz="900" kern="1200" dirty="0">
                <a:solidFill>
                  <a:schemeClr val="tx1"/>
                </a:solidFill>
                <a:effectLst/>
                <a:latin typeface="+mn-lt"/>
                <a:ea typeface="+mn-ea"/>
                <a:cs typeface="+mn-cs"/>
              </a:rPr>
              <a:t>比如第四部分的算法框架中，如果直接把</a:t>
            </a:r>
            <a:r>
              <a:rPr lang="en-US" altLang="zh-CN" sz="900" kern="1200" dirty="0" err="1">
                <a:solidFill>
                  <a:schemeClr val="tx1"/>
                </a:solidFill>
                <a:effectLst/>
                <a:latin typeface="+mn-lt"/>
                <a:ea typeface="+mn-ea"/>
                <a:cs typeface="+mn-cs"/>
              </a:rPr>
              <a:t>bpr</a:t>
            </a:r>
            <a:r>
              <a:rPr lang="zh-CN" altLang="en-US" sz="900" kern="1200" dirty="0">
                <a:solidFill>
                  <a:schemeClr val="tx1"/>
                </a:solidFill>
                <a:effectLst/>
                <a:latin typeface="+mn-lt"/>
                <a:ea typeface="+mn-ea"/>
                <a:cs typeface="+mn-cs"/>
              </a:rPr>
              <a:t>损失函数替换为平方损失函数，通过內积计算真实评分，其实是不可行的，因为挖掘到的信息是不包括负面反馈的，神经网络训练的用户侧和项目侧的特征向量，只包含了用户喜欢的、偏爱的，在网络中的正面关系，但是评分预测则需要一个全面的偏好特征，包括好的和坏的。直接替换的评分预测的实验结果，效果很不好。</a:t>
            </a:r>
            <a:endParaRPr lang="zh-CN" altLang="en-US" dirty="0"/>
          </a:p>
          <a:p>
            <a:endParaRPr lang="zh-CN" altLang="en-US" dirty="0"/>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4</a:t>
            </a:fld>
            <a:endParaRPr kumimoji="1" lang="zh-CN" altLang="en-US"/>
          </a:p>
        </p:txBody>
      </p:sp>
    </p:spTree>
    <p:extLst>
      <p:ext uri="{BB962C8B-B14F-4D97-AF65-F5344CB8AC3E}">
        <p14:creationId xmlns:p14="http://schemas.microsoft.com/office/powerpoint/2010/main" val="2404097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kern="1200" dirty="0">
                <a:solidFill>
                  <a:schemeClr val="tx1"/>
                </a:solidFill>
                <a:effectLst/>
                <a:latin typeface="+mn-lt"/>
                <a:ea typeface="+mn-ea"/>
                <a:cs typeface="+mn-cs"/>
              </a:rPr>
              <a:t>在个性化推荐服务中，冷启动一直是一个需要解决掉的挑战</a:t>
            </a:r>
            <a:endParaRPr lang="en-US" altLang="zh-CN" sz="900" kern="1200" dirty="0">
              <a:solidFill>
                <a:schemeClr val="tx1"/>
              </a:solidFill>
              <a:effectLst/>
              <a:latin typeface="+mn-lt"/>
              <a:ea typeface="+mn-ea"/>
              <a:cs typeface="+mn-cs"/>
            </a:endParaRPr>
          </a:p>
          <a:p>
            <a:endParaRPr lang="en-US"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那么什么是冷启动，它为什么会出现，以及现有工作是怎么解决这个问题的。</a:t>
            </a:r>
          </a:p>
          <a:p>
            <a:r>
              <a:rPr lang="zh-CN" altLang="zh-CN" sz="900" kern="1200" dirty="0">
                <a:solidFill>
                  <a:schemeClr val="tx1"/>
                </a:solidFill>
                <a:effectLst/>
                <a:latin typeface="+mn-lt"/>
                <a:ea typeface="+mn-ea"/>
                <a:cs typeface="+mn-cs"/>
              </a:rPr>
              <a:t>冷启动是指在用户历史行为数据缺失</a:t>
            </a:r>
            <a:r>
              <a:rPr lang="zh-CN" altLang="en-US" sz="900" kern="1200" dirty="0">
                <a:solidFill>
                  <a:schemeClr val="tx1"/>
                </a:solidFill>
                <a:effectLst/>
                <a:latin typeface="+mn-lt"/>
                <a:ea typeface="+mn-ea"/>
                <a:cs typeface="+mn-cs"/>
              </a:rPr>
              <a:t>时</a:t>
            </a:r>
            <a:r>
              <a:rPr lang="zh-CN" altLang="zh-CN" sz="900" kern="1200" dirty="0">
                <a:solidFill>
                  <a:schemeClr val="tx1"/>
                </a:solidFill>
                <a:effectLst/>
                <a:latin typeface="+mn-lt"/>
                <a:ea typeface="+mn-ea"/>
                <a:cs typeface="+mn-cs"/>
              </a:rPr>
              <a:t>，推荐系统</a:t>
            </a:r>
            <a:r>
              <a:rPr lang="zh-CN" altLang="en-US" sz="900" kern="1200" dirty="0">
                <a:solidFill>
                  <a:schemeClr val="tx1"/>
                </a:solidFill>
                <a:effectLst/>
                <a:latin typeface="+mn-lt"/>
                <a:ea typeface="+mn-ea"/>
                <a:cs typeface="+mn-cs"/>
              </a:rPr>
              <a:t>的</a:t>
            </a:r>
            <a:r>
              <a:rPr lang="zh-CN" altLang="zh-CN" sz="900" kern="1200" dirty="0">
                <a:solidFill>
                  <a:schemeClr val="tx1"/>
                </a:solidFill>
                <a:effectLst/>
                <a:latin typeface="+mn-lt"/>
                <a:ea typeface="+mn-ea"/>
                <a:cs typeface="+mn-cs"/>
              </a:rPr>
              <a:t>效果受到影响的情况。出现这种情况主要是由于，个性化服务是基于大量</a:t>
            </a:r>
            <a:r>
              <a:rPr lang="zh-CN" altLang="en-US" sz="900" kern="1200" dirty="0">
                <a:solidFill>
                  <a:schemeClr val="tx1"/>
                </a:solidFill>
                <a:effectLst/>
                <a:latin typeface="+mn-lt"/>
                <a:ea typeface="+mn-ea"/>
                <a:cs typeface="+mn-cs"/>
              </a:rPr>
              <a:t>行为</a:t>
            </a:r>
            <a:r>
              <a:rPr lang="zh-CN" altLang="zh-CN" sz="900" kern="1200" dirty="0">
                <a:solidFill>
                  <a:schemeClr val="tx1"/>
                </a:solidFill>
                <a:effectLst/>
                <a:latin typeface="+mn-lt"/>
                <a:ea typeface="+mn-ea"/>
                <a:cs typeface="+mn-cs"/>
              </a:rPr>
              <a:t>数据</a:t>
            </a:r>
            <a:r>
              <a:rPr lang="zh-CN" altLang="en-US" sz="900" kern="1200" dirty="0">
                <a:solidFill>
                  <a:schemeClr val="tx1"/>
                </a:solidFill>
                <a:effectLst/>
                <a:latin typeface="+mn-lt"/>
                <a:ea typeface="+mn-ea"/>
                <a:cs typeface="+mn-cs"/>
              </a:rPr>
              <a:t>，来</a:t>
            </a:r>
            <a:r>
              <a:rPr lang="zh-CN" altLang="zh-CN" sz="900" kern="1200" dirty="0">
                <a:solidFill>
                  <a:schemeClr val="tx1"/>
                </a:solidFill>
                <a:effectLst/>
                <a:latin typeface="+mn-lt"/>
                <a:ea typeface="+mn-ea"/>
                <a:cs typeface="+mn-cs"/>
              </a:rPr>
              <a:t>对用户的偏好和项目特征进行分析，因此在推荐业务初期及新用户</a:t>
            </a:r>
            <a:r>
              <a:rPr lang="zh-CN" altLang="en-US" sz="900" kern="1200" dirty="0">
                <a:solidFill>
                  <a:schemeClr val="tx1"/>
                </a:solidFill>
                <a:effectLst/>
                <a:latin typeface="+mn-lt"/>
                <a:ea typeface="+mn-ea"/>
                <a:cs typeface="+mn-cs"/>
              </a:rPr>
              <a:t>出现时</a:t>
            </a:r>
            <a:r>
              <a:rPr lang="zh-CN" altLang="zh-CN" sz="900" kern="1200" dirty="0">
                <a:solidFill>
                  <a:schemeClr val="tx1"/>
                </a:solidFill>
                <a:effectLst/>
                <a:latin typeface="+mn-lt"/>
                <a:ea typeface="+mn-ea"/>
                <a:cs typeface="+mn-cs"/>
              </a:rPr>
              <a:t>，</a:t>
            </a:r>
            <a:r>
              <a:rPr lang="zh-CN" altLang="en-US" sz="900" kern="1200" dirty="0">
                <a:solidFill>
                  <a:schemeClr val="tx1"/>
                </a:solidFill>
                <a:effectLst/>
                <a:latin typeface="+mn-lt"/>
                <a:ea typeface="+mn-ea"/>
                <a:cs typeface="+mn-cs"/>
              </a:rPr>
              <a:t>难以</a:t>
            </a:r>
            <a:r>
              <a:rPr lang="zh-CN" altLang="zh-CN" sz="900" kern="1200" dirty="0">
                <a:solidFill>
                  <a:schemeClr val="tx1"/>
                </a:solidFill>
                <a:effectLst/>
                <a:latin typeface="+mn-lt"/>
                <a:ea typeface="+mn-ea"/>
                <a:cs typeface="+mn-cs"/>
              </a:rPr>
              <a:t>实现可靠的个性化</a:t>
            </a:r>
            <a:r>
              <a:rPr lang="zh-CN" altLang="en-US" sz="900" kern="1200" dirty="0">
                <a:solidFill>
                  <a:schemeClr val="tx1"/>
                </a:solidFill>
                <a:effectLst/>
                <a:latin typeface="+mn-lt"/>
                <a:ea typeface="+mn-ea"/>
                <a:cs typeface="+mn-cs"/>
              </a:rPr>
              <a:t>服务</a:t>
            </a:r>
            <a:r>
              <a:rPr lang="zh-CN" altLang="zh-CN" sz="900" kern="1200" dirty="0">
                <a:solidFill>
                  <a:schemeClr val="tx1"/>
                </a:solidFill>
                <a:effectLst/>
                <a:latin typeface="+mn-lt"/>
                <a:ea typeface="+mn-ea"/>
                <a:cs typeface="+mn-cs"/>
              </a:rPr>
              <a:t>。</a:t>
            </a:r>
          </a:p>
          <a:p>
            <a:r>
              <a:rPr lang="en-US" altLang="zh-CN" sz="900" kern="1200" dirty="0">
                <a:solidFill>
                  <a:schemeClr val="tx1"/>
                </a:solidFill>
                <a:effectLst/>
                <a:latin typeface="+mn-lt"/>
                <a:ea typeface="+mn-ea"/>
                <a:cs typeface="+mn-cs"/>
              </a:rPr>
              <a:t> </a:t>
            </a:r>
            <a:endParaRPr lang="zh-CN" altLang="zh-CN" sz="9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5</a:t>
            </a:fld>
            <a:endParaRPr kumimoji="1" lang="zh-CN" altLang="en-US"/>
          </a:p>
        </p:txBody>
      </p:sp>
    </p:spTree>
    <p:extLst>
      <p:ext uri="{BB962C8B-B14F-4D97-AF65-F5344CB8AC3E}">
        <p14:creationId xmlns:p14="http://schemas.microsoft.com/office/powerpoint/2010/main" val="3843276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现有的工作解决</a:t>
            </a:r>
            <a:r>
              <a:rPr lang="zh-CN" altLang="en-US" sz="900" kern="1200" dirty="0">
                <a:solidFill>
                  <a:schemeClr val="tx1"/>
                </a:solidFill>
                <a:effectLst/>
                <a:latin typeface="+mn-lt"/>
                <a:ea typeface="+mn-ea"/>
                <a:cs typeface="+mn-cs"/>
              </a:rPr>
              <a:t>这个</a:t>
            </a:r>
            <a:r>
              <a:rPr lang="zh-CN" altLang="zh-CN" sz="900" kern="1200" dirty="0">
                <a:solidFill>
                  <a:schemeClr val="tx1"/>
                </a:solidFill>
                <a:effectLst/>
                <a:latin typeface="+mn-lt"/>
                <a:ea typeface="+mn-ea"/>
                <a:cs typeface="+mn-cs"/>
              </a:rPr>
              <a:t>问题，主要有两个方向，向内和向外挖掘。向内挖掘是指除了用户和项目两类基础对象之外，</a:t>
            </a:r>
            <a:r>
              <a:rPr lang="zh-CN" altLang="en-US" sz="900" kern="1200" dirty="0">
                <a:solidFill>
                  <a:schemeClr val="tx1"/>
                </a:solidFill>
                <a:effectLst/>
                <a:latin typeface="+mn-lt"/>
                <a:ea typeface="+mn-ea"/>
                <a:cs typeface="+mn-cs"/>
              </a:rPr>
              <a:t>同时</a:t>
            </a:r>
            <a:r>
              <a:rPr lang="zh-CN" altLang="zh-CN" sz="900" kern="1200" dirty="0">
                <a:solidFill>
                  <a:schemeClr val="tx1"/>
                </a:solidFill>
                <a:effectLst/>
                <a:latin typeface="+mn-lt"/>
                <a:ea typeface="+mn-ea"/>
                <a:cs typeface="+mn-cs"/>
              </a:rPr>
              <a:t>考虑具有有效信息的其他对象，也就是考虑领域内的异质信息。如图所示</a:t>
            </a:r>
            <a:r>
              <a:rPr lang="zh-CN" altLang="en-US" sz="900" kern="1200" dirty="0">
                <a:solidFill>
                  <a:schemeClr val="tx1"/>
                </a:solidFill>
                <a:effectLst/>
                <a:latin typeface="+mn-lt"/>
                <a:ea typeface="+mn-ea"/>
                <a:cs typeface="+mn-cs"/>
              </a:rPr>
              <a:t>是</a:t>
            </a:r>
            <a:r>
              <a:rPr lang="zh-CN" altLang="zh-CN" sz="900" kern="1200" dirty="0">
                <a:solidFill>
                  <a:schemeClr val="tx1"/>
                </a:solidFill>
                <a:effectLst/>
                <a:latin typeface="+mn-lt"/>
                <a:ea typeface="+mn-ea"/>
                <a:cs typeface="+mn-cs"/>
              </a:rPr>
              <a:t>电影推荐系统</a:t>
            </a:r>
            <a:r>
              <a:rPr lang="zh-CN" altLang="en-US" sz="900" kern="1200" dirty="0">
                <a:solidFill>
                  <a:schemeClr val="tx1"/>
                </a:solidFill>
                <a:effectLst/>
                <a:latin typeface="+mn-lt"/>
                <a:ea typeface="+mn-ea"/>
                <a:cs typeface="+mn-cs"/>
              </a:rPr>
              <a:t>，其中</a:t>
            </a:r>
            <a:r>
              <a:rPr lang="zh-CN" altLang="zh-CN" sz="900" kern="1200" dirty="0">
                <a:solidFill>
                  <a:schemeClr val="tx1"/>
                </a:solidFill>
                <a:effectLst/>
                <a:latin typeface="+mn-lt"/>
                <a:ea typeface="+mn-ea"/>
                <a:cs typeface="+mn-cs"/>
              </a:rPr>
              <a:t>，电影类型、导演、演员等都是与个性化特征相关的信息。</a:t>
            </a:r>
            <a:r>
              <a:rPr lang="zh-CN" altLang="en-US" sz="900" kern="1200" dirty="0">
                <a:solidFill>
                  <a:schemeClr val="tx1"/>
                </a:solidFill>
                <a:effectLst/>
                <a:latin typeface="+mn-lt"/>
                <a:ea typeface="+mn-ea"/>
                <a:cs typeface="+mn-cs"/>
              </a:rPr>
              <a:t>引入这些信息能一定程度上弥补历史行为数据的不足，</a:t>
            </a:r>
            <a:r>
              <a:rPr lang="zh-CN" altLang="zh-CN" sz="900" kern="1200" dirty="0">
                <a:solidFill>
                  <a:schemeClr val="tx1"/>
                </a:solidFill>
                <a:effectLst/>
                <a:latin typeface="+mn-lt"/>
                <a:ea typeface="+mn-ea"/>
                <a:cs typeface="+mn-cs"/>
              </a:rPr>
              <a:t>但是算法效果本质上难以脱离目标域数据量的限制。</a:t>
            </a:r>
            <a:endParaRPr lang="en-US" altLang="zh-CN" sz="900" kern="1200" dirty="0">
              <a:solidFill>
                <a:schemeClr val="tx1"/>
              </a:solidFill>
              <a:effectLst/>
              <a:latin typeface="+mn-lt"/>
              <a:ea typeface="+mn-ea"/>
              <a:cs typeface="+mn-cs"/>
            </a:endParaRPr>
          </a:p>
          <a:p>
            <a:endParaRPr lang="zh-CN"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向外挖掘是指，从相关的辅助域</a:t>
            </a:r>
            <a:r>
              <a:rPr lang="zh-CN" altLang="en-US"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迁移有效信息到目标域，也就是跨领域推荐。但迁移学习的知识种类往往较为单一，模型扩展能力较差。</a:t>
            </a:r>
            <a:endParaRPr lang="en-US" altLang="zh-CN" sz="900" kern="1200" dirty="0">
              <a:solidFill>
                <a:schemeClr val="tx1"/>
              </a:solidFill>
              <a:effectLst/>
              <a:latin typeface="+mn-lt"/>
              <a:ea typeface="+mn-ea"/>
              <a:cs typeface="+mn-cs"/>
            </a:endParaRPr>
          </a:p>
          <a:p>
            <a:endParaRPr lang="zh-CN"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因此本文的目标是将两种算法进行结合，设计基于</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的跨领域推荐，</a:t>
            </a:r>
            <a:r>
              <a:rPr lang="zh-CN" altLang="en-US" sz="900" kern="1200" dirty="0">
                <a:solidFill>
                  <a:schemeClr val="tx1"/>
                </a:solidFill>
                <a:effectLst/>
                <a:latin typeface="+mn-lt"/>
                <a:ea typeface="+mn-ea"/>
                <a:cs typeface="+mn-cs"/>
              </a:rPr>
              <a:t>以</a:t>
            </a:r>
            <a:r>
              <a:rPr lang="zh-CN" altLang="zh-CN" sz="900" kern="1200" dirty="0">
                <a:solidFill>
                  <a:schemeClr val="tx1"/>
                </a:solidFill>
                <a:effectLst/>
                <a:latin typeface="+mn-lt"/>
                <a:ea typeface="+mn-ea"/>
                <a:cs typeface="+mn-cs"/>
              </a:rPr>
              <a:t>解决数据稀疏问题。</a:t>
            </a:r>
          </a:p>
          <a:p>
            <a:pPr>
              <a:lnSpc>
                <a:spcPct val="150000"/>
              </a:lnSpc>
            </a:pPr>
            <a:r>
              <a:rPr lang="en-US" altLang="zh-CN" dirty="0"/>
              <a:t>_______________________________________________</a:t>
            </a:r>
          </a:p>
          <a:p>
            <a:pPr>
              <a:lnSpc>
                <a:spcPct val="150000"/>
              </a:lnSpc>
            </a:pPr>
            <a:endParaRPr lang="en-US" altLang="zh-CN" dirty="0"/>
          </a:p>
          <a:p>
            <a:pPr>
              <a:lnSpc>
                <a:spcPct val="150000"/>
              </a:lnSpc>
            </a:pPr>
            <a:r>
              <a:rPr lang="zh-CN" altLang="en-US" dirty="0"/>
              <a:t>除用户项目外，很多其他类型的相关信息也能反映用户的偏好特征。这些复杂多样的对象包含的信息，即</a:t>
            </a:r>
            <a:r>
              <a:rPr lang="zh-CN" altLang="en-US" b="1" dirty="0"/>
              <a:t>异质信息</a:t>
            </a:r>
            <a:r>
              <a:rPr lang="zh-CN" altLang="en-US" dirty="0"/>
              <a:t>。</a:t>
            </a:r>
            <a:endParaRPr lang="en-US" altLang="zh-CN" dirty="0"/>
          </a:p>
          <a:p>
            <a:pPr>
              <a:lnSpc>
                <a:spcPct val="150000"/>
              </a:lnSpc>
            </a:pPr>
            <a:r>
              <a:rPr lang="zh-CN" altLang="en-US" dirty="0"/>
              <a:t>异质信息包含多种对象及对象间的复杂关系，</a:t>
            </a:r>
            <a:r>
              <a:rPr lang="zh-CN" altLang="en-US" b="1" dirty="0"/>
              <a:t>异质信息网络（</a:t>
            </a:r>
            <a:r>
              <a:rPr lang="en-US" altLang="zh-CN" b="1" dirty="0"/>
              <a:t>HIN</a:t>
            </a:r>
            <a:r>
              <a:rPr lang="zh-CN" altLang="en-US" b="1" dirty="0"/>
              <a:t>）</a:t>
            </a:r>
            <a:r>
              <a:rPr lang="zh-CN" altLang="en-US" dirty="0"/>
              <a:t>作为一种有效手段，可以从网络结构的层面，对复杂信息进行整合利用。</a:t>
            </a:r>
            <a:endParaRPr lang="en-US" altLang="zh-CN" dirty="0"/>
          </a:p>
          <a:p>
            <a:pPr>
              <a:lnSpc>
                <a:spcPct val="150000"/>
              </a:lnSpc>
            </a:pPr>
            <a:endParaRPr lang="en-US" altLang="zh-CN" dirty="0"/>
          </a:p>
          <a:p>
            <a:pPr>
              <a:lnSpc>
                <a:spcPct val="150000"/>
              </a:lnSpc>
            </a:pPr>
            <a:r>
              <a:rPr lang="zh-CN" altLang="en-US" dirty="0"/>
              <a:t>缺陷：</a:t>
            </a:r>
            <a:r>
              <a:rPr lang="en-US" altLang="zh-CN" dirty="0"/>
              <a:t>1</a:t>
            </a:r>
            <a:r>
              <a:rPr lang="zh-CN" altLang="en-US" dirty="0"/>
              <a:t>）本质上</a:t>
            </a:r>
            <a:r>
              <a:rPr lang="zh-CN" altLang="en-US" b="1" dirty="0"/>
              <a:t>仍受限于</a:t>
            </a:r>
            <a:r>
              <a:rPr lang="zh-CN" altLang="en-US" dirty="0"/>
              <a:t>领域中数据的密度  </a:t>
            </a:r>
            <a:r>
              <a:rPr lang="en-US" altLang="zh-CN" dirty="0"/>
              <a:t>2</a:t>
            </a:r>
            <a:r>
              <a:rPr lang="zh-CN" altLang="en-US" dirty="0"/>
              <a:t>）基于网络结构的节点表达</a:t>
            </a:r>
            <a:r>
              <a:rPr lang="zh-CN" altLang="en-US" b="1" dirty="0"/>
              <a:t>不直接等同于个性化偏好特征</a:t>
            </a:r>
            <a:endParaRPr lang="en-US" altLang="zh-CN" b="1" dirty="0"/>
          </a:p>
          <a:p>
            <a:pPr>
              <a:lnSpc>
                <a:spcPct val="150000"/>
              </a:lnSpc>
            </a:pPr>
            <a:endParaRPr lang="en-US" altLang="zh-CN" dirty="0"/>
          </a:p>
          <a:p>
            <a:pPr>
              <a:lnSpc>
                <a:spcPct val="150000"/>
              </a:lnSpc>
            </a:pPr>
            <a:endParaRPr lang="en-US" altLang="zh-CN" dirty="0"/>
          </a:p>
          <a:p>
            <a:pPr>
              <a:lnSpc>
                <a:spcPct val="150000"/>
              </a:lnSpc>
            </a:pPr>
            <a:r>
              <a:rPr lang="zh-CN" altLang="en-US" dirty="0"/>
              <a:t>从其他数据相对密集的系统中提取有效的共享信息到目标推荐领域中来，通过知识迁移解决目标领域的数据稀疏问题，也就是</a:t>
            </a:r>
            <a:r>
              <a:rPr lang="zh-CN" altLang="en-US" b="1" dirty="0"/>
              <a:t>跨领域推荐算法</a:t>
            </a:r>
            <a:r>
              <a:rPr lang="zh-CN" altLang="en-US" dirty="0"/>
              <a:t>。</a:t>
            </a:r>
            <a:endParaRPr lang="en-US" altLang="zh-CN" dirty="0"/>
          </a:p>
          <a:p>
            <a:pPr>
              <a:lnSpc>
                <a:spcPct val="150000"/>
              </a:lnSpc>
            </a:pPr>
            <a:endParaRPr lang="en-US" altLang="zh-CN" dirty="0"/>
          </a:p>
          <a:p>
            <a:pPr>
              <a:lnSpc>
                <a:spcPct val="150000"/>
              </a:lnSpc>
            </a:pPr>
            <a:r>
              <a:rPr lang="zh-CN" altLang="en-US" b="1" dirty="0"/>
              <a:t>两种算法互为补充，增强优势。</a:t>
            </a:r>
            <a:r>
              <a:rPr lang="zh-CN" altLang="en-US" dirty="0"/>
              <a:t>基于</a:t>
            </a:r>
            <a:r>
              <a:rPr lang="en-US" altLang="zh-CN" dirty="0"/>
              <a:t>HIN</a:t>
            </a:r>
            <a:r>
              <a:rPr lang="zh-CN" altLang="en-US" dirty="0"/>
              <a:t>的推荐算法可以尽可能挖掘领域内复杂多样的信息，打破互动行为信息量对个性化推荐模型效果的限制；</a:t>
            </a:r>
            <a:endParaRPr lang="en-US" altLang="zh-CN" dirty="0"/>
          </a:p>
          <a:p>
            <a:pPr>
              <a:lnSpc>
                <a:spcPct val="150000"/>
              </a:lnSpc>
            </a:pPr>
            <a:r>
              <a:rPr lang="zh-CN" altLang="en-US" dirty="0"/>
              <a:t>而跨领域推荐通过从其他领域迁移有效信息，扩大了可用数据源的范围，打破领域内信息量不足的限制。 </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6</a:t>
            </a:fld>
            <a:endParaRPr kumimoji="1" lang="zh-CN" altLang="en-US"/>
          </a:p>
        </p:txBody>
      </p:sp>
    </p:spTree>
    <p:extLst>
      <p:ext uri="{BB962C8B-B14F-4D97-AF65-F5344CB8AC3E}">
        <p14:creationId xmlns:p14="http://schemas.microsoft.com/office/powerpoint/2010/main" val="325853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接下来是</a:t>
            </a:r>
            <a:r>
              <a:rPr lang="zh-CN" altLang="en-US" sz="900" kern="1200" dirty="0">
                <a:solidFill>
                  <a:schemeClr val="tx1"/>
                </a:solidFill>
                <a:effectLst/>
                <a:latin typeface="+mn-lt"/>
                <a:ea typeface="+mn-ea"/>
                <a:cs typeface="+mn-cs"/>
              </a:rPr>
              <a:t>本文工作的</a:t>
            </a:r>
            <a:r>
              <a:rPr lang="zh-CN" altLang="zh-CN" sz="900" kern="1200" dirty="0">
                <a:solidFill>
                  <a:schemeClr val="tx1"/>
                </a:solidFill>
                <a:effectLst/>
                <a:latin typeface="+mn-lt"/>
                <a:ea typeface="+mn-ea"/>
                <a:cs typeface="+mn-cs"/>
              </a:rPr>
              <a:t>挑战与贡献</a:t>
            </a:r>
          </a:p>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a:t>
            </a:fld>
            <a:endParaRPr kumimoji="1" lang="zh-CN" altLang="en-US"/>
          </a:p>
        </p:txBody>
      </p:sp>
    </p:spTree>
    <p:extLst>
      <p:ext uri="{BB962C8B-B14F-4D97-AF65-F5344CB8AC3E}">
        <p14:creationId xmlns:p14="http://schemas.microsoft.com/office/powerpoint/2010/main" val="301742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900" kern="1200" dirty="0">
                <a:solidFill>
                  <a:schemeClr val="tx1"/>
                </a:solidFill>
                <a:effectLst/>
                <a:latin typeface="+mn-lt"/>
                <a:ea typeface="+mn-ea"/>
                <a:cs typeface="+mn-cs"/>
              </a:rPr>
              <a:t> </a:t>
            </a:r>
            <a:r>
              <a:rPr lang="zh-CN" altLang="zh-CN" sz="900" kern="1200" dirty="0">
                <a:solidFill>
                  <a:schemeClr val="tx1"/>
                </a:solidFill>
                <a:effectLst/>
                <a:latin typeface="+mn-lt"/>
                <a:ea typeface="+mn-ea"/>
                <a:cs typeface="+mn-cs"/>
              </a:rPr>
              <a:t>对于要实现的</a:t>
            </a:r>
            <a:r>
              <a:rPr lang="zh-CN" altLang="en-US"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基于</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的跨领域融合推荐算法，面临的具体挑战主要</a:t>
            </a:r>
            <a:r>
              <a:rPr lang="en-US" altLang="zh-CN" sz="900" kern="12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方面</a:t>
            </a:r>
            <a:endParaRPr lang="en-US" altLang="zh-CN" sz="900" kern="1200" dirty="0">
              <a:solidFill>
                <a:schemeClr val="tx1"/>
              </a:solidFill>
              <a:effectLst/>
              <a:latin typeface="+mn-lt"/>
              <a:ea typeface="+mn-ea"/>
              <a:cs typeface="+mn-cs"/>
            </a:endParaRPr>
          </a:p>
          <a:p>
            <a:endParaRPr lang="zh-CN"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第一点是</a:t>
            </a:r>
            <a:r>
              <a:rPr lang="zh-CN" altLang="en-US"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需要确定具体的融合策略，不同来源的信息如何结合</a:t>
            </a:r>
            <a:r>
              <a:rPr lang="zh-CN" altLang="en-US"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使辅助信息能够被有效的迁移和利用；</a:t>
            </a:r>
            <a:endParaRPr lang="en-US"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第二，对于来源复</a:t>
            </a:r>
            <a:r>
              <a:rPr lang="zh-CN" altLang="en-US" sz="900" kern="1200" dirty="0">
                <a:solidFill>
                  <a:schemeClr val="tx1"/>
                </a:solidFill>
                <a:effectLst/>
                <a:latin typeface="+mn-lt"/>
                <a:ea typeface="+mn-ea"/>
                <a:cs typeface="+mn-cs"/>
              </a:rPr>
              <a:t>杂、</a:t>
            </a:r>
            <a:r>
              <a:rPr lang="zh-CN" altLang="zh-CN" sz="900" kern="1200" dirty="0">
                <a:solidFill>
                  <a:schemeClr val="tx1"/>
                </a:solidFill>
                <a:effectLst/>
                <a:latin typeface="+mn-lt"/>
                <a:ea typeface="+mn-ea"/>
                <a:cs typeface="+mn-cs"/>
              </a:rPr>
              <a:t>内容多样的信息如何</a:t>
            </a:r>
            <a:r>
              <a:rPr lang="zh-CN" altLang="en-US" sz="900" kern="1200" dirty="0">
                <a:solidFill>
                  <a:schemeClr val="tx1"/>
                </a:solidFill>
                <a:effectLst/>
                <a:latin typeface="+mn-lt"/>
                <a:ea typeface="+mn-ea"/>
                <a:cs typeface="+mn-cs"/>
              </a:rPr>
              <a:t>进行特征</a:t>
            </a:r>
            <a:r>
              <a:rPr lang="zh-CN" altLang="zh-CN" sz="900" kern="1200" dirty="0">
                <a:solidFill>
                  <a:schemeClr val="tx1"/>
                </a:solidFill>
                <a:effectLst/>
                <a:latin typeface="+mn-lt"/>
                <a:ea typeface="+mn-ea"/>
                <a:cs typeface="+mn-cs"/>
              </a:rPr>
              <a:t>表达</a:t>
            </a:r>
            <a:r>
              <a:rPr lang="zh-CN" altLang="en-US" sz="900" kern="1200" dirty="0">
                <a:solidFill>
                  <a:schemeClr val="tx1"/>
                </a:solidFill>
                <a:effectLst/>
                <a:latin typeface="+mn-lt"/>
                <a:ea typeface="+mn-ea"/>
                <a:cs typeface="+mn-cs"/>
              </a:rPr>
              <a:t>的学习</a:t>
            </a:r>
            <a:endParaRPr lang="en-US"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最后是端到端个性化推荐模型的实现。</a:t>
            </a:r>
            <a:endParaRPr lang="en-US" altLang="zh-CN" sz="900" kern="1200" dirty="0">
              <a:solidFill>
                <a:schemeClr val="tx1"/>
              </a:solidFill>
              <a:effectLst/>
              <a:latin typeface="+mn-lt"/>
              <a:ea typeface="+mn-ea"/>
              <a:cs typeface="+mn-cs"/>
            </a:endParaRPr>
          </a:p>
          <a:p>
            <a:endParaRPr lang="zh-CN"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本文的主要贡献：首先是提出了基于</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的跨领域推荐的融合思想，为推荐</a:t>
            </a:r>
            <a:r>
              <a:rPr lang="zh-CN" altLang="en-US" sz="900" kern="1200" dirty="0">
                <a:solidFill>
                  <a:schemeClr val="tx1"/>
                </a:solidFill>
                <a:effectLst/>
                <a:latin typeface="+mn-lt"/>
                <a:ea typeface="+mn-ea"/>
                <a:cs typeface="+mn-cs"/>
              </a:rPr>
              <a:t>的</a:t>
            </a:r>
            <a:r>
              <a:rPr lang="zh-CN" altLang="zh-CN" sz="900" kern="1200" dirty="0">
                <a:solidFill>
                  <a:schemeClr val="tx1"/>
                </a:solidFill>
                <a:effectLst/>
                <a:latin typeface="+mn-lt"/>
                <a:ea typeface="+mn-ea"/>
                <a:cs typeface="+mn-cs"/>
              </a:rPr>
              <a:t>冷启动</a:t>
            </a:r>
            <a:r>
              <a:rPr lang="zh-CN" altLang="en-US" sz="900" kern="1200" dirty="0">
                <a:solidFill>
                  <a:schemeClr val="tx1"/>
                </a:solidFill>
                <a:effectLst/>
                <a:latin typeface="+mn-lt"/>
                <a:ea typeface="+mn-ea"/>
                <a:cs typeface="+mn-cs"/>
              </a:rPr>
              <a:t>问题</a:t>
            </a:r>
            <a:r>
              <a:rPr lang="zh-CN" altLang="zh-CN" sz="900" kern="1200" dirty="0">
                <a:solidFill>
                  <a:schemeClr val="tx1"/>
                </a:solidFill>
                <a:effectLst/>
                <a:latin typeface="+mn-lt"/>
                <a:ea typeface="+mn-ea"/>
                <a:cs typeface="+mn-cs"/>
              </a:rPr>
              <a:t>提供了新的研究思路。然后分别针对评分预测场景和</a:t>
            </a:r>
            <a:r>
              <a:rPr lang="en-US" altLang="zh-CN" sz="900" kern="1200" dirty="0">
                <a:solidFill>
                  <a:schemeClr val="tx1"/>
                </a:solidFill>
                <a:effectLst/>
                <a:latin typeface="+mn-lt"/>
                <a:ea typeface="+mn-ea"/>
                <a:cs typeface="+mn-cs"/>
              </a:rPr>
              <a:t>top-k</a:t>
            </a:r>
            <a:r>
              <a:rPr lang="zh-CN" altLang="zh-CN" sz="900" kern="1200" dirty="0">
                <a:solidFill>
                  <a:schemeClr val="tx1"/>
                </a:solidFill>
                <a:effectLst/>
                <a:latin typeface="+mn-lt"/>
                <a:ea typeface="+mn-ea"/>
                <a:cs typeface="+mn-cs"/>
              </a:rPr>
              <a:t>推荐场景，设计了对应的推荐系统和端到端模型，来挖掘复杂的跨领域异质信息，实现效果的提升。</a:t>
            </a:r>
            <a:endParaRPr lang="en-US" altLang="zh-CN" sz="900" kern="1200" dirty="0">
              <a:solidFill>
                <a:schemeClr val="tx1"/>
              </a:solidFill>
              <a:effectLst/>
              <a:latin typeface="+mn-lt"/>
              <a:ea typeface="+mn-ea"/>
              <a:cs typeface="+mn-cs"/>
            </a:endParaRPr>
          </a:p>
          <a:p>
            <a:r>
              <a:rPr lang="en-US" altLang="zh-CN" sz="900" kern="1200" dirty="0">
                <a:solidFill>
                  <a:schemeClr val="tx1"/>
                </a:solidFill>
                <a:effectLst/>
                <a:latin typeface="+mn-lt"/>
                <a:ea typeface="+mn-ea"/>
                <a:cs typeface="+mn-cs"/>
              </a:rPr>
              <a:t>——————————————————</a:t>
            </a:r>
            <a:endParaRPr lang="en-US" altLang="zh-CN" b="1" dirty="0"/>
          </a:p>
          <a:p>
            <a:pPr marL="285750" indent="-285750">
              <a:lnSpc>
                <a:spcPct val="200000"/>
              </a:lnSpc>
              <a:buClr>
                <a:schemeClr val="tx1"/>
              </a:buClr>
              <a:buFont typeface="Arial" panose="020B0604020202020204" pitchFamily="34" charset="0"/>
              <a:buChar char="•"/>
            </a:pPr>
            <a:endParaRPr lang="en-US" altLang="zh-CN" b="1" dirty="0"/>
          </a:p>
          <a:p>
            <a:pPr marL="285750" indent="-285750">
              <a:lnSpc>
                <a:spcPct val="200000"/>
              </a:lnSpc>
              <a:buClr>
                <a:schemeClr val="tx1"/>
              </a:buClr>
              <a:buFont typeface="Arial" panose="020B0604020202020204" pitchFamily="34" charset="0"/>
              <a:buChar char="•"/>
            </a:pPr>
            <a:r>
              <a:rPr lang="zh-CN" altLang="en-US" b="1" dirty="0"/>
              <a:t>提出</a:t>
            </a:r>
            <a:r>
              <a:rPr lang="zh-CN" altLang="en-US" dirty="0"/>
              <a:t>基于</a:t>
            </a:r>
            <a:r>
              <a:rPr lang="en-US" altLang="zh-CN" dirty="0"/>
              <a:t>HIN</a:t>
            </a:r>
            <a:r>
              <a:rPr lang="zh-CN" altLang="en-US" dirty="0"/>
              <a:t>的跨领域推荐，设计融合的推荐算法解决</a:t>
            </a:r>
            <a:r>
              <a:rPr lang="zh-CN" altLang="en-US" b="1" dirty="0"/>
              <a:t>数据稀疏和冷启动</a:t>
            </a:r>
            <a:r>
              <a:rPr lang="zh-CN" altLang="en-US" dirty="0"/>
              <a:t>问题。</a:t>
            </a:r>
          </a:p>
          <a:p>
            <a:pPr marL="285750" indent="-285750">
              <a:lnSpc>
                <a:spcPct val="200000"/>
              </a:lnSpc>
              <a:buFont typeface="Arial" panose="020B0604020202020204" pitchFamily="34" charset="0"/>
              <a:buChar char="•"/>
            </a:pPr>
            <a:r>
              <a:rPr lang="zh-CN" altLang="en-US" dirty="0"/>
              <a:t>针对评分预测推荐场景，提出</a:t>
            </a:r>
            <a:r>
              <a:rPr lang="zh-CN" altLang="en-US" b="1" dirty="0"/>
              <a:t>基于网络表达的融合算法框架</a:t>
            </a:r>
            <a:r>
              <a:rPr lang="en-US" altLang="zh-CN" b="1" dirty="0" err="1"/>
              <a:t>HecRec</a:t>
            </a:r>
            <a:r>
              <a:rPr lang="zh-CN" altLang="en-US" dirty="0"/>
              <a:t>以挖掘复杂多样的跨领域异质信息，同时采用了</a:t>
            </a:r>
            <a:r>
              <a:rPr lang="zh-CN" altLang="en-US" b="1" dirty="0"/>
              <a:t>“立交桥式”向量处理方法</a:t>
            </a:r>
            <a:r>
              <a:rPr lang="zh-CN" altLang="en-US" dirty="0"/>
              <a:t>，避免了信息间冲突造成知识的负迁移情况。</a:t>
            </a:r>
          </a:p>
          <a:p>
            <a:pPr marL="285750" indent="-285750">
              <a:lnSpc>
                <a:spcPct val="200000"/>
              </a:lnSpc>
              <a:buFont typeface="Arial" panose="020B0604020202020204" pitchFamily="34" charset="0"/>
              <a:buChar char="•"/>
            </a:pPr>
            <a:r>
              <a:rPr lang="zh-CN" altLang="en-US" dirty="0"/>
              <a:t>针对</a:t>
            </a:r>
            <a:r>
              <a:rPr lang="en-US" altLang="zh-CN" dirty="0"/>
              <a:t>Top-K</a:t>
            </a:r>
            <a:r>
              <a:rPr lang="zh-CN" altLang="en-US" dirty="0"/>
              <a:t>列表推荐场景，提出</a:t>
            </a:r>
            <a:r>
              <a:rPr lang="zh-CN" altLang="en-US" b="1" dirty="0"/>
              <a:t>基于嵌入传播层的融合算法模型</a:t>
            </a:r>
            <a:r>
              <a:rPr lang="en-US" altLang="zh-CN" b="1" dirty="0" err="1"/>
              <a:t>EPCDRec</a:t>
            </a:r>
            <a:r>
              <a:rPr lang="zh-CN" altLang="en-US" dirty="0"/>
              <a:t>进行跨领域异质信息的挖掘，并在</a:t>
            </a:r>
            <a:r>
              <a:rPr lang="zh-CN" altLang="en-US" b="1" dirty="0"/>
              <a:t>端到端模型</a:t>
            </a:r>
            <a:r>
              <a:rPr lang="zh-CN" altLang="en-US" dirty="0"/>
              <a:t>中实现推荐效果的提升。</a:t>
            </a:r>
          </a:p>
          <a:p>
            <a:endParaRPr kumimoji="1"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8</a:t>
            </a:fld>
            <a:endParaRPr kumimoji="1" lang="zh-CN" altLang="en-US"/>
          </a:p>
        </p:txBody>
      </p:sp>
    </p:spTree>
    <p:extLst>
      <p:ext uri="{BB962C8B-B14F-4D97-AF65-F5344CB8AC3E}">
        <p14:creationId xmlns:p14="http://schemas.microsoft.com/office/powerpoint/2010/main" val="1932712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接下来是系统设计与实验部分，我们分别针对两种场景设计了对应的融合算法。</a:t>
            </a:r>
            <a:endParaRPr lang="en-US" altLang="zh-CN" sz="900" kern="1200" dirty="0">
              <a:solidFill>
                <a:schemeClr val="tx1"/>
              </a:solidFill>
              <a:effectLst/>
              <a:latin typeface="+mn-lt"/>
              <a:ea typeface="+mn-ea"/>
              <a:cs typeface="+mn-cs"/>
            </a:endParaRPr>
          </a:p>
          <a:p>
            <a:endParaRPr lang="zh-CN"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首先</a:t>
            </a:r>
            <a:r>
              <a:rPr lang="zh-CN" altLang="en-US" sz="900" kern="1200" dirty="0">
                <a:solidFill>
                  <a:schemeClr val="tx1"/>
                </a:solidFill>
                <a:effectLst/>
                <a:latin typeface="+mn-lt"/>
                <a:ea typeface="+mn-ea"/>
                <a:cs typeface="+mn-cs"/>
              </a:rPr>
              <a:t>是</a:t>
            </a:r>
            <a:r>
              <a:rPr lang="zh-CN" altLang="zh-CN" sz="900" kern="1200" dirty="0">
                <a:solidFill>
                  <a:schemeClr val="tx1"/>
                </a:solidFill>
                <a:effectLst/>
                <a:latin typeface="+mn-lt"/>
                <a:ea typeface="+mn-ea"/>
                <a:cs typeface="+mn-cs"/>
              </a:rPr>
              <a:t>基于</a:t>
            </a:r>
            <a:r>
              <a:rPr lang="en-US" altLang="zh-CN" sz="900" kern="1200" dirty="0">
                <a:solidFill>
                  <a:schemeClr val="tx1"/>
                </a:solidFill>
                <a:effectLst/>
                <a:latin typeface="+mn-lt"/>
                <a:ea typeface="+mn-ea"/>
                <a:cs typeface="+mn-cs"/>
              </a:rPr>
              <a:t>HIN</a:t>
            </a:r>
            <a:r>
              <a:rPr lang="zh-CN" altLang="zh-CN" sz="900" kern="1200" dirty="0">
                <a:solidFill>
                  <a:schemeClr val="tx1"/>
                </a:solidFill>
                <a:effectLst/>
                <a:latin typeface="+mn-lt"/>
                <a:ea typeface="+mn-ea"/>
                <a:cs typeface="+mn-cs"/>
              </a:rPr>
              <a:t>表达的评分预测框架</a:t>
            </a:r>
          </a:p>
          <a:p>
            <a:r>
              <a:rPr lang="en-US" altLang="zh-CN" sz="900" kern="1200" dirty="0">
                <a:solidFill>
                  <a:schemeClr val="tx1"/>
                </a:solidFill>
                <a:effectLst/>
                <a:latin typeface="+mn-lt"/>
                <a:ea typeface="+mn-ea"/>
                <a:cs typeface="+mn-cs"/>
              </a:rPr>
              <a:t> </a:t>
            </a:r>
            <a:endParaRPr lang="zh-CN" altLang="zh-CN" sz="9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a:t>
            </a:fld>
            <a:endParaRPr kumimoji="1" lang="zh-CN" altLang="en-US"/>
          </a:p>
        </p:txBody>
      </p:sp>
    </p:spTree>
    <p:extLst>
      <p:ext uri="{BB962C8B-B14F-4D97-AF65-F5344CB8AC3E}">
        <p14:creationId xmlns:p14="http://schemas.microsoft.com/office/powerpoint/2010/main" val="1444664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D33F156-1368-514A-AAE7-CE22249CB068}"/>
              </a:ext>
            </a:extLst>
          </p:cNvPr>
          <p:cNvSpPr/>
          <p:nvPr userDrawn="1"/>
        </p:nvSpPr>
        <p:spPr>
          <a:xfrm>
            <a:off x="4845643" y="2163815"/>
            <a:ext cx="5310608" cy="4338994"/>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a:extLst>
              <a:ext uri="{FF2B5EF4-FFF2-40B4-BE49-F238E27FC236}">
                <a16:creationId xmlns:a16="http://schemas.microsoft.com/office/drawing/2014/main" id="{847AA271-91E2-6943-B940-B146FA365A37}"/>
              </a:ext>
            </a:extLst>
          </p:cNvPr>
          <p:cNvGrpSpPr/>
          <p:nvPr userDrawn="1"/>
        </p:nvGrpSpPr>
        <p:grpSpPr>
          <a:xfrm>
            <a:off x="7581941" y="233679"/>
            <a:ext cx="1399499" cy="418337"/>
            <a:chOff x="969540" y="-230811"/>
            <a:chExt cx="1490981" cy="513424"/>
          </a:xfrm>
          <a:solidFill>
            <a:schemeClr val="accent1"/>
          </a:solidFill>
        </p:grpSpPr>
        <p:grpSp>
          <p:nvGrpSpPr>
            <p:cNvPr id="92" name="组合 91">
              <a:extLst>
                <a:ext uri="{FF2B5EF4-FFF2-40B4-BE49-F238E27FC236}">
                  <a16:creationId xmlns:a16="http://schemas.microsoft.com/office/drawing/2014/main" id="{ECDBB6AD-6704-A740-AA4E-B97172CA9733}"/>
                </a:ext>
              </a:extLst>
            </p:cNvPr>
            <p:cNvGrpSpPr/>
            <p:nvPr/>
          </p:nvGrpSpPr>
          <p:grpSpPr>
            <a:xfrm>
              <a:off x="969540" y="-230811"/>
              <a:ext cx="1490981" cy="417579"/>
              <a:chOff x="-1128713" y="-3289300"/>
              <a:chExt cx="14449425" cy="3937000"/>
            </a:xfrm>
            <a:grpFill/>
          </p:grpSpPr>
          <p:sp>
            <p:nvSpPr>
              <p:cNvPr id="94" name="Freeform 41">
                <a:extLst>
                  <a:ext uri="{FF2B5EF4-FFF2-40B4-BE49-F238E27FC236}">
                    <a16:creationId xmlns:a16="http://schemas.microsoft.com/office/drawing/2014/main" id="{1BD21D6E-13F5-BA45-8A10-A7B71E37B501}"/>
                  </a:ext>
                </a:extLst>
              </p:cNvPr>
              <p:cNvSpPr>
                <a:spLocks noEditPoints="1"/>
              </p:cNvSpPr>
              <p:nvPr userDrawn="1"/>
            </p:nvSpPr>
            <p:spPr bwMode="auto">
              <a:xfrm>
                <a:off x="10975974" y="-2814638"/>
                <a:ext cx="2344738" cy="2176463"/>
              </a:xfrm>
              <a:custGeom>
                <a:avLst/>
                <a:gdLst>
                  <a:gd name="T0" fmla="*/ 4584 w 5631"/>
                  <a:gd name="T1" fmla="*/ 3766 h 5223"/>
                  <a:gd name="T2" fmla="*/ 3517 w 5631"/>
                  <a:gd name="T3" fmla="*/ 3869 h 5223"/>
                  <a:gd name="T4" fmla="*/ 2895 w 5631"/>
                  <a:gd name="T5" fmla="*/ 4021 h 5223"/>
                  <a:gd name="T6" fmla="*/ 4098 w 5631"/>
                  <a:gd name="T7" fmla="*/ 3525 h 5223"/>
                  <a:gd name="T8" fmla="*/ 5090 w 5631"/>
                  <a:gd name="T9" fmla="*/ 3076 h 5223"/>
                  <a:gd name="T10" fmla="*/ 4470 w 5631"/>
                  <a:gd name="T11" fmla="*/ 2969 h 5223"/>
                  <a:gd name="T12" fmla="*/ 3660 w 5631"/>
                  <a:gd name="T13" fmla="*/ 3176 h 5223"/>
                  <a:gd name="T14" fmla="*/ 2554 w 5631"/>
                  <a:gd name="T15" fmla="*/ 3563 h 5223"/>
                  <a:gd name="T16" fmla="*/ 1738 w 5631"/>
                  <a:gd name="T17" fmla="*/ 3971 h 5223"/>
                  <a:gd name="T18" fmla="*/ 596 w 5631"/>
                  <a:gd name="T19" fmla="*/ 4908 h 5223"/>
                  <a:gd name="T20" fmla="*/ 67 w 5631"/>
                  <a:gd name="T21" fmla="*/ 5150 h 5223"/>
                  <a:gd name="T22" fmla="*/ 343 w 5631"/>
                  <a:gd name="T23" fmla="*/ 4280 h 5223"/>
                  <a:gd name="T24" fmla="*/ 197 w 5631"/>
                  <a:gd name="T25" fmla="*/ 4901 h 5223"/>
                  <a:gd name="T26" fmla="*/ 2319 w 5631"/>
                  <a:gd name="T27" fmla="*/ 3528 h 5223"/>
                  <a:gd name="T28" fmla="*/ 2939 w 5631"/>
                  <a:gd name="T29" fmla="*/ 3131 h 5223"/>
                  <a:gd name="T30" fmla="*/ 2508 w 5631"/>
                  <a:gd name="T31" fmla="*/ 2648 h 5223"/>
                  <a:gd name="T32" fmla="*/ 1750 w 5631"/>
                  <a:gd name="T33" fmla="*/ 3147 h 5223"/>
                  <a:gd name="T34" fmla="*/ 1613 w 5631"/>
                  <a:gd name="T35" fmla="*/ 3145 h 5223"/>
                  <a:gd name="T36" fmla="*/ 2133 w 5631"/>
                  <a:gd name="T37" fmla="*/ 2219 h 5223"/>
                  <a:gd name="T38" fmla="*/ 1563 w 5631"/>
                  <a:gd name="T39" fmla="*/ 2066 h 5223"/>
                  <a:gd name="T40" fmla="*/ 1510 w 5631"/>
                  <a:gd name="T41" fmla="*/ 1481 h 5223"/>
                  <a:gd name="T42" fmla="*/ 1077 w 5631"/>
                  <a:gd name="T43" fmla="*/ 337 h 5223"/>
                  <a:gd name="T44" fmla="*/ 1482 w 5631"/>
                  <a:gd name="T45" fmla="*/ 663 h 5223"/>
                  <a:gd name="T46" fmla="*/ 2265 w 5631"/>
                  <a:gd name="T47" fmla="*/ 1998 h 5223"/>
                  <a:gd name="T48" fmla="*/ 2536 w 5631"/>
                  <a:gd name="T49" fmla="*/ 1016 h 5223"/>
                  <a:gd name="T50" fmla="*/ 2343 w 5631"/>
                  <a:gd name="T51" fmla="*/ 727 h 5223"/>
                  <a:gd name="T52" fmla="*/ 2657 w 5631"/>
                  <a:gd name="T53" fmla="*/ 818 h 5223"/>
                  <a:gd name="T54" fmla="*/ 3738 w 5631"/>
                  <a:gd name="T55" fmla="*/ 527 h 5223"/>
                  <a:gd name="T56" fmla="*/ 5064 w 5631"/>
                  <a:gd name="T57" fmla="*/ 110 h 5223"/>
                  <a:gd name="T58" fmla="*/ 5631 w 5631"/>
                  <a:gd name="T59" fmla="*/ 292 h 5223"/>
                  <a:gd name="T60" fmla="*/ 5332 w 5631"/>
                  <a:gd name="T61" fmla="*/ 1021 h 5223"/>
                  <a:gd name="T62" fmla="*/ 3959 w 5631"/>
                  <a:gd name="T63" fmla="*/ 2752 h 5223"/>
                  <a:gd name="T64" fmla="*/ 4128 w 5631"/>
                  <a:gd name="T65" fmla="*/ 2926 h 5223"/>
                  <a:gd name="T66" fmla="*/ 5064 w 5631"/>
                  <a:gd name="T67" fmla="*/ 2750 h 5223"/>
                  <a:gd name="T68" fmla="*/ 5631 w 5631"/>
                  <a:gd name="T69" fmla="*/ 2868 h 5223"/>
                  <a:gd name="T70" fmla="*/ 4249 w 5631"/>
                  <a:gd name="T71" fmla="*/ 403 h 5223"/>
                  <a:gd name="T72" fmla="*/ 3463 w 5631"/>
                  <a:gd name="T73" fmla="*/ 841 h 5223"/>
                  <a:gd name="T74" fmla="*/ 4020 w 5631"/>
                  <a:gd name="T75" fmla="*/ 1673 h 5223"/>
                  <a:gd name="T76" fmla="*/ 3326 w 5631"/>
                  <a:gd name="T77" fmla="*/ 2305 h 5223"/>
                  <a:gd name="T78" fmla="*/ 3103 w 5631"/>
                  <a:gd name="T79" fmla="*/ 3027 h 5223"/>
                  <a:gd name="T80" fmla="*/ 3682 w 5631"/>
                  <a:gd name="T81" fmla="*/ 2810 h 5223"/>
                  <a:gd name="T82" fmla="*/ 5251 w 5631"/>
                  <a:gd name="T83" fmla="*/ 443 h 5223"/>
                  <a:gd name="T84" fmla="*/ 5059 w 5631"/>
                  <a:gd name="T85" fmla="*/ 244 h 5223"/>
                  <a:gd name="T86" fmla="*/ 3514 w 5631"/>
                  <a:gd name="T87" fmla="*/ 1044 h 5223"/>
                  <a:gd name="T88" fmla="*/ 3095 w 5631"/>
                  <a:gd name="T89" fmla="*/ 1081 h 5223"/>
                  <a:gd name="T90" fmla="*/ 2771 w 5631"/>
                  <a:gd name="T91" fmla="*/ 1876 h 5223"/>
                  <a:gd name="T92" fmla="*/ 2650 w 5631"/>
                  <a:gd name="T93" fmla="*/ 2344 h 5223"/>
                  <a:gd name="T94" fmla="*/ 3496 w 5631"/>
                  <a:gd name="T95" fmla="*/ 2068 h 5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31" h="5223">
                    <a:moveTo>
                      <a:pt x="5631" y="3012"/>
                    </a:moveTo>
                    <a:cubicBezTo>
                      <a:pt x="5588" y="3083"/>
                      <a:pt x="5530" y="3141"/>
                      <a:pt x="5469" y="3196"/>
                    </a:cubicBezTo>
                    <a:cubicBezTo>
                      <a:pt x="5449" y="3214"/>
                      <a:pt x="5430" y="3233"/>
                      <a:pt x="5412" y="3252"/>
                    </a:cubicBezTo>
                    <a:cubicBezTo>
                      <a:pt x="5180" y="3494"/>
                      <a:pt x="4898" y="3655"/>
                      <a:pt x="4584" y="3766"/>
                    </a:cubicBezTo>
                    <a:cubicBezTo>
                      <a:pt x="4496" y="3798"/>
                      <a:pt x="4405" y="3813"/>
                      <a:pt x="4310" y="3811"/>
                    </a:cubicBezTo>
                    <a:cubicBezTo>
                      <a:pt x="4198" y="3808"/>
                      <a:pt x="4086" y="3812"/>
                      <a:pt x="3974" y="3810"/>
                    </a:cubicBezTo>
                    <a:cubicBezTo>
                      <a:pt x="3920" y="3809"/>
                      <a:pt x="3867" y="3814"/>
                      <a:pt x="3816" y="3831"/>
                    </a:cubicBezTo>
                    <a:cubicBezTo>
                      <a:pt x="3719" y="3864"/>
                      <a:pt x="3619" y="3875"/>
                      <a:pt x="3517" y="3869"/>
                    </a:cubicBezTo>
                    <a:cubicBezTo>
                      <a:pt x="3454" y="3864"/>
                      <a:pt x="3396" y="3879"/>
                      <a:pt x="3340" y="3906"/>
                    </a:cubicBezTo>
                    <a:cubicBezTo>
                      <a:pt x="3236" y="3954"/>
                      <a:pt x="3131" y="4000"/>
                      <a:pt x="3026" y="4046"/>
                    </a:cubicBezTo>
                    <a:cubicBezTo>
                      <a:pt x="2992" y="4062"/>
                      <a:pt x="2955" y="4069"/>
                      <a:pt x="2917" y="4063"/>
                    </a:cubicBezTo>
                    <a:cubicBezTo>
                      <a:pt x="2898" y="4060"/>
                      <a:pt x="2885" y="4037"/>
                      <a:pt x="2895" y="4021"/>
                    </a:cubicBezTo>
                    <a:cubicBezTo>
                      <a:pt x="2905" y="4005"/>
                      <a:pt x="2918" y="3989"/>
                      <a:pt x="2933" y="3981"/>
                    </a:cubicBezTo>
                    <a:cubicBezTo>
                      <a:pt x="2970" y="3962"/>
                      <a:pt x="3009" y="3943"/>
                      <a:pt x="3050" y="3931"/>
                    </a:cubicBezTo>
                    <a:cubicBezTo>
                      <a:pt x="3114" y="3911"/>
                      <a:pt x="3174" y="3883"/>
                      <a:pt x="3233" y="3852"/>
                    </a:cubicBezTo>
                    <a:cubicBezTo>
                      <a:pt x="3509" y="3711"/>
                      <a:pt x="3796" y="3599"/>
                      <a:pt x="4098" y="3525"/>
                    </a:cubicBezTo>
                    <a:cubicBezTo>
                      <a:pt x="4315" y="3471"/>
                      <a:pt x="4529" y="3407"/>
                      <a:pt x="4736" y="3320"/>
                    </a:cubicBezTo>
                    <a:cubicBezTo>
                      <a:pt x="4804" y="3291"/>
                      <a:pt x="4872" y="3258"/>
                      <a:pt x="4937" y="3222"/>
                    </a:cubicBezTo>
                    <a:cubicBezTo>
                      <a:pt x="4976" y="3200"/>
                      <a:pt x="5012" y="3171"/>
                      <a:pt x="5045" y="3141"/>
                    </a:cubicBezTo>
                    <a:cubicBezTo>
                      <a:pt x="5064" y="3124"/>
                      <a:pt x="5080" y="3100"/>
                      <a:pt x="5090" y="3076"/>
                    </a:cubicBezTo>
                    <a:cubicBezTo>
                      <a:pt x="5109" y="3029"/>
                      <a:pt x="5092" y="2985"/>
                      <a:pt x="5047" y="2960"/>
                    </a:cubicBezTo>
                    <a:cubicBezTo>
                      <a:pt x="5036" y="2954"/>
                      <a:pt x="5023" y="2948"/>
                      <a:pt x="5010" y="2945"/>
                    </a:cubicBezTo>
                    <a:cubicBezTo>
                      <a:pt x="4976" y="2940"/>
                      <a:pt x="4942" y="2930"/>
                      <a:pt x="4908" y="2932"/>
                    </a:cubicBezTo>
                    <a:cubicBezTo>
                      <a:pt x="4762" y="2942"/>
                      <a:pt x="4615" y="2945"/>
                      <a:pt x="4470" y="2969"/>
                    </a:cubicBezTo>
                    <a:cubicBezTo>
                      <a:pt x="4323" y="2994"/>
                      <a:pt x="4176" y="3017"/>
                      <a:pt x="4028" y="3037"/>
                    </a:cubicBezTo>
                    <a:cubicBezTo>
                      <a:pt x="3959" y="3047"/>
                      <a:pt x="3890" y="3054"/>
                      <a:pt x="3821" y="3054"/>
                    </a:cubicBezTo>
                    <a:cubicBezTo>
                      <a:pt x="3760" y="3054"/>
                      <a:pt x="3720" y="3080"/>
                      <a:pt x="3689" y="3128"/>
                    </a:cubicBezTo>
                    <a:cubicBezTo>
                      <a:pt x="3679" y="3144"/>
                      <a:pt x="3669" y="3159"/>
                      <a:pt x="3660" y="3176"/>
                    </a:cubicBezTo>
                    <a:cubicBezTo>
                      <a:pt x="3621" y="3249"/>
                      <a:pt x="3562" y="3302"/>
                      <a:pt x="3488" y="3337"/>
                    </a:cubicBezTo>
                    <a:cubicBezTo>
                      <a:pt x="3367" y="3395"/>
                      <a:pt x="3240" y="3420"/>
                      <a:pt x="3108" y="3388"/>
                    </a:cubicBezTo>
                    <a:cubicBezTo>
                      <a:pt x="3051" y="3374"/>
                      <a:pt x="2997" y="3375"/>
                      <a:pt x="2944" y="3398"/>
                    </a:cubicBezTo>
                    <a:cubicBezTo>
                      <a:pt x="2814" y="3453"/>
                      <a:pt x="2684" y="3507"/>
                      <a:pt x="2554" y="3563"/>
                    </a:cubicBezTo>
                    <a:cubicBezTo>
                      <a:pt x="2471" y="3599"/>
                      <a:pt x="2390" y="3638"/>
                      <a:pt x="2307" y="3675"/>
                    </a:cubicBezTo>
                    <a:cubicBezTo>
                      <a:pt x="2241" y="3704"/>
                      <a:pt x="2175" y="3730"/>
                      <a:pt x="2105" y="3749"/>
                    </a:cubicBezTo>
                    <a:cubicBezTo>
                      <a:pt x="2049" y="3765"/>
                      <a:pt x="1995" y="3791"/>
                      <a:pt x="1946" y="3822"/>
                    </a:cubicBezTo>
                    <a:cubicBezTo>
                      <a:pt x="1874" y="3867"/>
                      <a:pt x="1805" y="3918"/>
                      <a:pt x="1738" y="3971"/>
                    </a:cubicBezTo>
                    <a:cubicBezTo>
                      <a:pt x="1661" y="4033"/>
                      <a:pt x="1588" y="4099"/>
                      <a:pt x="1514" y="4164"/>
                    </a:cubicBezTo>
                    <a:cubicBezTo>
                      <a:pt x="1425" y="4241"/>
                      <a:pt x="1333" y="4313"/>
                      <a:pt x="1237" y="4380"/>
                    </a:cubicBezTo>
                    <a:cubicBezTo>
                      <a:pt x="1136" y="4451"/>
                      <a:pt x="1038" y="4525"/>
                      <a:pt x="940" y="4598"/>
                    </a:cubicBezTo>
                    <a:cubicBezTo>
                      <a:pt x="816" y="4691"/>
                      <a:pt x="702" y="4795"/>
                      <a:pt x="596" y="4908"/>
                    </a:cubicBezTo>
                    <a:cubicBezTo>
                      <a:pt x="514" y="4995"/>
                      <a:pt x="428" y="5080"/>
                      <a:pt x="347" y="5168"/>
                    </a:cubicBezTo>
                    <a:cubicBezTo>
                      <a:pt x="311" y="5206"/>
                      <a:pt x="272" y="5223"/>
                      <a:pt x="220" y="5219"/>
                    </a:cubicBezTo>
                    <a:cubicBezTo>
                      <a:pt x="183" y="5215"/>
                      <a:pt x="145" y="5218"/>
                      <a:pt x="112" y="5218"/>
                    </a:cubicBezTo>
                    <a:cubicBezTo>
                      <a:pt x="82" y="5201"/>
                      <a:pt x="74" y="5174"/>
                      <a:pt x="67" y="5150"/>
                    </a:cubicBezTo>
                    <a:cubicBezTo>
                      <a:pt x="45" y="5078"/>
                      <a:pt x="23" y="5007"/>
                      <a:pt x="6" y="4934"/>
                    </a:cubicBezTo>
                    <a:cubicBezTo>
                      <a:pt x="0" y="4907"/>
                      <a:pt x="2" y="4876"/>
                      <a:pt x="7" y="4847"/>
                    </a:cubicBezTo>
                    <a:cubicBezTo>
                      <a:pt x="40" y="4650"/>
                      <a:pt x="126" y="4478"/>
                      <a:pt x="266" y="4335"/>
                    </a:cubicBezTo>
                    <a:cubicBezTo>
                      <a:pt x="286" y="4315"/>
                      <a:pt x="305" y="4293"/>
                      <a:pt x="343" y="4280"/>
                    </a:cubicBezTo>
                    <a:cubicBezTo>
                      <a:pt x="334" y="4309"/>
                      <a:pt x="330" y="4329"/>
                      <a:pt x="322" y="4348"/>
                    </a:cubicBezTo>
                    <a:cubicBezTo>
                      <a:pt x="290" y="4424"/>
                      <a:pt x="257" y="4499"/>
                      <a:pt x="225" y="4576"/>
                    </a:cubicBezTo>
                    <a:cubicBezTo>
                      <a:pt x="198" y="4642"/>
                      <a:pt x="174" y="4710"/>
                      <a:pt x="163" y="4782"/>
                    </a:cubicBezTo>
                    <a:cubicBezTo>
                      <a:pt x="157" y="4827"/>
                      <a:pt x="167" y="4867"/>
                      <a:pt x="197" y="4901"/>
                    </a:cubicBezTo>
                    <a:cubicBezTo>
                      <a:pt x="225" y="4933"/>
                      <a:pt x="253" y="4937"/>
                      <a:pt x="288" y="4913"/>
                    </a:cubicBezTo>
                    <a:cubicBezTo>
                      <a:pt x="332" y="4882"/>
                      <a:pt x="374" y="4850"/>
                      <a:pt x="416" y="4818"/>
                    </a:cubicBezTo>
                    <a:cubicBezTo>
                      <a:pt x="704" y="4601"/>
                      <a:pt x="991" y="4384"/>
                      <a:pt x="1279" y="4168"/>
                    </a:cubicBezTo>
                    <a:cubicBezTo>
                      <a:pt x="1606" y="3922"/>
                      <a:pt x="1958" y="3718"/>
                      <a:pt x="2319" y="3528"/>
                    </a:cubicBezTo>
                    <a:cubicBezTo>
                      <a:pt x="2414" y="3478"/>
                      <a:pt x="2512" y="3438"/>
                      <a:pt x="2617" y="3415"/>
                    </a:cubicBezTo>
                    <a:cubicBezTo>
                      <a:pt x="2671" y="3403"/>
                      <a:pt x="2725" y="3384"/>
                      <a:pt x="2777" y="3364"/>
                    </a:cubicBezTo>
                    <a:cubicBezTo>
                      <a:pt x="2820" y="3349"/>
                      <a:pt x="2859" y="3325"/>
                      <a:pt x="2891" y="3292"/>
                    </a:cubicBezTo>
                    <a:cubicBezTo>
                      <a:pt x="2934" y="3247"/>
                      <a:pt x="2954" y="3194"/>
                      <a:pt x="2939" y="3131"/>
                    </a:cubicBezTo>
                    <a:cubicBezTo>
                      <a:pt x="2914" y="3025"/>
                      <a:pt x="2878" y="2922"/>
                      <a:pt x="2828" y="2824"/>
                    </a:cubicBezTo>
                    <a:cubicBezTo>
                      <a:pt x="2819" y="2808"/>
                      <a:pt x="2809" y="2792"/>
                      <a:pt x="2799" y="2776"/>
                    </a:cubicBezTo>
                    <a:cubicBezTo>
                      <a:pt x="2771" y="2732"/>
                      <a:pt x="2732" y="2708"/>
                      <a:pt x="2680" y="2707"/>
                    </a:cubicBezTo>
                    <a:cubicBezTo>
                      <a:pt x="2616" y="2705"/>
                      <a:pt x="2561" y="2681"/>
                      <a:pt x="2508" y="2648"/>
                    </a:cubicBezTo>
                    <a:cubicBezTo>
                      <a:pt x="2469" y="2625"/>
                      <a:pt x="2431" y="2600"/>
                      <a:pt x="2392" y="2578"/>
                    </a:cubicBezTo>
                    <a:cubicBezTo>
                      <a:pt x="2317" y="2534"/>
                      <a:pt x="2307" y="2534"/>
                      <a:pt x="2246" y="2593"/>
                    </a:cubicBezTo>
                    <a:cubicBezTo>
                      <a:pt x="2208" y="2630"/>
                      <a:pt x="2171" y="2668"/>
                      <a:pt x="2135" y="2708"/>
                    </a:cubicBezTo>
                    <a:cubicBezTo>
                      <a:pt x="2006" y="2854"/>
                      <a:pt x="1879" y="3001"/>
                      <a:pt x="1750" y="3147"/>
                    </a:cubicBezTo>
                    <a:cubicBezTo>
                      <a:pt x="1734" y="3165"/>
                      <a:pt x="1719" y="3184"/>
                      <a:pt x="1701" y="3199"/>
                    </a:cubicBezTo>
                    <a:cubicBezTo>
                      <a:pt x="1689" y="3208"/>
                      <a:pt x="1673" y="3215"/>
                      <a:pt x="1659" y="3217"/>
                    </a:cubicBezTo>
                    <a:cubicBezTo>
                      <a:pt x="1638" y="3220"/>
                      <a:pt x="1615" y="3221"/>
                      <a:pt x="1603" y="3197"/>
                    </a:cubicBezTo>
                    <a:cubicBezTo>
                      <a:pt x="1593" y="3177"/>
                      <a:pt x="1603" y="3161"/>
                      <a:pt x="1613" y="3145"/>
                    </a:cubicBezTo>
                    <a:cubicBezTo>
                      <a:pt x="1649" y="3088"/>
                      <a:pt x="1685" y="3032"/>
                      <a:pt x="1721" y="2976"/>
                    </a:cubicBezTo>
                    <a:cubicBezTo>
                      <a:pt x="1841" y="2791"/>
                      <a:pt x="1962" y="2605"/>
                      <a:pt x="2082" y="2420"/>
                    </a:cubicBezTo>
                    <a:cubicBezTo>
                      <a:pt x="2098" y="2395"/>
                      <a:pt x="2112" y="2369"/>
                      <a:pt x="2130" y="2346"/>
                    </a:cubicBezTo>
                    <a:cubicBezTo>
                      <a:pt x="2163" y="2304"/>
                      <a:pt x="2157" y="2262"/>
                      <a:pt x="2133" y="2219"/>
                    </a:cubicBezTo>
                    <a:cubicBezTo>
                      <a:pt x="2107" y="2174"/>
                      <a:pt x="2069" y="2141"/>
                      <a:pt x="2021" y="2121"/>
                    </a:cubicBezTo>
                    <a:cubicBezTo>
                      <a:pt x="1988" y="2106"/>
                      <a:pt x="1954" y="2108"/>
                      <a:pt x="1920" y="2121"/>
                    </a:cubicBezTo>
                    <a:cubicBezTo>
                      <a:pt x="1873" y="2140"/>
                      <a:pt x="1825" y="2156"/>
                      <a:pt x="1779" y="2177"/>
                    </a:cubicBezTo>
                    <a:cubicBezTo>
                      <a:pt x="1677" y="2221"/>
                      <a:pt x="1585" y="2161"/>
                      <a:pt x="1563" y="2066"/>
                    </a:cubicBezTo>
                    <a:cubicBezTo>
                      <a:pt x="1557" y="2038"/>
                      <a:pt x="1553" y="2008"/>
                      <a:pt x="1553" y="1979"/>
                    </a:cubicBezTo>
                    <a:cubicBezTo>
                      <a:pt x="1551" y="1897"/>
                      <a:pt x="1551" y="1814"/>
                      <a:pt x="1553" y="1731"/>
                    </a:cubicBezTo>
                    <a:cubicBezTo>
                      <a:pt x="1554" y="1682"/>
                      <a:pt x="1547" y="1636"/>
                      <a:pt x="1519" y="1594"/>
                    </a:cubicBezTo>
                    <a:cubicBezTo>
                      <a:pt x="1495" y="1559"/>
                      <a:pt x="1489" y="1521"/>
                      <a:pt x="1510" y="1481"/>
                    </a:cubicBezTo>
                    <a:cubicBezTo>
                      <a:pt x="1527" y="1449"/>
                      <a:pt x="1524" y="1414"/>
                      <a:pt x="1513" y="1380"/>
                    </a:cubicBezTo>
                    <a:cubicBezTo>
                      <a:pt x="1496" y="1330"/>
                      <a:pt x="1481" y="1278"/>
                      <a:pt x="1463" y="1229"/>
                    </a:cubicBezTo>
                    <a:cubicBezTo>
                      <a:pt x="1359" y="951"/>
                      <a:pt x="1235" y="683"/>
                      <a:pt x="1112" y="414"/>
                    </a:cubicBezTo>
                    <a:cubicBezTo>
                      <a:pt x="1099" y="388"/>
                      <a:pt x="1088" y="361"/>
                      <a:pt x="1077" y="337"/>
                    </a:cubicBezTo>
                    <a:cubicBezTo>
                      <a:pt x="1090" y="305"/>
                      <a:pt x="1113" y="301"/>
                      <a:pt x="1138" y="304"/>
                    </a:cubicBezTo>
                    <a:cubicBezTo>
                      <a:pt x="1173" y="307"/>
                      <a:pt x="1206" y="321"/>
                      <a:pt x="1232" y="344"/>
                    </a:cubicBezTo>
                    <a:cubicBezTo>
                      <a:pt x="1266" y="374"/>
                      <a:pt x="1302" y="403"/>
                      <a:pt x="1329" y="439"/>
                    </a:cubicBezTo>
                    <a:cubicBezTo>
                      <a:pt x="1383" y="511"/>
                      <a:pt x="1436" y="585"/>
                      <a:pt x="1482" y="663"/>
                    </a:cubicBezTo>
                    <a:cubicBezTo>
                      <a:pt x="1602" y="868"/>
                      <a:pt x="1698" y="1085"/>
                      <a:pt x="1786" y="1305"/>
                    </a:cubicBezTo>
                    <a:cubicBezTo>
                      <a:pt x="1863" y="1498"/>
                      <a:pt x="1937" y="1692"/>
                      <a:pt x="2005" y="1889"/>
                    </a:cubicBezTo>
                    <a:cubicBezTo>
                      <a:pt x="2036" y="1978"/>
                      <a:pt x="2095" y="2015"/>
                      <a:pt x="2180" y="2029"/>
                    </a:cubicBezTo>
                    <a:cubicBezTo>
                      <a:pt x="2216" y="2035"/>
                      <a:pt x="2245" y="2026"/>
                      <a:pt x="2265" y="1998"/>
                    </a:cubicBezTo>
                    <a:cubicBezTo>
                      <a:pt x="2291" y="1961"/>
                      <a:pt x="2317" y="1924"/>
                      <a:pt x="2338" y="1884"/>
                    </a:cubicBezTo>
                    <a:cubicBezTo>
                      <a:pt x="2403" y="1758"/>
                      <a:pt x="2451" y="1625"/>
                      <a:pt x="2496" y="1491"/>
                    </a:cubicBezTo>
                    <a:cubicBezTo>
                      <a:pt x="2524" y="1410"/>
                      <a:pt x="2540" y="1327"/>
                      <a:pt x="2536" y="1240"/>
                    </a:cubicBezTo>
                    <a:cubicBezTo>
                      <a:pt x="2532" y="1166"/>
                      <a:pt x="2533" y="1091"/>
                      <a:pt x="2536" y="1016"/>
                    </a:cubicBezTo>
                    <a:cubicBezTo>
                      <a:pt x="2537" y="978"/>
                      <a:pt x="2523" y="950"/>
                      <a:pt x="2494" y="926"/>
                    </a:cubicBezTo>
                    <a:cubicBezTo>
                      <a:pt x="2445" y="885"/>
                      <a:pt x="2398" y="843"/>
                      <a:pt x="2350" y="800"/>
                    </a:cubicBezTo>
                    <a:cubicBezTo>
                      <a:pt x="2334" y="787"/>
                      <a:pt x="2321" y="771"/>
                      <a:pt x="2308" y="758"/>
                    </a:cubicBezTo>
                    <a:cubicBezTo>
                      <a:pt x="2313" y="734"/>
                      <a:pt x="2326" y="725"/>
                      <a:pt x="2343" y="727"/>
                    </a:cubicBezTo>
                    <a:cubicBezTo>
                      <a:pt x="2367" y="729"/>
                      <a:pt x="2391" y="733"/>
                      <a:pt x="2414" y="739"/>
                    </a:cubicBezTo>
                    <a:cubicBezTo>
                      <a:pt x="2453" y="749"/>
                      <a:pt x="2492" y="754"/>
                      <a:pt x="2530" y="734"/>
                    </a:cubicBezTo>
                    <a:cubicBezTo>
                      <a:pt x="2561" y="718"/>
                      <a:pt x="2586" y="729"/>
                      <a:pt x="2607" y="756"/>
                    </a:cubicBezTo>
                    <a:cubicBezTo>
                      <a:pt x="2623" y="777"/>
                      <a:pt x="2639" y="799"/>
                      <a:pt x="2657" y="818"/>
                    </a:cubicBezTo>
                    <a:cubicBezTo>
                      <a:pt x="2681" y="842"/>
                      <a:pt x="2705" y="868"/>
                      <a:pt x="2733" y="888"/>
                    </a:cubicBezTo>
                    <a:cubicBezTo>
                      <a:pt x="2779" y="921"/>
                      <a:pt x="2831" y="930"/>
                      <a:pt x="2885" y="909"/>
                    </a:cubicBezTo>
                    <a:cubicBezTo>
                      <a:pt x="2940" y="889"/>
                      <a:pt x="2996" y="870"/>
                      <a:pt x="3049" y="846"/>
                    </a:cubicBezTo>
                    <a:cubicBezTo>
                      <a:pt x="3279" y="741"/>
                      <a:pt x="3508" y="633"/>
                      <a:pt x="3738" y="527"/>
                    </a:cubicBezTo>
                    <a:cubicBezTo>
                      <a:pt x="3948" y="430"/>
                      <a:pt x="4159" y="334"/>
                      <a:pt x="4370" y="238"/>
                    </a:cubicBezTo>
                    <a:cubicBezTo>
                      <a:pt x="4406" y="222"/>
                      <a:pt x="4444" y="207"/>
                      <a:pt x="4482" y="196"/>
                    </a:cubicBezTo>
                    <a:cubicBezTo>
                      <a:pt x="4518" y="186"/>
                      <a:pt x="4555" y="174"/>
                      <a:pt x="4591" y="176"/>
                    </a:cubicBezTo>
                    <a:cubicBezTo>
                      <a:pt x="4754" y="185"/>
                      <a:pt x="4908" y="146"/>
                      <a:pt x="5064" y="110"/>
                    </a:cubicBezTo>
                    <a:cubicBezTo>
                      <a:pt x="5207" y="77"/>
                      <a:pt x="5350" y="46"/>
                      <a:pt x="5493" y="15"/>
                    </a:cubicBezTo>
                    <a:cubicBezTo>
                      <a:pt x="5560" y="0"/>
                      <a:pt x="5601" y="28"/>
                      <a:pt x="5609" y="96"/>
                    </a:cubicBezTo>
                    <a:cubicBezTo>
                      <a:pt x="5613" y="133"/>
                      <a:pt x="5611" y="171"/>
                      <a:pt x="5613" y="208"/>
                    </a:cubicBezTo>
                    <a:cubicBezTo>
                      <a:pt x="5615" y="237"/>
                      <a:pt x="5609" y="267"/>
                      <a:pt x="5631" y="292"/>
                    </a:cubicBezTo>
                    <a:cubicBezTo>
                      <a:pt x="5631" y="388"/>
                      <a:pt x="5631" y="484"/>
                      <a:pt x="5631" y="580"/>
                    </a:cubicBezTo>
                    <a:cubicBezTo>
                      <a:pt x="5626" y="586"/>
                      <a:pt x="5618" y="592"/>
                      <a:pt x="5617" y="599"/>
                    </a:cubicBezTo>
                    <a:cubicBezTo>
                      <a:pt x="5601" y="706"/>
                      <a:pt x="5544" y="792"/>
                      <a:pt x="5476" y="872"/>
                    </a:cubicBezTo>
                    <a:cubicBezTo>
                      <a:pt x="5431" y="925"/>
                      <a:pt x="5382" y="974"/>
                      <a:pt x="5332" y="1021"/>
                    </a:cubicBezTo>
                    <a:cubicBezTo>
                      <a:pt x="5254" y="1094"/>
                      <a:pt x="5173" y="1163"/>
                      <a:pt x="5094" y="1234"/>
                    </a:cubicBezTo>
                    <a:cubicBezTo>
                      <a:pt x="4983" y="1335"/>
                      <a:pt x="4873" y="1436"/>
                      <a:pt x="4781" y="1554"/>
                    </a:cubicBezTo>
                    <a:cubicBezTo>
                      <a:pt x="4538" y="1862"/>
                      <a:pt x="4307" y="2178"/>
                      <a:pt x="4096" y="2508"/>
                    </a:cubicBezTo>
                    <a:cubicBezTo>
                      <a:pt x="4046" y="2587"/>
                      <a:pt x="4003" y="2669"/>
                      <a:pt x="3959" y="2752"/>
                    </a:cubicBezTo>
                    <a:cubicBezTo>
                      <a:pt x="3943" y="2782"/>
                      <a:pt x="3931" y="2815"/>
                      <a:pt x="3924" y="2849"/>
                    </a:cubicBezTo>
                    <a:cubicBezTo>
                      <a:pt x="3913" y="2892"/>
                      <a:pt x="3936" y="2928"/>
                      <a:pt x="3980" y="2941"/>
                    </a:cubicBezTo>
                    <a:cubicBezTo>
                      <a:pt x="3997" y="2946"/>
                      <a:pt x="4016" y="2947"/>
                      <a:pt x="4034" y="2945"/>
                    </a:cubicBezTo>
                    <a:cubicBezTo>
                      <a:pt x="4066" y="2940"/>
                      <a:pt x="4097" y="2933"/>
                      <a:pt x="4128" y="2926"/>
                    </a:cubicBezTo>
                    <a:cubicBezTo>
                      <a:pt x="4235" y="2901"/>
                      <a:pt x="4342" y="2884"/>
                      <a:pt x="4452" y="2889"/>
                    </a:cubicBezTo>
                    <a:cubicBezTo>
                      <a:pt x="4483" y="2890"/>
                      <a:pt x="4516" y="2883"/>
                      <a:pt x="4546" y="2874"/>
                    </a:cubicBezTo>
                    <a:cubicBezTo>
                      <a:pt x="4645" y="2844"/>
                      <a:pt x="4744" y="2813"/>
                      <a:pt x="4843" y="2782"/>
                    </a:cubicBezTo>
                    <a:cubicBezTo>
                      <a:pt x="4915" y="2759"/>
                      <a:pt x="4988" y="2747"/>
                      <a:pt x="5064" y="2750"/>
                    </a:cubicBezTo>
                    <a:cubicBezTo>
                      <a:pt x="5114" y="2752"/>
                      <a:pt x="5165" y="2750"/>
                      <a:pt x="5215" y="2750"/>
                    </a:cubicBezTo>
                    <a:cubicBezTo>
                      <a:pt x="5261" y="2750"/>
                      <a:pt x="5305" y="2746"/>
                      <a:pt x="5349" y="2732"/>
                    </a:cubicBezTo>
                    <a:cubicBezTo>
                      <a:pt x="5453" y="2702"/>
                      <a:pt x="5587" y="2756"/>
                      <a:pt x="5615" y="2853"/>
                    </a:cubicBezTo>
                    <a:cubicBezTo>
                      <a:pt x="5616" y="2859"/>
                      <a:pt x="5625" y="2863"/>
                      <a:pt x="5631" y="2868"/>
                    </a:cubicBezTo>
                    <a:cubicBezTo>
                      <a:pt x="5631" y="2916"/>
                      <a:pt x="5631" y="2964"/>
                      <a:pt x="5631" y="3012"/>
                    </a:cubicBezTo>
                    <a:close/>
                    <a:moveTo>
                      <a:pt x="4860" y="277"/>
                    </a:moveTo>
                    <a:cubicBezTo>
                      <a:pt x="4778" y="275"/>
                      <a:pt x="4717" y="276"/>
                      <a:pt x="4657" y="293"/>
                    </a:cubicBezTo>
                    <a:cubicBezTo>
                      <a:pt x="4521" y="330"/>
                      <a:pt x="4384" y="364"/>
                      <a:pt x="4249" y="403"/>
                    </a:cubicBezTo>
                    <a:cubicBezTo>
                      <a:pt x="4080" y="452"/>
                      <a:pt x="3913" y="505"/>
                      <a:pt x="3752" y="575"/>
                    </a:cubicBezTo>
                    <a:cubicBezTo>
                      <a:pt x="3681" y="606"/>
                      <a:pt x="3612" y="642"/>
                      <a:pt x="3545" y="680"/>
                    </a:cubicBezTo>
                    <a:cubicBezTo>
                      <a:pt x="3516" y="697"/>
                      <a:pt x="3490" y="722"/>
                      <a:pt x="3467" y="748"/>
                    </a:cubicBezTo>
                    <a:cubicBezTo>
                      <a:pt x="3438" y="781"/>
                      <a:pt x="3438" y="805"/>
                      <a:pt x="3463" y="841"/>
                    </a:cubicBezTo>
                    <a:cubicBezTo>
                      <a:pt x="3486" y="874"/>
                      <a:pt x="3511" y="905"/>
                      <a:pt x="3536" y="936"/>
                    </a:cubicBezTo>
                    <a:cubicBezTo>
                      <a:pt x="3619" y="1041"/>
                      <a:pt x="3704" y="1143"/>
                      <a:pt x="3783" y="1250"/>
                    </a:cubicBezTo>
                    <a:cubicBezTo>
                      <a:pt x="3840" y="1327"/>
                      <a:pt x="3891" y="1409"/>
                      <a:pt x="3941" y="1491"/>
                    </a:cubicBezTo>
                    <a:cubicBezTo>
                      <a:pt x="3976" y="1547"/>
                      <a:pt x="4003" y="1609"/>
                      <a:pt x="4020" y="1673"/>
                    </a:cubicBezTo>
                    <a:cubicBezTo>
                      <a:pt x="4045" y="1765"/>
                      <a:pt x="4031" y="1848"/>
                      <a:pt x="3964" y="1918"/>
                    </a:cubicBezTo>
                    <a:cubicBezTo>
                      <a:pt x="3933" y="1951"/>
                      <a:pt x="3900" y="1983"/>
                      <a:pt x="3863" y="2008"/>
                    </a:cubicBezTo>
                    <a:cubicBezTo>
                      <a:pt x="3800" y="2052"/>
                      <a:pt x="3735" y="2094"/>
                      <a:pt x="3667" y="2131"/>
                    </a:cubicBezTo>
                    <a:cubicBezTo>
                      <a:pt x="3555" y="2192"/>
                      <a:pt x="3439" y="2246"/>
                      <a:pt x="3326" y="2305"/>
                    </a:cubicBezTo>
                    <a:cubicBezTo>
                      <a:pt x="3241" y="2350"/>
                      <a:pt x="3157" y="2396"/>
                      <a:pt x="3076" y="2448"/>
                    </a:cubicBezTo>
                    <a:cubicBezTo>
                      <a:pt x="3032" y="2476"/>
                      <a:pt x="2992" y="2513"/>
                      <a:pt x="2955" y="2551"/>
                    </a:cubicBezTo>
                    <a:cubicBezTo>
                      <a:pt x="2907" y="2601"/>
                      <a:pt x="2896" y="2661"/>
                      <a:pt x="2923" y="2728"/>
                    </a:cubicBezTo>
                    <a:cubicBezTo>
                      <a:pt x="2966" y="2839"/>
                      <a:pt x="3022" y="2940"/>
                      <a:pt x="3103" y="3027"/>
                    </a:cubicBezTo>
                    <a:cubicBezTo>
                      <a:pt x="3127" y="3052"/>
                      <a:pt x="3154" y="3075"/>
                      <a:pt x="3182" y="3094"/>
                    </a:cubicBezTo>
                    <a:cubicBezTo>
                      <a:pt x="3245" y="3138"/>
                      <a:pt x="3311" y="3142"/>
                      <a:pt x="3376" y="3100"/>
                    </a:cubicBezTo>
                    <a:cubicBezTo>
                      <a:pt x="3414" y="3075"/>
                      <a:pt x="3453" y="3050"/>
                      <a:pt x="3485" y="3018"/>
                    </a:cubicBezTo>
                    <a:cubicBezTo>
                      <a:pt x="3553" y="2951"/>
                      <a:pt x="3620" y="2882"/>
                      <a:pt x="3682" y="2810"/>
                    </a:cubicBezTo>
                    <a:cubicBezTo>
                      <a:pt x="3809" y="2662"/>
                      <a:pt x="3922" y="2504"/>
                      <a:pt x="4032" y="2343"/>
                    </a:cubicBezTo>
                    <a:cubicBezTo>
                      <a:pt x="4386" y="1829"/>
                      <a:pt x="4705" y="1294"/>
                      <a:pt x="5010" y="750"/>
                    </a:cubicBezTo>
                    <a:cubicBezTo>
                      <a:pt x="5040" y="696"/>
                      <a:pt x="5075" y="647"/>
                      <a:pt x="5117" y="601"/>
                    </a:cubicBezTo>
                    <a:cubicBezTo>
                      <a:pt x="5163" y="550"/>
                      <a:pt x="5208" y="497"/>
                      <a:pt x="5251" y="443"/>
                    </a:cubicBezTo>
                    <a:cubicBezTo>
                      <a:pt x="5270" y="418"/>
                      <a:pt x="5285" y="389"/>
                      <a:pt x="5300" y="361"/>
                    </a:cubicBezTo>
                    <a:cubicBezTo>
                      <a:pt x="5305" y="349"/>
                      <a:pt x="5309" y="335"/>
                      <a:pt x="5308" y="322"/>
                    </a:cubicBezTo>
                    <a:cubicBezTo>
                      <a:pt x="5303" y="254"/>
                      <a:pt x="5226" y="199"/>
                      <a:pt x="5158" y="214"/>
                    </a:cubicBezTo>
                    <a:cubicBezTo>
                      <a:pt x="5125" y="222"/>
                      <a:pt x="5091" y="232"/>
                      <a:pt x="5059" y="244"/>
                    </a:cubicBezTo>
                    <a:cubicBezTo>
                      <a:pt x="4988" y="269"/>
                      <a:pt x="4915" y="283"/>
                      <a:pt x="4860" y="277"/>
                    </a:cubicBezTo>
                    <a:close/>
                    <a:moveTo>
                      <a:pt x="3748" y="1608"/>
                    </a:moveTo>
                    <a:cubicBezTo>
                      <a:pt x="3745" y="1586"/>
                      <a:pt x="3744" y="1564"/>
                      <a:pt x="3739" y="1544"/>
                    </a:cubicBezTo>
                    <a:cubicBezTo>
                      <a:pt x="3695" y="1363"/>
                      <a:pt x="3623" y="1195"/>
                      <a:pt x="3514" y="1044"/>
                    </a:cubicBezTo>
                    <a:cubicBezTo>
                      <a:pt x="3483" y="1002"/>
                      <a:pt x="3445" y="963"/>
                      <a:pt x="3406" y="928"/>
                    </a:cubicBezTo>
                    <a:cubicBezTo>
                      <a:pt x="3306" y="840"/>
                      <a:pt x="3193" y="862"/>
                      <a:pt x="3088" y="924"/>
                    </a:cubicBezTo>
                    <a:cubicBezTo>
                      <a:pt x="3048" y="947"/>
                      <a:pt x="3040" y="987"/>
                      <a:pt x="3059" y="1029"/>
                    </a:cubicBezTo>
                    <a:cubicBezTo>
                      <a:pt x="3068" y="1048"/>
                      <a:pt x="3081" y="1065"/>
                      <a:pt x="3095" y="1081"/>
                    </a:cubicBezTo>
                    <a:cubicBezTo>
                      <a:pt x="3111" y="1102"/>
                      <a:pt x="3130" y="1121"/>
                      <a:pt x="3147" y="1142"/>
                    </a:cubicBezTo>
                    <a:cubicBezTo>
                      <a:pt x="3216" y="1227"/>
                      <a:pt x="3255" y="1348"/>
                      <a:pt x="3155" y="1469"/>
                    </a:cubicBezTo>
                    <a:cubicBezTo>
                      <a:pt x="3109" y="1525"/>
                      <a:pt x="3062" y="1579"/>
                      <a:pt x="3012" y="1631"/>
                    </a:cubicBezTo>
                    <a:cubicBezTo>
                      <a:pt x="2933" y="1714"/>
                      <a:pt x="2849" y="1792"/>
                      <a:pt x="2771" y="1876"/>
                    </a:cubicBezTo>
                    <a:cubicBezTo>
                      <a:pt x="2716" y="1934"/>
                      <a:pt x="2665" y="1996"/>
                      <a:pt x="2618" y="2060"/>
                    </a:cubicBezTo>
                    <a:cubicBezTo>
                      <a:pt x="2593" y="2094"/>
                      <a:pt x="2577" y="2134"/>
                      <a:pt x="2562" y="2174"/>
                    </a:cubicBezTo>
                    <a:cubicBezTo>
                      <a:pt x="2547" y="2214"/>
                      <a:pt x="2555" y="2253"/>
                      <a:pt x="2586" y="2285"/>
                    </a:cubicBezTo>
                    <a:cubicBezTo>
                      <a:pt x="2606" y="2306"/>
                      <a:pt x="2627" y="2327"/>
                      <a:pt x="2650" y="2344"/>
                    </a:cubicBezTo>
                    <a:cubicBezTo>
                      <a:pt x="2697" y="2379"/>
                      <a:pt x="2750" y="2404"/>
                      <a:pt x="2805" y="2425"/>
                    </a:cubicBezTo>
                    <a:cubicBezTo>
                      <a:pt x="2857" y="2445"/>
                      <a:pt x="2904" y="2442"/>
                      <a:pt x="2952" y="2417"/>
                    </a:cubicBezTo>
                    <a:cubicBezTo>
                      <a:pt x="2996" y="2393"/>
                      <a:pt x="3042" y="2371"/>
                      <a:pt x="3084" y="2343"/>
                    </a:cubicBezTo>
                    <a:cubicBezTo>
                      <a:pt x="3222" y="2252"/>
                      <a:pt x="3357" y="2157"/>
                      <a:pt x="3496" y="2068"/>
                    </a:cubicBezTo>
                    <a:cubicBezTo>
                      <a:pt x="3597" y="2002"/>
                      <a:pt x="3661" y="1912"/>
                      <a:pt x="3699" y="1800"/>
                    </a:cubicBezTo>
                    <a:cubicBezTo>
                      <a:pt x="3712" y="1759"/>
                      <a:pt x="3725" y="1719"/>
                      <a:pt x="3736" y="1678"/>
                    </a:cubicBezTo>
                    <a:cubicBezTo>
                      <a:pt x="3743" y="1655"/>
                      <a:pt x="3745" y="1631"/>
                      <a:pt x="3748" y="1608"/>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95" name="Freeform 43">
                <a:extLst>
                  <a:ext uri="{FF2B5EF4-FFF2-40B4-BE49-F238E27FC236}">
                    <a16:creationId xmlns:a16="http://schemas.microsoft.com/office/drawing/2014/main" id="{8EF8A56F-F595-284E-9A52-DB83B6424F88}"/>
                  </a:ext>
                </a:extLst>
              </p:cNvPr>
              <p:cNvSpPr/>
              <p:nvPr userDrawn="1"/>
            </p:nvSpPr>
            <p:spPr bwMode="auto">
              <a:xfrm>
                <a:off x="-1128713" y="-3055938"/>
                <a:ext cx="1522413" cy="3492500"/>
              </a:xfrm>
              <a:custGeom>
                <a:avLst/>
                <a:gdLst>
                  <a:gd name="T0" fmla="*/ 1923 w 3660"/>
                  <a:gd name="T1" fmla="*/ 16 h 8386"/>
                  <a:gd name="T2" fmla="*/ 2416 w 3660"/>
                  <a:gd name="T3" fmla="*/ 82 h 8386"/>
                  <a:gd name="T4" fmla="*/ 2783 w 3660"/>
                  <a:gd name="T5" fmla="*/ 90 h 8386"/>
                  <a:gd name="T6" fmla="*/ 3437 w 3660"/>
                  <a:gd name="T7" fmla="*/ 552 h 8386"/>
                  <a:gd name="T8" fmla="*/ 3633 w 3660"/>
                  <a:gd name="T9" fmla="*/ 1563 h 8386"/>
                  <a:gd name="T10" fmla="*/ 3312 w 3660"/>
                  <a:gd name="T11" fmla="*/ 2349 h 8386"/>
                  <a:gd name="T12" fmla="*/ 2959 w 3660"/>
                  <a:gd name="T13" fmla="*/ 3597 h 8386"/>
                  <a:gd name="T14" fmla="*/ 2932 w 3660"/>
                  <a:gd name="T15" fmla="*/ 4819 h 8386"/>
                  <a:gd name="T16" fmla="*/ 3115 w 3660"/>
                  <a:gd name="T17" fmla="*/ 5618 h 8386"/>
                  <a:gd name="T18" fmla="*/ 3182 w 3660"/>
                  <a:gd name="T19" fmla="*/ 6057 h 8386"/>
                  <a:gd name="T20" fmla="*/ 3262 w 3660"/>
                  <a:gd name="T21" fmla="*/ 6443 h 8386"/>
                  <a:gd name="T22" fmla="*/ 3091 w 3660"/>
                  <a:gd name="T23" fmla="*/ 6787 h 8386"/>
                  <a:gd name="T24" fmla="*/ 2860 w 3660"/>
                  <a:gd name="T25" fmla="*/ 6809 h 8386"/>
                  <a:gd name="T26" fmla="*/ 2472 w 3660"/>
                  <a:gd name="T27" fmla="*/ 6406 h 8386"/>
                  <a:gd name="T28" fmla="*/ 2424 w 3660"/>
                  <a:gd name="T29" fmla="*/ 6218 h 8386"/>
                  <a:gd name="T30" fmla="*/ 2316 w 3660"/>
                  <a:gd name="T31" fmla="*/ 6287 h 8386"/>
                  <a:gd name="T32" fmla="*/ 2162 w 3660"/>
                  <a:gd name="T33" fmla="*/ 6575 h 8386"/>
                  <a:gd name="T34" fmla="*/ 1489 w 3660"/>
                  <a:gd name="T35" fmla="*/ 7429 h 8386"/>
                  <a:gd name="T36" fmla="*/ 1207 w 3660"/>
                  <a:gd name="T37" fmla="*/ 7882 h 8386"/>
                  <a:gd name="T38" fmla="*/ 969 w 3660"/>
                  <a:gd name="T39" fmla="*/ 8285 h 8386"/>
                  <a:gd name="T40" fmla="*/ 540 w 3660"/>
                  <a:gd name="T41" fmla="*/ 8305 h 8386"/>
                  <a:gd name="T42" fmla="*/ 8 w 3660"/>
                  <a:gd name="T43" fmla="*/ 7743 h 8386"/>
                  <a:gd name="T44" fmla="*/ 95 w 3660"/>
                  <a:gd name="T45" fmla="*/ 7393 h 8386"/>
                  <a:gd name="T46" fmla="*/ 278 w 3660"/>
                  <a:gd name="T47" fmla="*/ 7293 h 8386"/>
                  <a:gd name="T48" fmla="*/ 373 w 3660"/>
                  <a:gd name="T49" fmla="*/ 7390 h 8386"/>
                  <a:gd name="T50" fmla="*/ 972 w 3660"/>
                  <a:gd name="T51" fmla="*/ 7305 h 8386"/>
                  <a:gd name="T52" fmla="*/ 2004 w 3660"/>
                  <a:gd name="T53" fmla="*/ 6374 h 8386"/>
                  <a:gd name="T54" fmla="*/ 2546 w 3660"/>
                  <a:gd name="T55" fmla="*/ 5690 h 8386"/>
                  <a:gd name="T56" fmla="*/ 2605 w 3660"/>
                  <a:gd name="T57" fmla="*/ 5339 h 8386"/>
                  <a:gd name="T58" fmla="*/ 2680 w 3660"/>
                  <a:gd name="T59" fmla="*/ 4681 h 8386"/>
                  <a:gd name="T60" fmla="*/ 2701 w 3660"/>
                  <a:gd name="T61" fmla="*/ 3322 h 8386"/>
                  <a:gd name="T62" fmla="*/ 2746 w 3660"/>
                  <a:gd name="T63" fmla="*/ 2774 h 8386"/>
                  <a:gd name="T64" fmla="*/ 2777 w 3660"/>
                  <a:gd name="T65" fmla="*/ 2418 h 8386"/>
                  <a:gd name="T66" fmla="*/ 2830 w 3660"/>
                  <a:gd name="T67" fmla="*/ 1265 h 8386"/>
                  <a:gd name="T68" fmla="*/ 2365 w 3660"/>
                  <a:gd name="T69" fmla="*/ 317 h 8386"/>
                  <a:gd name="T70" fmla="*/ 1927 w 3660"/>
                  <a:gd name="T71" fmla="*/ 87 h 8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0" h="8386">
                    <a:moveTo>
                      <a:pt x="1927" y="87"/>
                    </a:moveTo>
                    <a:cubicBezTo>
                      <a:pt x="1908" y="62"/>
                      <a:pt x="1905" y="41"/>
                      <a:pt x="1923" y="16"/>
                    </a:cubicBezTo>
                    <a:cubicBezTo>
                      <a:pt x="1982" y="0"/>
                      <a:pt x="2042" y="7"/>
                      <a:pt x="2102" y="20"/>
                    </a:cubicBezTo>
                    <a:cubicBezTo>
                      <a:pt x="2206" y="41"/>
                      <a:pt x="2311" y="62"/>
                      <a:pt x="2416" y="82"/>
                    </a:cubicBezTo>
                    <a:cubicBezTo>
                      <a:pt x="2444" y="87"/>
                      <a:pt x="2474" y="89"/>
                      <a:pt x="2503" y="90"/>
                    </a:cubicBezTo>
                    <a:cubicBezTo>
                      <a:pt x="2596" y="91"/>
                      <a:pt x="2689" y="92"/>
                      <a:pt x="2783" y="90"/>
                    </a:cubicBezTo>
                    <a:cubicBezTo>
                      <a:pt x="2971" y="84"/>
                      <a:pt x="3124" y="161"/>
                      <a:pt x="3252" y="293"/>
                    </a:cubicBezTo>
                    <a:cubicBezTo>
                      <a:pt x="3327" y="369"/>
                      <a:pt x="3387" y="458"/>
                      <a:pt x="3437" y="552"/>
                    </a:cubicBezTo>
                    <a:cubicBezTo>
                      <a:pt x="3555" y="777"/>
                      <a:pt x="3625" y="1016"/>
                      <a:pt x="3650" y="1268"/>
                    </a:cubicBezTo>
                    <a:cubicBezTo>
                      <a:pt x="3660" y="1367"/>
                      <a:pt x="3644" y="1465"/>
                      <a:pt x="3633" y="1563"/>
                    </a:cubicBezTo>
                    <a:cubicBezTo>
                      <a:pt x="3616" y="1701"/>
                      <a:pt x="3574" y="1833"/>
                      <a:pt x="3513" y="1959"/>
                    </a:cubicBezTo>
                    <a:cubicBezTo>
                      <a:pt x="3449" y="2090"/>
                      <a:pt x="3384" y="2222"/>
                      <a:pt x="3312" y="2349"/>
                    </a:cubicBezTo>
                    <a:cubicBezTo>
                      <a:pt x="3251" y="2460"/>
                      <a:pt x="3204" y="2574"/>
                      <a:pt x="3171" y="2695"/>
                    </a:cubicBezTo>
                    <a:cubicBezTo>
                      <a:pt x="3089" y="2994"/>
                      <a:pt x="3012" y="3293"/>
                      <a:pt x="2959" y="3597"/>
                    </a:cubicBezTo>
                    <a:cubicBezTo>
                      <a:pt x="2943" y="3689"/>
                      <a:pt x="2933" y="3782"/>
                      <a:pt x="2933" y="3875"/>
                    </a:cubicBezTo>
                    <a:cubicBezTo>
                      <a:pt x="2934" y="4190"/>
                      <a:pt x="2935" y="4505"/>
                      <a:pt x="2932" y="4819"/>
                    </a:cubicBezTo>
                    <a:cubicBezTo>
                      <a:pt x="2932" y="4930"/>
                      <a:pt x="2945" y="5037"/>
                      <a:pt x="2976" y="5143"/>
                    </a:cubicBezTo>
                    <a:cubicBezTo>
                      <a:pt x="3022" y="5301"/>
                      <a:pt x="3067" y="5460"/>
                      <a:pt x="3115" y="5618"/>
                    </a:cubicBezTo>
                    <a:cubicBezTo>
                      <a:pt x="3144" y="5713"/>
                      <a:pt x="3166" y="5808"/>
                      <a:pt x="3158" y="5908"/>
                    </a:cubicBezTo>
                    <a:cubicBezTo>
                      <a:pt x="3154" y="5960"/>
                      <a:pt x="3166" y="6008"/>
                      <a:pt x="3182" y="6057"/>
                    </a:cubicBezTo>
                    <a:cubicBezTo>
                      <a:pt x="3208" y="6138"/>
                      <a:pt x="3232" y="6220"/>
                      <a:pt x="3258" y="6301"/>
                    </a:cubicBezTo>
                    <a:cubicBezTo>
                      <a:pt x="3273" y="6348"/>
                      <a:pt x="3272" y="6395"/>
                      <a:pt x="3262" y="6443"/>
                    </a:cubicBezTo>
                    <a:cubicBezTo>
                      <a:pt x="3245" y="6530"/>
                      <a:pt x="3219" y="6614"/>
                      <a:pt x="3171" y="6689"/>
                    </a:cubicBezTo>
                    <a:cubicBezTo>
                      <a:pt x="3149" y="6724"/>
                      <a:pt x="3122" y="6759"/>
                      <a:pt x="3091" y="6787"/>
                    </a:cubicBezTo>
                    <a:cubicBezTo>
                      <a:pt x="3043" y="6831"/>
                      <a:pt x="2986" y="6849"/>
                      <a:pt x="2921" y="6828"/>
                    </a:cubicBezTo>
                    <a:cubicBezTo>
                      <a:pt x="2901" y="6822"/>
                      <a:pt x="2879" y="6817"/>
                      <a:pt x="2860" y="6809"/>
                    </a:cubicBezTo>
                    <a:cubicBezTo>
                      <a:pt x="2709" y="6745"/>
                      <a:pt x="2588" y="6643"/>
                      <a:pt x="2493" y="6510"/>
                    </a:cubicBezTo>
                    <a:cubicBezTo>
                      <a:pt x="2470" y="6478"/>
                      <a:pt x="2460" y="6446"/>
                      <a:pt x="2472" y="6406"/>
                    </a:cubicBezTo>
                    <a:cubicBezTo>
                      <a:pt x="2483" y="6371"/>
                      <a:pt x="2489" y="6333"/>
                      <a:pt x="2490" y="6296"/>
                    </a:cubicBezTo>
                    <a:cubicBezTo>
                      <a:pt x="2491" y="6254"/>
                      <a:pt x="2464" y="6225"/>
                      <a:pt x="2424" y="6218"/>
                    </a:cubicBezTo>
                    <a:cubicBezTo>
                      <a:pt x="2401" y="6214"/>
                      <a:pt x="2380" y="6219"/>
                      <a:pt x="2364" y="6234"/>
                    </a:cubicBezTo>
                    <a:cubicBezTo>
                      <a:pt x="2346" y="6250"/>
                      <a:pt x="2328" y="6267"/>
                      <a:pt x="2316" y="6287"/>
                    </a:cubicBezTo>
                    <a:cubicBezTo>
                      <a:pt x="2292" y="6328"/>
                      <a:pt x="2268" y="6370"/>
                      <a:pt x="2251" y="6415"/>
                    </a:cubicBezTo>
                    <a:cubicBezTo>
                      <a:pt x="2229" y="6473"/>
                      <a:pt x="2200" y="6526"/>
                      <a:pt x="2162" y="6575"/>
                    </a:cubicBezTo>
                    <a:cubicBezTo>
                      <a:pt x="2057" y="6713"/>
                      <a:pt x="1952" y="6850"/>
                      <a:pt x="1844" y="6986"/>
                    </a:cubicBezTo>
                    <a:cubicBezTo>
                      <a:pt x="1727" y="7134"/>
                      <a:pt x="1607" y="7280"/>
                      <a:pt x="1489" y="7429"/>
                    </a:cubicBezTo>
                    <a:cubicBezTo>
                      <a:pt x="1446" y="7483"/>
                      <a:pt x="1407" y="7541"/>
                      <a:pt x="1366" y="7597"/>
                    </a:cubicBezTo>
                    <a:cubicBezTo>
                      <a:pt x="1302" y="7685"/>
                      <a:pt x="1250" y="7780"/>
                      <a:pt x="1207" y="7882"/>
                    </a:cubicBezTo>
                    <a:cubicBezTo>
                      <a:pt x="1173" y="7965"/>
                      <a:pt x="1132" y="8047"/>
                      <a:pt x="1090" y="8127"/>
                    </a:cubicBezTo>
                    <a:cubicBezTo>
                      <a:pt x="1058" y="8186"/>
                      <a:pt x="1018" y="8239"/>
                      <a:pt x="969" y="8285"/>
                    </a:cubicBezTo>
                    <a:cubicBezTo>
                      <a:pt x="894" y="8354"/>
                      <a:pt x="808" y="8386"/>
                      <a:pt x="705" y="8363"/>
                    </a:cubicBezTo>
                    <a:cubicBezTo>
                      <a:pt x="647" y="8350"/>
                      <a:pt x="592" y="8332"/>
                      <a:pt x="540" y="8305"/>
                    </a:cubicBezTo>
                    <a:cubicBezTo>
                      <a:pt x="352" y="8207"/>
                      <a:pt x="198" y="8070"/>
                      <a:pt x="78" y="7894"/>
                    </a:cubicBezTo>
                    <a:cubicBezTo>
                      <a:pt x="47" y="7848"/>
                      <a:pt x="19" y="7799"/>
                      <a:pt x="8" y="7743"/>
                    </a:cubicBezTo>
                    <a:cubicBezTo>
                      <a:pt x="3" y="7718"/>
                      <a:pt x="0" y="7690"/>
                      <a:pt x="5" y="7665"/>
                    </a:cubicBezTo>
                    <a:cubicBezTo>
                      <a:pt x="22" y="7570"/>
                      <a:pt x="51" y="7478"/>
                      <a:pt x="95" y="7393"/>
                    </a:cubicBezTo>
                    <a:cubicBezTo>
                      <a:pt x="112" y="7360"/>
                      <a:pt x="133" y="7328"/>
                      <a:pt x="158" y="7301"/>
                    </a:cubicBezTo>
                    <a:cubicBezTo>
                      <a:pt x="194" y="7260"/>
                      <a:pt x="235" y="7259"/>
                      <a:pt x="278" y="7293"/>
                    </a:cubicBezTo>
                    <a:cubicBezTo>
                      <a:pt x="293" y="7304"/>
                      <a:pt x="306" y="7318"/>
                      <a:pt x="318" y="7331"/>
                    </a:cubicBezTo>
                    <a:cubicBezTo>
                      <a:pt x="337" y="7351"/>
                      <a:pt x="355" y="7371"/>
                      <a:pt x="373" y="7390"/>
                    </a:cubicBezTo>
                    <a:cubicBezTo>
                      <a:pt x="437" y="7459"/>
                      <a:pt x="517" y="7483"/>
                      <a:pt x="611" y="7479"/>
                    </a:cubicBezTo>
                    <a:cubicBezTo>
                      <a:pt x="758" y="7474"/>
                      <a:pt x="877" y="7420"/>
                      <a:pt x="972" y="7305"/>
                    </a:cubicBezTo>
                    <a:cubicBezTo>
                      <a:pt x="1147" y="7092"/>
                      <a:pt x="1360" y="6918"/>
                      <a:pt x="1572" y="6743"/>
                    </a:cubicBezTo>
                    <a:cubicBezTo>
                      <a:pt x="1718" y="6622"/>
                      <a:pt x="1863" y="6500"/>
                      <a:pt x="2004" y="6374"/>
                    </a:cubicBezTo>
                    <a:cubicBezTo>
                      <a:pt x="2136" y="6258"/>
                      <a:pt x="2259" y="6132"/>
                      <a:pt x="2367" y="5992"/>
                    </a:cubicBezTo>
                    <a:cubicBezTo>
                      <a:pt x="2438" y="5898"/>
                      <a:pt x="2501" y="5800"/>
                      <a:pt x="2546" y="5690"/>
                    </a:cubicBezTo>
                    <a:cubicBezTo>
                      <a:pt x="2585" y="5595"/>
                      <a:pt x="2607" y="5498"/>
                      <a:pt x="2605" y="5395"/>
                    </a:cubicBezTo>
                    <a:cubicBezTo>
                      <a:pt x="2604" y="5376"/>
                      <a:pt x="2606" y="5357"/>
                      <a:pt x="2605" y="5339"/>
                    </a:cubicBezTo>
                    <a:cubicBezTo>
                      <a:pt x="2596" y="5194"/>
                      <a:pt x="2616" y="5051"/>
                      <a:pt x="2641" y="4910"/>
                    </a:cubicBezTo>
                    <a:cubicBezTo>
                      <a:pt x="2655" y="4833"/>
                      <a:pt x="2669" y="4758"/>
                      <a:pt x="2680" y="4681"/>
                    </a:cubicBezTo>
                    <a:cubicBezTo>
                      <a:pt x="2686" y="4647"/>
                      <a:pt x="2687" y="4612"/>
                      <a:pt x="2688" y="4578"/>
                    </a:cubicBezTo>
                    <a:cubicBezTo>
                      <a:pt x="2693" y="4159"/>
                      <a:pt x="2699" y="3741"/>
                      <a:pt x="2701" y="3322"/>
                    </a:cubicBezTo>
                    <a:cubicBezTo>
                      <a:pt x="2701" y="3199"/>
                      <a:pt x="2717" y="3078"/>
                      <a:pt x="2734" y="2957"/>
                    </a:cubicBezTo>
                    <a:cubicBezTo>
                      <a:pt x="2742" y="2896"/>
                      <a:pt x="2744" y="2835"/>
                      <a:pt x="2746" y="2774"/>
                    </a:cubicBezTo>
                    <a:cubicBezTo>
                      <a:pt x="2749" y="2707"/>
                      <a:pt x="2747" y="2640"/>
                      <a:pt x="2747" y="2574"/>
                    </a:cubicBezTo>
                    <a:cubicBezTo>
                      <a:pt x="2747" y="2520"/>
                      <a:pt x="2756" y="2468"/>
                      <a:pt x="2777" y="2418"/>
                    </a:cubicBezTo>
                    <a:cubicBezTo>
                      <a:pt x="2815" y="2331"/>
                      <a:pt x="2829" y="2239"/>
                      <a:pt x="2829" y="2145"/>
                    </a:cubicBezTo>
                    <a:cubicBezTo>
                      <a:pt x="2829" y="1852"/>
                      <a:pt x="2829" y="1558"/>
                      <a:pt x="2830" y="1265"/>
                    </a:cubicBezTo>
                    <a:cubicBezTo>
                      <a:pt x="2830" y="1162"/>
                      <a:pt x="2808" y="1064"/>
                      <a:pt x="2774" y="968"/>
                    </a:cubicBezTo>
                    <a:cubicBezTo>
                      <a:pt x="2686" y="721"/>
                      <a:pt x="2550" y="503"/>
                      <a:pt x="2365" y="317"/>
                    </a:cubicBezTo>
                    <a:cubicBezTo>
                      <a:pt x="2297" y="249"/>
                      <a:pt x="2222" y="188"/>
                      <a:pt x="2136" y="143"/>
                    </a:cubicBezTo>
                    <a:cubicBezTo>
                      <a:pt x="2070" y="109"/>
                      <a:pt x="2003" y="76"/>
                      <a:pt x="1927" y="8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96" name="Freeform 44">
                <a:extLst>
                  <a:ext uri="{FF2B5EF4-FFF2-40B4-BE49-F238E27FC236}">
                    <a16:creationId xmlns:a16="http://schemas.microsoft.com/office/drawing/2014/main" id="{BD2FAF33-328B-7341-8E2F-096ED4349D65}"/>
                  </a:ext>
                </a:extLst>
              </p:cNvPr>
              <p:cNvSpPr/>
              <p:nvPr userDrawn="1"/>
            </p:nvSpPr>
            <p:spPr bwMode="auto">
              <a:xfrm>
                <a:off x="8456612" y="-2925763"/>
                <a:ext cx="2349500" cy="2513013"/>
              </a:xfrm>
              <a:custGeom>
                <a:avLst/>
                <a:gdLst>
                  <a:gd name="T0" fmla="*/ 34 w 5644"/>
                  <a:gd name="T1" fmla="*/ 5978 h 6034"/>
                  <a:gd name="T2" fmla="*/ 777 w 5644"/>
                  <a:gd name="T3" fmla="*/ 5538 h 6034"/>
                  <a:gd name="T4" fmla="*/ 2409 w 5644"/>
                  <a:gd name="T5" fmla="*/ 3946 h 6034"/>
                  <a:gd name="T6" fmla="*/ 2876 w 5644"/>
                  <a:gd name="T7" fmla="*/ 3270 h 6034"/>
                  <a:gd name="T8" fmla="*/ 2855 w 5644"/>
                  <a:gd name="T9" fmla="*/ 2948 h 6034"/>
                  <a:gd name="T10" fmla="*/ 2686 w 5644"/>
                  <a:gd name="T11" fmla="*/ 2875 h 6034"/>
                  <a:gd name="T12" fmla="*/ 2625 w 5644"/>
                  <a:gd name="T13" fmla="*/ 2741 h 6034"/>
                  <a:gd name="T14" fmla="*/ 2466 w 5644"/>
                  <a:gd name="T15" fmla="*/ 2610 h 6034"/>
                  <a:gd name="T16" fmla="*/ 2069 w 5644"/>
                  <a:gd name="T17" fmla="*/ 2235 h 6034"/>
                  <a:gd name="T18" fmla="*/ 2156 w 5644"/>
                  <a:gd name="T19" fmla="*/ 2203 h 6034"/>
                  <a:gd name="T20" fmla="*/ 2737 w 5644"/>
                  <a:gd name="T21" fmla="*/ 2378 h 6034"/>
                  <a:gd name="T22" fmla="*/ 3246 w 5644"/>
                  <a:gd name="T23" fmla="*/ 2416 h 6034"/>
                  <a:gd name="T24" fmla="*/ 3506 w 5644"/>
                  <a:gd name="T25" fmla="*/ 2266 h 6034"/>
                  <a:gd name="T26" fmla="*/ 4214 w 5644"/>
                  <a:gd name="T27" fmla="*/ 914 h 6034"/>
                  <a:gd name="T28" fmla="*/ 4365 w 5644"/>
                  <a:gd name="T29" fmla="*/ 270 h 6034"/>
                  <a:gd name="T30" fmla="*/ 4308 w 5644"/>
                  <a:gd name="T31" fmla="*/ 47 h 6034"/>
                  <a:gd name="T32" fmla="*/ 4361 w 5644"/>
                  <a:gd name="T33" fmla="*/ 12 h 6034"/>
                  <a:gd name="T34" fmla="*/ 4770 w 5644"/>
                  <a:gd name="T35" fmla="*/ 533 h 6034"/>
                  <a:gd name="T36" fmla="*/ 4644 w 5644"/>
                  <a:gd name="T37" fmla="*/ 1126 h 6034"/>
                  <a:gd name="T38" fmla="*/ 4217 w 5644"/>
                  <a:gd name="T39" fmla="*/ 1994 h 6034"/>
                  <a:gd name="T40" fmla="*/ 4218 w 5644"/>
                  <a:gd name="T41" fmla="*/ 2205 h 6034"/>
                  <a:gd name="T42" fmla="*/ 4522 w 5644"/>
                  <a:gd name="T43" fmla="*/ 2201 h 6034"/>
                  <a:gd name="T44" fmla="*/ 5067 w 5644"/>
                  <a:gd name="T45" fmla="*/ 2015 h 6034"/>
                  <a:gd name="T46" fmla="*/ 5381 w 5644"/>
                  <a:gd name="T47" fmla="*/ 2104 h 6034"/>
                  <a:gd name="T48" fmla="*/ 5407 w 5644"/>
                  <a:gd name="T49" fmla="*/ 2273 h 6034"/>
                  <a:gd name="T50" fmla="*/ 5171 w 5644"/>
                  <a:gd name="T51" fmla="*/ 2366 h 6034"/>
                  <a:gd name="T52" fmla="*/ 4641 w 5644"/>
                  <a:gd name="T53" fmla="*/ 2510 h 6034"/>
                  <a:gd name="T54" fmla="*/ 3889 w 5644"/>
                  <a:gd name="T55" fmla="*/ 2728 h 6034"/>
                  <a:gd name="T56" fmla="*/ 3663 w 5644"/>
                  <a:gd name="T57" fmla="*/ 2982 h 6034"/>
                  <a:gd name="T58" fmla="*/ 3124 w 5644"/>
                  <a:gd name="T59" fmla="*/ 3852 h 6034"/>
                  <a:gd name="T60" fmla="*/ 3201 w 5644"/>
                  <a:gd name="T61" fmla="*/ 4018 h 6034"/>
                  <a:gd name="T62" fmla="*/ 3489 w 5644"/>
                  <a:gd name="T63" fmla="*/ 4203 h 6034"/>
                  <a:gd name="T64" fmla="*/ 4285 w 5644"/>
                  <a:gd name="T65" fmla="*/ 4896 h 6034"/>
                  <a:gd name="T66" fmla="*/ 5043 w 5644"/>
                  <a:gd name="T67" fmla="*/ 5157 h 6034"/>
                  <a:gd name="T68" fmla="*/ 5602 w 5644"/>
                  <a:gd name="T69" fmla="*/ 5137 h 6034"/>
                  <a:gd name="T70" fmla="*/ 5595 w 5644"/>
                  <a:gd name="T71" fmla="*/ 5232 h 6034"/>
                  <a:gd name="T72" fmla="*/ 5111 w 5644"/>
                  <a:gd name="T73" fmla="*/ 5409 h 6034"/>
                  <a:gd name="T74" fmla="*/ 4705 w 5644"/>
                  <a:gd name="T75" fmla="*/ 5641 h 6034"/>
                  <a:gd name="T76" fmla="*/ 4551 w 5644"/>
                  <a:gd name="T77" fmla="*/ 5727 h 6034"/>
                  <a:gd name="T78" fmla="*/ 4236 w 5644"/>
                  <a:gd name="T79" fmla="*/ 5585 h 6034"/>
                  <a:gd name="T80" fmla="*/ 3733 w 5644"/>
                  <a:gd name="T81" fmla="*/ 4799 h 6034"/>
                  <a:gd name="T82" fmla="*/ 3246 w 5644"/>
                  <a:gd name="T83" fmla="*/ 4161 h 6034"/>
                  <a:gd name="T84" fmla="*/ 2966 w 5644"/>
                  <a:gd name="T85" fmla="*/ 4098 h 6034"/>
                  <a:gd name="T86" fmla="*/ 2773 w 5644"/>
                  <a:gd name="T87" fmla="*/ 4322 h 6034"/>
                  <a:gd name="T88" fmla="*/ 2393 w 5644"/>
                  <a:gd name="T89" fmla="*/ 4750 h 6034"/>
                  <a:gd name="T90" fmla="*/ 1167 w 5644"/>
                  <a:gd name="T91" fmla="*/ 5554 h 6034"/>
                  <a:gd name="T92" fmla="*/ 40 w 5644"/>
                  <a:gd name="T93" fmla="*/ 6027 h 6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44" h="6034">
                    <a:moveTo>
                      <a:pt x="0" y="6007"/>
                    </a:moveTo>
                    <a:cubicBezTo>
                      <a:pt x="11" y="5998"/>
                      <a:pt x="21" y="5986"/>
                      <a:pt x="34" y="5978"/>
                    </a:cubicBezTo>
                    <a:cubicBezTo>
                      <a:pt x="118" y="5928"/>
                      <a:pt x="203" y="5877"/>
                      <a:pt x="288" y="5827"/>
                    </a:cubicBezTo>
                    <a:cubicBezTo>
                      <a:pt x="451" y="5731"/>
                      <a:pt x="615" y="5637"/>
                      <a:pt x="777" y="5538"/>
                    </a:cubicBezTo>
                    <a:cubicBezTo>
                      <a:pt x="927" y="5446"/>
                      <a:pt x="1066" y="5339"/>
                      <a:pt x="1195" y="5218"/>
                    </a:cubicBezTo>
                    <a:cubicBezTo>
                      <a:pt x="1623" y="4816"/>
                      <a:pt x="2034" y="4398"/>
                      <a:pt x="2409" y="3946"/>
                    </a:cubicBezTo>
                    <a:cubicBezTo>
                      <a:pt x="2516" y="3817"/>
                      <a:pt x="2615" y="3681"/>
                      <a:pt x="2715" y="3545"/>
                    </a:cubicBezTo>
                    <a:cubicBezTo>
                      <a:pt x="2778" y="3460"/>
                      <a:pt x="2833" y="3368"/>
                      <a:pt x="2876" y="3270"/>
                    </a:cubicBezTo>
                    <a:cubicBezTo>
                      <a:pt x="2897" y="3221"/>
                      <a:pt x="2913" y="3170"/>
                      <a:pt x="2926" y="3119"/>
                    </a:cubicBezTo>
                    <a:cubicBezTo>
                      <a:pt x="2945" y="3045"/>
                      <a:pt x="2918" y="2987"/>
                      <a:pt x="2855" y="2948"/>
                    </a:cubicBezTo>
                    <a:cubicBezTo>
                      <a:pt x="2828" y="2931"/>
                      <a:pt x="2798" y="2919"/>
                      <a:pt x="2768" y="2907"/>
                    </a:cubicBezTo>
                    <a:cubicBezTo>
                      <a:pt x="2741" y="2895"/>
                      <a:pt x="2713" y="2886"/>
                      <a:pt x="2686" y="2875"/>
                    </a:cubicBezTo>
                    <a:cubicBezTo>
                      <a:pt x="2649" y="2859"/>
                      <a:pt x="2626" y="2832"/>
                      <a:pt x="2626" y="2789"/>
                    </a:cubicBezTo>
                    <a:cubicBezTo>
                      <a:pt x="2627" y="2773"/>
                      <a:pt x="2626" y="2757"/>
                      <a:pt x="2625" y="2741"/>
                    </a:cubicBezTo>
                    <a:cubicBezTo>
                      <a:pt x="2619" y="2692"/>
                      <a:pt x="2595" y="2656"/>
                      <a:pt x="2549" y="2637"/>
                    </a:cubicBezTo>
                    <a:cubicBezTo>
                      <a:pt x="2522" y="2626"/>
                      <a:pt x="2494" y="2617"/>
                      <a:pt x="2466" y="2610"/>
                    </a:cubicBezTo>
                    <a:cubicBezTo>
                      <a:pt x="2431" y="2600"/>
                      <a:pt x="2401" y="2585"/>
                      <a:pt x="2375" y="2561"/>
                    </a:cubicBezTo>
                    <a:cubicBezTo>
                      <a:pt x="2264" y="2460"/>
                      <a:pt x="2162" y="2352"/>
                      <a:pt x="2069" y="2235"/>
                    </a:cubicBezTo>
                    <a:cubicBezTo>
                      <a:pt x="2063" y="2227"/>
                      <a:pt x="2060" y="2217"/>
                      <a:pt x="2054" y="2204"/>
                    </a:cubicBezTo>
                    <a:cubicBezTo>
                      <a:pt x="2091" y="2184"/>
                      <a:pt x="2124" y="2192"/>
                      <a:pt x="2156" y="2203"/>
                    </a:cubicBezTo>
                    <a:cubicBezTo>
                      <a:pt x="2207" y="2219"/>
                      <a:pt x="2257" y="2238"/>
                      <a:pt x="2307" y="2255"/>
                    </a:cubicBezTo>
                    <a:cubicBezTo>
                      <a:pt x="2448" y="2303"/>
                      <a:pt x="2590" y="2348"/>
                      <a:pt x="2737" y="2378"/>
                    </a:cubicBezTo>
                    <a:cubicBezTo>
                      <a:pt x="2852" y="2402"/>
                      <a:pt x="2968" y="2415"/>
                      <a:pt x="3086" y="2416"/>
                    </a:cubicBezTo>
                    <a:cubicBezTo>
                      <a:pt x="3139" y="2416"/>
                      <a:pt x="3192" y="2415"/>
                      <a:pt x="3246" y="2416"/>
                    </a:cubicBezTo>
                    <a:cubicBezTo>
                      <a:pt x="3307" y="2418"/>
                      <a:pt x="3361" y="2399"/>
                      <a:pt x="3408" y="2360"/>
                    </a:cubicBezTo>
                    <a:cubicBezTo>
                      <a:pt x="3442" y="2331"/>
                      <a:pt x="3477" y="2301"/>
                      <a:pt x="3506" y="2266"/>
                    </a:cubicBezTo>
                    <a:cubicBezTo>
                      <a:pt x="3557" y="2205"/>
                      <a:pt x="3608" y="2143"/>
                      <a:pt x="3652" y="2077"/>
                    </a:cubicBezTo>
                    <a:cubicBezTo>
                      <a:pt x="3892" y="1714"/>
                      <a:pt x="4081" y="1327"/>
                      <a:pt x="4214" y="914"/>
                    </a:cubicBezTo>
                    <a:cubicBezTo>
                      <a:pt x="4268" y="745"/>
                      <a:pt x="4306" y="569"/>
                      <a:pt x="4349" y="396"/>
                    </a:cubicBezTo>
                    <a:cubicBezTo>
                      <a:pt x="4359" y="355"/>
                      <a:pt x="4365" y="312"/>
                      <a:pt x="4365" y="270"/>
                    </a:cubicBezTo>
                    <a:cubicBezTo>
                      <a:pt x="4365" y="236"/>
                      <a:pt x="4358" y="201"/>
                      <a:pt x="4349" y="168"/>
                    </a:cubicBezTo>
                    <a:cubicBezTo>
                      <a:pt x="4338" y="127"/>
                      <a:pt x="4322" y="87"/>
                      <a:pt x="4308" y="47"/>
                    </a:cubicBezTo>
                    <a:cubicBezTo>
                      <a:pt x="4303" y="33"/>
                      <a:pt x="4305" y="20"/>
                      <a:pt x="4317" y="11"/>
                    </a:cubicBezTo>
                    <a:cubicBezTo>
                      <a:pt x="4331" y="2"/>
                      <a:pt x="4346" y="0"/>
                      <a:pt x="4361" y="12"/>
                    </a:cubicBezTo>
                    <a:cubicBezTo>
                      <a:pt x="4502" y="131"/>
                      <a:pt x="4636" y="257"/>
                      <a:pt x="4724" y="422"/>
                    </a:cubicBezTo>
                    <a:cubicBezTo>
                      <a:pt x="4743" y="457"/>
                      <a:pt x="4758" y="495"/>
                      <a:pt x="4770" y="533"/>
                    </a:cubicBezTo>
                    <a:cubicBezTo>
                      <a:pt x="4799" y="624"/>
                      <a:pt x="4801" y="715"/>
                      <a:pt x="4772" y="808"/>
                    </a:cubicBezTo>
                    <a:cubicBezTo>
                      <a:pt x="4739" y="918"/>
                      <a:pt x="4695" y="1024"/>
                      <a:pt x="4644" y="1126"/>
                    </a:cubicBezTo>
                    <a:cubicBezTo>
                      <a:pt x="4551" y="1315"/>
                      <a:pt x="4455" y="1503"/>
                      <a:pt x="4361" y="1691"/>
                    </a:cubicBezTo>
                    <a:cubicBezTo>
                      <a:pt x="4312" y="1791"/>
                      <a:pt x="4264" y="1893"/>
                      <a:pt x="4217" y="1994"/>
                    </a:cubicBezTo>
                    <a:cubicBezTo>
                      <a:pt x="4201" y="2028"/>
                      <a:pt x="4190" y="2064"/>
                      <a:pt x="4180" y="2100"/>
                    </a:cubicBezTo>
                    <a:cubicBezTo>
                      <a:pt x="4167" y="2143"/>
                      <a:pt x="4183" y="2178"/>
                      <a:pt x="4218" y="2205"/>
                    </a:cubicBezTo>
                    <a:cubicBezTo>
                      <a:pt x="4262" y="2240"/>
                      <a:pt x="4313" y="2254"/>
                      <a:pt x="4368" y="2241"/>
                    </a:cubicBezTo>
                    <a:cubicBezTo>
                      <a:pt x="4420" y="2229"/>
                      <a:pt x="4472" y="2218"/>
                      <a:pt x="4522" y="2201"/>
                    </a:cubicBezTo>
                    <a:cubicBezTo>
                      <a:pt x="4656" y="2156"/>
                      <a:pt x="4789" y="2108"/>
                      <a:pt x="4922" y="2062"/>
                    </a:cubicBezTo>
                    <a:cubicBezTo>
                      <a:pt x="4970" y="2046"/>
                      <a:pt x="5018" y="2029"/>
                      <a:pt x="5067" y="2015"/>
                    </a:cubicBezTo>
                    <a:cubicBezTo>
                      <a:pt x="5089" y="2009"/>
                      <a:pt x="5115" y="2005"/>
                      <a:pt x="5137" y="2009"/>
                    </a:cubicBezTo>
                    <a:cubicBezTo>
                      <a:pt x="5224" y="2025"/>
                      <a:pt x="5307" y="2055"/>
                      <a:pt x="5381" y="2104"/>
                    </a:cubicBezTo>
                    <a:cubicBezTo>
                      <a:pt x="5394" y="2113"/>
                      <a:pt x="5407" y="2124"/>
                      <a:pt x="5418" y="2135"/>
                    </a:cubicBezTo>
                    <a:cubicBezTo>
                      <a:pt x="5470" y="2187"/>
                      <a:pt x="5468" y="2232"/>
                      <a:pt x="5407" y="2273"/>
                    </a:cubicBezTo>
                    <a:cubicBezTo>
                      <a:pt x="5381" y="2291"/>
                      <a:pt x="5352" y="2306"/>
                      <a:pt x="5322" y="2317"/>
                    </a:cubicBezTo>
                    <a:cubicBezTo>
                      <a:pt x="5273" y="2336"/>
                      <a:pt x="5222" y="2354"/>
                      <a:pt x="5171" y="2366"/>
                    </a:cubicBezTo>
                    <a:cubicBezTo>
                      <a:pt x="5054" y="2394"/>
                      <a:pt x="4937" y="2421"/>
                      <a:pt x="4820" y="2445"/>
                    </a:cubicBezTo>
                    <a:cubicBezTo>
                      <a:pt x="4757" y="2458"/>
                      <a:pt x="4696" y="2477"/>
                      <a:pt x="4641" y="2510"/>
                    </a:cubicBezTo>
                    <a:cubicBezTo>
                      <a:pt x="4549" y="2564"/>
                      <a:pt x="4448" y="2585"/>
                      <a:pt x="4343" y="2592"/>
                    </a:cubicBezTo>
                    <a:cubicBezTo>
                      <a:pt x="4181" y="2601"/>
                      <a:pt x="4029" y="2644"/>
                      <a:pt x="3889" y="2728"/>
                    </a:cubicBezTo>
                    <a:cubicBezTo>
                      <a:pt x="3842" y="2756"/>
                      <a:pt x="3801" y="2788"/>
                      <a:pt x="3770" y="2833"/>
                    </a:cubicBezTo>
                    <a:cubicBezTo>
                      <a:pt x="3734" y="2883"/>
                      <a:pt x="3697" y="2932"/>
                      <a:pt x="3663" y="2982"/>
                    </a:cubicBezTo>
                    <a:cubicBezTo>
                      <a:pt x="3487" y="3243"/>
                      <a:pt x="3320" y="3510"/>
                      <a:pt x="3163" y="3782"/>
                    </a:cubicBezTo>
                    <a:cubicBezTo>
                      <a:pt x="3149" y="3805"/>
                      <a:pt x="3136" y="3828"/>
                      <a:pt x="3124" y="3852"/>
                    </a:cubicBezTo>
                    <a:cubicBezTo>
                      <a:pt x="3098" y="3903"/>
                      <a:pt x="3101" y="3925"/>
                      <a:pt x="3140" y="3967"/>
                    </a:cubicBezTo>
                    <a:cubicBezTo>
                      <a:pt x="3158" y="3986"/>
                      <a:pt x="3179" y="4004"/>
                      <a:pt x="3201" y="4018"/>
                    </a:cubicBezTo>
                    <a:cubicBezTo>
                      <a:pt x="3243" y="4046"/>
                      <a:pt x="3287" y="4072"/>
                      <a:pt x="3332" y="4094"/>
                    </a:cubicBezTo>
                    <a:cubicBezTo>
                      <a:pt x="3390" y="4123"/>
                      <a:pt x="3442" y="4159"/>
                      <a:pt x="3489" y="4203"/>
                    </a:cubicBezTo>
                    <a:cubicBezTo>
                      <a:pt x="3647" y="4347"/>
                      <a:pt x="3804" y="4491"/>
                      <a:pt x="3964" y="4632"/>
                    </a:cubicBezTo>
                    <a:cubicBezTo>
                      <a:pt x="4068" y="4723"/>
                      <a:pt x="4174" y="4813"/>
                      <a:pt x="4285" y="4896"/>
                    </a:cubicBezTo>
                    <a:cubicBezTo>
                      <a:pt x="4442" y="5014"/>
                      <a:pt x="4617" y="5098"/>
                      <a:pt x="4813" y="5132"/>
                    </a:cubicBezTo>
                    <a:cubicBezTo>
                      <a:pt x="4889" y="5145"/>
                      <a:pt x="4966" y="5153"/>
                      <a:pt x="5043" y="5157"/>
                    </a:cubicBezTo>
                    <a:cubicBezTo>
                      <a:pt x="5211" y="5165"/>
                      <a:pt x="5378" y="5151"/>
                      <a:pt x="5546" y="5139"/>
                    </a:cubicBezTo>
                    <a:cubicBezTo>
                      <a:pt x="5565" y="5138"/>
                      <a:pt x="5583" y="5136"/>
                      <a:pt x="5602" y="5137"/>
                    </a:cubicBezTo>
                    <a:cubicBezTo>
                      <a:pt x="5628" y="5139"/>
                      <a:pt x="5644" y="5168"/>
                      <a:pt x="5631" y="5191"/>
                    </a:cubicBezTo>
                    <a:cubicBezTo>
                      <a:pt x="5622" y="5206"/>
                      <a:pt x="5609" y="5222"/>
                      <a:pt x="5595" y="5232"/>
                    </a:cubicBezTo>
                    <a:cubicBezTo>
                      <a:pt x="5534" y="5277"/>
                      <a:pt x="5469" y="5312"/>
                      <a:pt x="5396" y="5331"/>
                    </a:cubicBezTo>
                    <a:cubicBezTo>
                      <a:pt x="5300" y="5356"/>
                      <a:pt x="5205" y="5380"/>
                      <a:pt x="5111" y="5409"/>
                    </a:cubicBezTo>
                    <a:cubicBezTo>
                      <a:pt x="5053" y="5427"/>
                      <a:pt x="4996" y="5452"/>
                      <a:pt x="4941" y="5477"/>
                    </a:cubicBezTo>
                    <a:cubicBezTo>
                      <a:pt x="4853" y="5518"/>
                      <a:pt x="4774" y="5572"/>
                      <a:pt x="4705" y="5641"/>
                    </a:cubicBezTo>
                    <a:cubicBezTo>
                      <a:pt x="4687" y="5660"/>
                      <a:pt x="4667" y="5678"/>
                      <a:pt x="4647" y="5695"/>
                    </a:cubicBezTo>
                    <a:cubicBezTo>
                      <a:pt x="4620" y="5719"/>
                      <a:pt x="4588" y="5729"/>
                      <a:pt x="4551" y="5727"/>
                    </a:cubicBezTo>
                    <a:cubicBezTo>
                      <a:pt x="4494" y="5724"/>
                      <a:pt x="4440" y="5710"/>
                      <a:pt x="4391" y="5684"/>
                    </a:cubicBezTo>
                    <a:cubicBezTo>
                      <a:pt x="4337" y="5654"/>
                      <a:pt x="4283" y="5623"/>
                      <a:pt x="4236" y="5585"/>
                    </a:cubicBezTo>
                    <a:cubicBezTo>
                      <a:pt x="4073" y="5450"/>
                      <a:pt x="3954" y="5283"/>
                      <a:pt x="3875" y="5085"/>
                    </a:cubicBezTo>
                    <a:cubicBezTo>
                      <a:pt x="3835" y="4987"/>
                      <a:pt x="3784" y="4892"/>
                      <a:pt x="3733" y="4799"/>
                    </a:cubicBezTo>
                    <a:cubicBezTo>
                      <a:pt x="3646" y="4640"/>
                      <a:pt x="3547" y="4488"/>
                      <a:pt x="3432" y="4347"/>
                    </a:cubicBezTo>
                    <a:cubicBezTo>
                      <a:pt x="3376" y="4279"/>
                      <a:pt x="3316" y="4215"/>
                      <a:pt x="3246" y="4161"/>
                    </a:cubicBezTo>
                    <a:cubicBezTo>
                      <a:pt x="3195" y="4121"/>
                      <a:pt x="3140" y="4090"/>
                      <a:pt x="3077" y="4073"/>
                    </a:cubicBezTo>
                    <a:cubicBezTo>
                      <a:pt x="3033" y="4061"/>
                      <a:pt x="2998" y="4069"/>
                      <a:pt x="2966" y="4098"/>
                    </a:cubicBezTo>
                    <a:cubicBezTo>
                      <a:pt x="2941" y="4122"/>
                      <a:pt x="2916" y="4146"/>
                      <a:pt x="2893" y="4172"/>
                    </a:cubicBezTo>
                    <a:cubicBezTo>
                      <a:pt x="2852" y="4221"/>
                      <a:pt x="2812" y="4271"/>
                      <a:pt x="2773" y="4322"/>
                    </a:cubicBezTo>
                    <a:cubicBezTo>
                      <a:pt x="2732" y="4375"/>
                      <a:pt x="2692" y="4428"/>
                      <a:pt x="2654" y="4482"/>
                    </a:cubicBezTo>
                    <a:cubicBezTo>
                      <a:pt x="2580" y="4585"/>
                      <a:pt x="2495" y="4674"/>
                      <a:pt x="2393" y="4750"/>
                    </a:cubicBezTo>
                    <a:cubicBezTo>
                      <a:pt x="2246" y="4860"/>
                      <a:pt x="2105" y="4979"/>
                      <a:pt x="1959" y="5090"/>
                    </a:cubicBezTo>
                    <a:cubicBezTo>
                      <a:pt x="1714" y="5277"/>
                      <a:pt x="1444" y="5423"/>
                      <a:pt x="1167" y="5554"/>
                    </a:cubicBezTo>
                    <a:cubicBezTo>
                      <a:pt x="859" y="5700"/>
                      <a:pt x="542" y="5826"/>
                      <a:pt x="225" y="5953"/>
                    </a:cubicBezTo>
                    <a:cubicBezTo>
                      <a:pt x="164" y="5977"/>
                      <a:pt x="102" y="6003"/>
                      <a:pt x="40" y="6027"/>
                    </a:cubicBezTo>
                    <a:cubicBezTo>
                      <a:pt x="23" y="6034"/>
                      <a:pt x="9" y="6030"/>
                      <a:pt x="0" y="600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97" name="Freeform 45">
                <a:extLst>
                  <a:ext uri="{FF2B5EF4-FFF2-40B4-BE49-F238E27FC236}">
                    <a16:creationId xmlns:a16="http://schemas.microsoft.com/office/drawing/2014/main" id="{6F2E2236-9FE7-C045-A063-79A31613A965}"/>
                  </a:ext>
                </a:extLst>
              </p:cNvPr>
              <p:cNvSpPr>
                <a:spLocks noEditPoints="1"/>
              </p:cNvSpPr>
              <p:nvPr userDrawn="1"/>
            </p:nvSpPr>
            <p:spPr bwMode="auto">
              <a:xfrm>
                <a:off x="657224" y="-2681288"/>
                <a:ext cx="1087438" cy="2043113"/>
              </a:xfrm>
              <a:custGeom>
                <a:avLst/>
                <a:gdLst>
                  <a:gd name="T0" fmla="*/ 232 w 2611"/>
                  <a:gd name="T1" fmla="*/ 4895 h 4904"/>
                  <a:gd name="T2" fmla="*/ 291 w 2611"/>
                  <a:gd name="T3" fmla="*/ 4740 h 4904"/>
                  <a:gd name="T4" fmla="*/ 622 w 2611"/>
                  <a:gd name="T5" fmla="*/ 3807 h 4904"/>
                  <a:gd name="T6" fmla="*/ 685 w 2611"/>
                  <a:gd name="T7" fmla="*/ 3551 h 4904"/>
                  <a:gd name="T8" fmla="*/ 609 w 2611"/>
                  <a:gd name="T9" fmla="*/ 3302 h 4904"/>
                  <a:gd name="T10" fmla="*/ 392 w 2611"/>
                  <a:gd name="T11" fmla="*/ 3193 h 4904"/>
                  <a:gd name="T12" fmla="*/ 306 w 2611"/>
                  <a:gd name="T13" fmla="*/ 3206 h 4904"/>
                  <a:gd name="T14" fmla="*/ 90 w 2611"/>
                  <a:gd name="T15" fmla="*/ 3289 h 4904"/>
                  <a:gd name="T16" fmla="*/ 33 w 2611"/>
                  <a:gd name="T17" fmla="*/ 3313 h 4904"/>
                  <a:gd name="T18" fmla="*/ 17 w 2611"/>
                  <a:gd name="T19" fmla="*/ 3251 h 4904"/>
                  <a:gd name="T20" fmla="*/ 108 w 2611"/>
                  <a:gd name="T21" fmla="*/ 3162 h 4904"/>
                  <a:gd name="T22" fmla="*/ 238 w 2611"/>
                  <a:gd name="T23" fmla="*/ 3085 h 4904"/>
                  <a:gd name="T24" fmla="*/ 367 w 2611"/>
                  <a:gd name="T25" fmla="*/ 3020 h 4904"/>
                  <a:gd name="T26" fmla="*/ 575 w 2611"/>
                  <a:gd name="T27" fmla="*/ 2887 h 4904"/>
                  <a:gd name="T28" fmla="*/ 649 w 2611"/>
                  <a:gd name="T29" fmla="*/ 2777 h 4904"/>
                  <a:gd name="T30" fmla="*/ 666 w 2611"/>
                  <a:gd name="T31" fmla="*/ 2610 h 4904"/>
                  <a:gd name="T32" fmla="*/ 630 w 2611"/>
                  <a:gd name="T33" fmla="*/ 2293 h 4904"/>
                  <a:gd name="T34" fmla="*/ 622 w 2611"/>
                  <a:gd name="T35" fmla="*/ 2198 h 4904"/>
                  <a:gd name="T36" fmla="*/ 645 w 2611"/>
                  <a:gd name="T37" fmla="*/ 1575 h 4904"/>
                  <a:gd name="T38" fmla="*/ 664 w 2611"/>
                  <a:gd name="T39" fmla="*/ 1032 h 4904"/>
                  <a:gd name="T40" fmla="*/ 696 w 2611"/>
                  <a:gd name="T41" fmla="*/ 811 h 4904"/>
                  <a:gd name="T42" fmla="*/ 855 w 2611"/>
                  <a:gd name="T43" fmla="*/ 168 h 4904"/>
                  <a:gd name="T44" fmla="*/ 911 w 2611"/>
                  <a:gd name="T45" fmla="*/ 36 h 4904"/>
                  <a:gd name="T46" fmla="*/ 979 w 2611"/>
                  <a:gd name="T47" fmla="*/ 17 h 4904"/>
                  <a:gd name="T48" fmla="*/ 1055 w 2611"/>
                  <a:gd name="T49" fmla="*/ 73 h 4904"/>
                  <a:gd name="T50" fmla="*/ 1178 w 2611"/>
                  <a:gd name="T51" fmla="*/ 210 h 4904"/>
                  <a:gd name="T52" fmla="*/ 1548 w 2611"/>
                  <a:gd name="T53" fmla="*/ 779 h 4904"/>
                  <a:gd name="T54" fmla="*/ 1585 w 2611"/>
                  <a:gd name="T55" fmla="*/ 923 h 4904"/>
                  <a:gd name="T56" fmla="*/ 1583 w 2611"/>
                  <a:gd name="T57" fmla="*/ 1259 h 4904"/>
                  <a:gd name="T58" fmla="*/ 1634 w 2611"/>
                  <a:gd name="T59" fmla="*/ 1370 h 4904"/>
                  <a:gd name="T60" fmla="*/ 1744 w 2611"/>
                  <a:gd name="T61" fmla="*/ 1450 h 4904"/>
                  <a:gd name="T62" fmla="*/ 2380 w 2611"/>
                  <a:gd name="T63" fmla="*/ 1764 h 4904"/>
                  <a:gd name="T64" fmla="*/ 2518 w 2611"/>
                  <a:gd name="T65" fmla="*/ 1805 h 4904"/>
                  <a:gd name="T66" fmla="*/ 2583 w 2611"/>
                  <a:gd name="T67" fmla="*/ 1940 h 4904"/>
                  <a:gd name="T68" fmla="*/ 2523 w 2611"/>
                  <a:gd name="T69" fmla="*/ 2043 h 4904"/>
                  <a:gd name="T70" fmla="*/ 2356 w 2611"/>
                  <a:gd name="T71" fmla="*/ 2257 h 4904"/>
                  <a:gd name="T72" fmla="*/ 1999 w 2611"/>
                  <a:gd name="T73" fmla="*/ 2668 h 4904"/>
                  <a:gd name="T74" fmla="*/ 1817 w 2611"/>
                  <a:gd name="T75" fmla="*/ 2901 h 4904"/>
                  <a:gd name="T76" fmla="*/ 1691 w 2611"/>
                  <a:gd name="T77" fmla="*/ 3008 h 4904"/>
                  <a:gd name="T78" fmla="*/ 1556 w 2611"/>
                  <a:gd name="T79" fmla="*/ 3077 h 4904"/>
                  <a:gd name="T80" fmla="*/ 1350 w 2611"/>
                  <a:gd name="T81" fmla="*/ 3312 h 4904"/>
                  <a:gd name="T82" fmla="*/ 1329 w 2611"/>
                  <a:gd name="T83" fmla="*/ 3421 h 4904"/>
                  <a:gd name="T84" fmla="*/ 1329 w 2611"/>
                  <a:gd name="T85" fmla="*/ 3533 h 4904"/>
                  <a:gd name="T86" fmla="*/ 1275 w 2611"/>
                  <a:gd name="T87" fmla="*/ 3755 h 4904"/>
                  <a:gd name="T88" fmla="*/ 1128 w 2611"/>
                  <a:gd name="T89" fmla="*/ 3982 h 4904"/>
                  <a:gd name="T90" fmla="*/ 872 w 2611"/>
                  <a:gd name="T91" fmla="*/ 4289 h 4904"/>
                  <a:gd name="T92" fmla="*/ 287 w 2611"/>
                  <a:gd name="T93" fmla="*/ 4869 h 4904"/>
                  <a:gd name="T94" fmla="*/ 244 w 2611"/>
                  <a:gd name="T95" fmla="*/ 4904 h 4904"/>
                  <a:gd name="T96" fmla="*/ 232 w 2611"/>
                  <a:gd name="T97" fmla="*/ 4895 h 4904"/>
                  <a:gd name="T98" fmla="*/ 1555 w 2611"/>
                  <a:gd name="T99" fmla="*/ 1791 h 4904"/>
                  <a:gd name="T100" fmla="*/ 1589 w 2611"/>
                  <a:gd name="T101" fmla="*/ 2075 h 4904"/>
                  <a:gd name="T102" fmla="*/ 1614 w 2611"/>
                  <a:gd name="T103" fmla="*/ 2142 h 4904"/>
                  <a:gd name="T104" fmla="*/ 1706 w 2611"/>
                  <a:gd name="T105" fmla="*/ 2211 h 4904"/>
                  <a:gd name="T106" fmla="*/ 1872 w 2611"/>
                  <a:gd name="T107" fmla="*/ 2205 h 4904"/>
                  <a:gd name="T108" fmla="*/ 1965 w 2611"/>
                  <a:gd name="T109" fmla="*/ 2107 h 4904"/>
                  <a:gd name="T110" fmla="*/ 1965 w 2611"/>
                  <a:gd name="T111" fmla="*/ 1980 h 4904"/>
                  <a:gd name="T112" fmla="*/ 1845 w 2611"/>
                  <a:gd name="T113" fmla="*/ 1694 h 4904"/>
                  <a:gd name="T114" fmla="*/ 1771 w 2611"/>
                  <a:gd name="T115" fmla="*/ 1601 h 4904"/>
                  <a:gd name="T116" fmla="*/ 1690 w 2611"/>
                  <a:gd name="T117" fmla="*/ 1551 h 4904"/>
                  <a:gd name="T118" fmla="*/ 1592 w 2611"/>
                  <a:gd name="T119" fmla="*/ 1582 h 4904"/>
                  <a:gd name="T120" fmla="*/ 1556 w 2611"/>
                  <a:gd name="T121" fmla="*/ 1687 h 4904"/>
                  <a:gd name="T122" fmla="*/ 1555 w 2611"/>
                  <a:gd name="T123" fmla="*/ 1791 h 4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1" h="4904">
                    <a:moveTo>
                      <a:pt x="232" y="4895"/>
                    </a:moveTo>
                    <a:cubicBezTo>
                      <a:pt x="252" y="4844"/>
                      <a:pt x="272" y="4792"/>
                      <a:pt x="291" y="4740"/>
                    </a:cubicBezTo>
                    <a:cubicBezTo>
                      <a:pt x="409" y="4432"/>
                      <a:pt x="527" y="4123"/>
                      <a:pt x="622" y="3807"/>
                    </a:cubicBezTo>
                    <a:cubicBezTo>
                      <a:pt x="647" y="3723"/>
                      <a:pt x="666" y="3637"/>
                      <a:pt x="685" y="3551"/>
                    </a:cubicBezTo>
                    <a:cubicBezTo>
                      <a:pt x="706" y="3455"/>
                      <a:pt x="675" y="3372"/>
                      <a:pt x="609" y="3302"/>
                    </a:cubicBezTo>
                    <a:cubicBezTo>
                      <a:pt x="550" y="3239"/>
                      <a:pt x="476" y="3204"/>
                      <a:pt x="392" y="3193"/>
                    </a:cubicBezTo>
                    <a:cubicBezTo>
                      <a:pt x="364" y="3190"/>
                      <a:pt x="333" y="3196"/>
                      <a:pt x="306" y="3206"/>
                    </a:cubicBezTo>
                    <a:cubicBezTo>
                      <a:pt x="233" y="3231"/>
                      <a:pt x="162" y="3261"/>
                      <a:pt x="90" y="3289"/>
                    </a:cubicBezTo>
                    <a:cubicBezTo>
                      <a:pt x="71" y="3297"/>
                      <a:pt x="51" y="3306"/>
                      <a:pt x="33" y="3313"/>
                    </a:cubicBezTo>
                    <a:cubicBezTo>
                      <a:pt x="5" y="3296"/>
                      <a:pt x="0" y="3272"/>
                      <a:pt x="17" y="3251"/>
                    </a:cubicBezTo>
                    <a:cubicBezTo>
                      <a:pt x="45" y="3219"/>
                      <a:pt x="74" y="3187"/>
                      <a:pt x="108" y="3162"/>
                    </a:cubicBezTo>
                    <a:cubicBezTo>
                      <a:pt x="148" y="3132"/>
                      <a:pt x="194" y="3109"/>
                      <a:pt x="238" y="3085"/>
                    </a:cubicBezTo>
                    <a:cubicBezTo>
                      <a:pt x="281" y="3062"/>
                      <a:pt x="323" y="3039"/>
                      <a:pt x="367" y="3020"/>
                    </a:cubicBezTo>
                    <a:cubicBezTo>
                      <a:pt x="444" y="2988"/>
                      <a:pt x="504" y="2930"/>
                      <a:pt x="575" y="2887"/>
                    </a:cubicBezTo>
                    <a:cubicBezTo>
                      <a:pt x="614" y="2863"/>
                      <a:pt x="637" y="2823"/>
                      <a:pt x="649" y="2777"/>
                    </a:cubicBezTo>
                    <a:cubicBezTo>
                      <a:pt x="663" y="2722"/>
                      <a:pt x="668" y="2667"/>
                      <a:pt x="666" y="2610"/>
                    </a:cubicBezTo>
                    <a:cubicBezTo>
                      <a:pt x="663" y="2504"/>
                      <a:pt x="649" y="2398"/>
                      <a:pt x="630" y="2293"/>
                    </a:cubicBezTo>
                    <a:cubicBezTo>
                      <a:pt x="624" y="2262"/>
                      <a:pt x="621" y="2230"/>
                      <a:pt x="622" y="2198"/>
                    </a:cubicBezTo>
                    <a:cubicBezTo>
                      <a:pt x="629" y="1991"/>
                      <a:pt x="638" y="1783"/>
                      <a:pt x="645" y="1575"/>
                    </a:cubicBezTo>
                    <a:cubicBezTo>
                      <a:pt x="652" y="1394"/>
                      <a:pt x="655" y="1213"/>
                      <a:pt x="664" y="1032"/>
                    </a:cubicBezTo>
                    <a:cubicBezTo>
                      <a:pt x="668" y="958"/>
                      <a:pt x="682" y="884"/>
                      <a:pt x="696" y="811"/>
                    </a:cubicBezTo>
                    <a:cubicBezTo>
                      <a:pt x="736" y="593"/>
                      <a:pt x="785" y="378"/>
                      <a:pt x="855" y="168"/>
                    </a:cubicBezTo>
                    <a:cubicBezTo>
                      <a:pt x="871" y="122"/>
                      <a:pt x="890" y="78"/>
                      <a:pt x="911" y="36"/>
                    </a:cubicBezTo>
                    <a:cubicBezTo>
                      <a:pt x="926" y="7"/>
                      <a:pt x="950" y="0"/>
                      <a:pt x="979" y="17"/>
                    </a:cubicBezTo>
                    <a:cubicBezTo>
                      <a:pt x="1006" y="33"/>
                      <a:pt x="1033" y="51"/>
                      <a:pt x="1055" y="73"/>
                    </a:cubicBezTo>
                    <a:cubicBezTo>
                      <a:pt x="1098" y="117"/>
                      <a:pt x="1140" y="162"/>
                      <a:pt x="1178" y="210"/>
                    </a:cubicBezTo>
                    <a:cubicBezTo>
                      <a:pt x="1318" y="389"/>
                      <a:pt x="1438" y="580"/>
                      <a:pt x="1548" y="779"/>
                    </a:cubicBezTo>
                    <a:cubicBezTo>
                      <a:pt x="1574" y="824"/>
                      <a:pt x="1586" y="871"/>
                      <a:pt x="1585" y="923"/>
                    </a:cubicBezTo>
                    <a:cubicBezTo>
                      <a:pt x="1582" y="1035"/>
                      <a:pt x="1586" y="1147"/>
                      <a:pt x="1583" y="1259"/>
                    </a:cubicBezTo>
                    <a:cubicBezTo>
                      <a:pt x="1582" y="1307"/>
                      <a:pt x="1598" y="1342"/>
                      <a:pt x="1634" y="1370"/>
                    </a:cubicBezTo>
                    <a:cubicBezTo>
                      <a:pt x="1670" y="1397"/>
                      <a:pt x="1706" y="1425"/>
                      <a:pt x="1744" y="1450"/>
                    </a:cubicBezTo>
                    <a:cubicBezTo>
                      <a:pt x="1944" y="1578"/>
                      <a:pt x="2157" y="1683"/>
                      <a:pt x="2380" y="1764"/>
                    </a:cubicBezTo>
                    <a:cubicBezTo>
                      <a:pt x="2425" y="1781"/>
                      <a:pt x="2472" y="1791"/>
                      <a:pt x="2518" y="1805"/>
                    </a:cubicBezTo>
                    <a:cubicBezTo>
                      <a:pt x="2586" y="1825"/>
                      <a:pt x="2611" y="1875"/>
                      <a:pt x="2583" y="1940"/>
                    </a:cubicBezTo>
                    <a:cubicBezTo>
                      <a:pt x="2567" y="1976"/>
                      <a:pt x="2546" y="2011"/>
                      <a:pt x="2523" y="2043"/>
                    </a:cubicBezTo>
                    <a:cubicBezTo>
                      <a:pt x="2469" y="2116"/>
                      <a:pt x="2414" y="2189"/>
                      <a:pt x="2356" y="2257"/>
                    </a:cubicBezTo>
                    <a:cubicBezTo>
                      <a:pt x="2238" y="2395"/>
                      <a:pt x="2118" y="2531"/>
                      <a:pt x="1999" y="2668"/>
                    </a:cubicBezTo>
                    <a:cubicBezTo>
                      <a:pt x="1934" y="2742"/>
                      <a:pt x="1869" y="2816"/>
                      <a:pt x="1817" y="2901"/>
                    </a:cubicBezTo>
                    <a:cubicBezTo>
                      <a:pt x="1788" y="2950"/>
                      <a:pt x="1741" y="2982"/>
                      <a:pt x="1691" y="3008"/>
                    </a:cubicBezTo>
                    <a:cubicBezTo>
                      <a:pt x="1646" y="3032"/>
                      <a:pt x="1601" y="3054"/>
                      <a:pt x="1556" y="3077"/>
                    </a:cubicBezTo>
                    <a:cubicBezTo>
                      <a:pt x="1456" y="3128"/>
                      <a:pt x="1390" y="3208"/>
                      <a:pt x="1350" y="3312"/>
                    </a:cubicBezTo>
                    <a:cubicBezTo>
                      <a:pt x="1336" y="3347"/>
                      <a:pt x="1327" y="3383"/>
                      <a:pt x="1329" y="3421"/>
                    </a:cubicBezTo>
                    <a:cubicBezTo>
                      <a:pt x="1330" y="3458"/>
                      <a:pt x="1327" y="3496"/>
                      <a:pt x="1329" y="3533"/>
                    </a:cubicBezTo>
                    <a:cubicBezTo>
                      <a:pt x="1335" y="3613"/>
                      <a:pt x="1315" y="3687"/>
                      <a:pt x="1275" y="3755"/>
                    </a:cubicBezTo>
                    <a:cubicBezTo>
                      <a:pt x="1229" y="3833"/>
                      <a:pt x="1183" y="3911"/>
                      <a:pt x="1128" y="3982"/>
                    </a:cubicBezTo>
                    <a:cubicBezTo>
                      <a:pt x="1047" y="4088"/>
                      <a:pt x="961" y="4190"/>
                      <a:pt x="872" y="4289"/>
                    </a:cubicBezTo>
                    <a:cubicBezTo>
                      <a:pt x="688" y="4494"/>
                      <a:pt x="491" y="4685"/>
                      <a:pt x="287" y="4869"/>
                    </a:cubicBezTo>
                    <a:cubicBezTo>
                      <a:pt x="273" y="4881"/>
                      <a:pt x="259" y="4892"/>
                      <a:pt x="244" y="4904"/>
                    </a:cubicBezTo>
                    <a:cubicBezTo>
                      <a:pt x="240" y="4901"/>
                      <a:pt x="236" y="4898"/>
                      <a:pt x="232" y="4895"/>
                    </a:cubicBezTo>
                    <a:close/>
                    <a:moveTo>
                      <a:pt x="1555" y="1791"/>
                    </a:moveTo>
                    <a:cubicBezTo>
                      <a:pt x="1550" y="1887"/>
                      <a:pt x="1568" y="1981"/>
                      <a:pt x="1589" y="2075"/>
                    </a:cubicBezTo>
                    <a:cubicBezTo>
                      <a:pt x="1594" y="2098"/>
                      <a:pt x="1604" y="2120"/>
                      <a:pt x="1614" y="2142"/>
                    </a:cubicBezTo>
                    <a:cubicBezTo>
                      <a:pt x="1631" y="2182"/>
                      <a:pt x="1664" y="2205"/>
                      <a:pt x="1706" y="2211"/>
                    </a:cubicBezTo>
                    <a:cubicBezTo>
                      <a:pt x="1761" y="2220"/>
                      <a:pt x="1817" y="2220"/>
                      <a:pt x="1872" y="2205"/>
                    </a:cubicBezTo>
                    <a:cubicBezTo>
                      <a:pt x="1924" y="2191"/>
                      <a:pt x="1954" y="2159"/>
                      <a:pt x="1965" y="2107"/>
                    </a:cubicBezTo>
                    <a:cubicBezTo>
                      <a:pt x="1973" y="2064"/>
                      <a:pt x="1976" y="2023"/>
                      <a:pt x="1965" y="1980"/>
                    </a:cubicBezTo>
                    <a:cubicBezTo>
                      <a:pt x="1938" y="1879"/>
                      <a:pt x="1900" y="1783"/>
                      <a:pt x="1845" y="1694"/>
                    </a:cubicBezTo>
                    <a:cubicBezTo>
                      <a:pt x="1824" y="1661"/>
                      <a:pt x="1799" y="1628"/>
                      <a:pt x="1771" y="1601"/>
                    </a:cubicBezTo>
                    <a:cubicBezTo>
                      <a:pt x="1748" y="1580"/>
                      <a:pt x="1719" y="1563"/>
                      <a:pt x="1690" y="1551"/>
                    </a:cubicBezTo>
                    <a:cubicBezTo>
                      <a:pt x="1651" y="1536"/>
                      <a:pt x="1617" y="1549"/>
                      <a:pt x="1592" y="1582"/>
                    </a:cubicBezTo>
                    <a:cubicBezTo>
                      <a:pt x="1570" y="1613"/>
                      <a:pt x="1558" y="1649"/>
                      <a:pt x="1556" y="1687"/>
                    </a:cubicBezTo>
                    <a:cubicBezTo>
                      <a:pt x="1553" y="1721"/>
                      <a:pt x="1555" y="1756"/>
                      <a:pt x="1555" y="179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98" name="Freeform 46">
                <a:extLst>
                  <a:ext uri="{FF2B5EF4-FFF2-40B4-BE49-F238E27FC236}">
                    <a16:creationId xmlns:a16="http://schemas.microsoft.com/office/drawing/2014/main" id="{5268FB41-5667-584E-B593-99611C091114}"/>
                  </a:ext>
                </a:extLst>
              </p:cNvPr>
              <p:cNvSpPr/>
              <p:nvPr userDrawn="1"/>
            </p:nvSpPr>
            <p:spPr bwMode="auto">
              <a:xfrm>
                <a:off x="2185987" y="-1663700"/>
                <a:ext cx="1385888" cy="1485900"/>
              </a:xfrm>
              <a:custGeom>
                <a:avLst/>
                <a:gdLst>
                  <a:gd name="T0" fmla="*/ 1746 w 3329"/>
                  <a:gd name="T1" fmla="*/ 2393 h 3569"/>
                  <a:gd name="T2" fmla="*/ 1441 w 3329"/>
                  <a:gd name="T3" fmla="*/ 2708 h 3569"/>
                  <a:gd name="T4" fmla="*/ 1279 w 3329"/>
                  <a:gd name="T5" fmla="*/ 2837 h 3569"/>
                  <a:gd name="T6" fmla="*/ 893 w 3329"/>
                  <a:gd name="T7" fmla="*/ 3195 h 3569"/>
                  <a:gd name="T8" fmla="*/ 636 w 3329"/>
                  <a:gd name="T9" fmla="*/ 3457 h 3569"/>
                  <a:gd name="T10" fmla="*/ 281 w 3329"/>
                  <a:gd name="T11" fmla="*/ 3549 h 3569"/>
                  <a:gd name="T12" fmla="*/ 126 w 3329"/>
                  <a:gd name="T13" fmla="*/ 3339 h 3569"/>
                  <a:gd name="T14" fmla="*/ 0 w 3329"/>
                  <a:gd name="T15" fmla="*/ 3136 h 3569"/>
                  <a:gd name="T16" fmla="*/ 299 w 3329"/>
                  <a:gd name="T17" fmla="*/ 2922 h 3569"/>
                  <a:gd name="T18" fmla="*/ 540 w 3329"/>
                  <a:gd name="T19" fmla="*/ 2803 h 3569"/>
                  <a:gd name="T20" fmla="*/ 1125 w 3329"/>
                  <a:gd name="T21" fmla="*/ 2398 h 3569"/>
                  <a:gd name="T22" fmla="*/ 1660 w 3329"/>
                  <a:gd name="T23" fmla="*/ 2100 h 3569"/>
                  <a:gd name="T24" fmla="*/ 1827 w 3329"/>
                  <a:gd name="T25" fmla="*/ 1932 h 3569"/>
                  <a:gd name="T26" fmla="*/ 1779 w 3329"/>
                  <a:gd name="T27" fmla="*/ 1687 h 3569"/>
                  <a:gd name="T28" fmla="*/ 1756 w 3329"/>
                  <a:gd name="T29" fmla="*/ 1576 h 3569"/>
                  <a:gd name="T30" fmla="*/ 1927 w 3329"/>
                  <a:gd name="T31" fmla="*/ 1235 h 3569"/>
                  <a:gd name="T32" fmla="*/ 1826 w 3329"/>
                  <a:gd name="T33" fmla="*/ 1163 h 3569"/>
                  <a:gd name="T34" fmla="*/ 1596 w 3329"/>
                  <a:gd name="T35" fmla="*/ 1220 h 3569"/>
                  <a:gd name="T36" fmla="*/ 1531 w 3329"/>
                  <a:gd name="T37" fmla="*/ 1736 h 3569"/>
                  <a:gd name="T38" fmla="*/ 1287 w 3329"/>
                  <a:gd name="T39" fmla="*/ 2110 h 3569"/>
                  <a:gd name="T40" fmla="*/ 1055 w 3329"/>
                  <a:gd name="T41" fmla="*/ 2164 h 3569"/>
                  <a:gd name="T42" fmla="*/ 918 w 3329"/>
                  <a:gd name="T43" fmla="*/ 1865 h 3569"/>
                  <a:gd name="T44" fmla="*/ 940 w 3329"/>
                  <a:gd name="T45" fmla="*/ 1212 h 3569"/>
                  <a:gd name="T46" fmla="*/ 940 w 3329"/>
                  <a:gd name="T47" fmla="*/ 998 h 3569"/>
                  <a:gd name="T48" fmla="*/ 956 w 3329"/>
                  <a:gd name="T49" fmla="*/ 735 h 3569"/>
                  <a:gd name="T50" fmla="*/ 1094 w 3329"/>
                  <a:gd name="T51" fmla="*/ 604 h 3569"/>
                  <a:gd name="T52" fmla="*/ 1395 w 3329"/>
                  <a:gd name="T53" fmla="*/ 775 h 3569"/>
                  <a:gd name="T54" fmla="*/ 1563 w 3329"/>
                  <a:gd name="T55" fmla="*/ 710 h 3569"/>
                  <a:gd name="T56" fmla="*/ 1858 w 3329"/>
                  <a:gd name="T57" fmla="*/ 536 h 3569"/>
                  <a:gd name="T58" fmla="*/ 2237 w 3329"/>
                  <a:gd name="T59" fmla="*/ 247 h 3569"/>
                  <a:gd name="T60" fmla="*/ 2446 w 3329"/>
                  <a:gd name="T61" fmla="*/ 131 h 3569"/>
                  <a:gd name="T62" fmla="*/ 3005 w 3329"/>
                  <a:gd name="T63" fmla="*/ 7 h 3569"/>
                  <a:gd name="T64" fmla="*/ 3252 w 3329"/>
                  <a:gd name="T65" fmla="*/ 19 h 3569"/>
                  <a:gd name="T66" fmla="*/ 3327 w 3329"/>
                  <a:gd name="T67" fmla="*/ 179 h 3569"/>
                  <a:gd name="T68" fmla="*/ 2975 w 3329"/>
                  <a:gd name="T69" fmla="*/ 458 h 3569"/>
                  <a:gd name="T70" fmla="*/ 2894 w 3329"/>
                  <a:gd name="T71" fmla="*/ 518 h 3569"/>
                  <a:gd name="T72" fmla="*/ 2402 w 3329"/>
                  <a:gd name="T73" fmla="*/ 1069 h 3569"/>
                  <a:gd name="T74" fmla="*/ 2241 w 3329"/>
                  <a:gd name="T75" fmla="*/ 1168 h 3569"/>
                  <a:gd name="T76" fmla="*/ 2222 w 3329"/>
                  <a:gd name="T77" fmla="*/ 1277 h 3569"/>
                  <a:gd name="T78" fmla="*/ 2428 w 3329"/>
                  <a:gd name="T79" fmla="*/ 1260 h 3569"/>
                  <a:gd name="T80" fmla="*/ 2561 w 3329"/>
                  <a:gd name="T81" fmla="*/ 1159 h 3569"/>
                  <a:gd name="T82" fmla="*/ 2904 w 3329"/>
                  <a:gd name="T83" fmla="*/ 1186 h 3569"/>
                  <a:gd name="T84" fmla="*/ 2909 w 3329"/>
                  <a:gd name="T85" fmla="*/ 1364 h 3569"/>
                  <a:gd name="T86" fmla="*/ 2721 w 3329"/>
                  <a:gd name="T87" fmla="*/ 1547 h 3569"/>
                  <a:gd name="T88" fmla="*/ 2336 w 3329"/>
                  <a:gd name="T89" fmla="*/ 1674 h 3569"/>
                  <a:gd name="T90" fmla="*/ 2064 w 3329"/>
                  <a:gd name="T91" fmla="*/ 1772 h 3569"/>
                  <a:gd name="T92" fmla="*/ 2010 w 3329"/>
                  <a:gd name="T93" fmla="*/ 1967 h 3569"/>
                  <a:gd name="T94" fmla="*/ 2060 w 3329"/>
                  <a:gd name="T95" fmla="*/ 2133 h 3569"/>
                  <a:gd name="T96" fmla="*/ 2144 w 3329"/>
                  <a:gd name="T97" fmla="*/ 2424 h 3569"/>
                  <a:gd name="T98" fmla="*/ 2220 w 3329"/>
                  <a:gd name="T99" fmla="*/ 2799 h 3569"/>
                  <a:gd name="T100" fmla="*/ 2205 w 3329"/>
                  <a:gd name="T101" fmla="*/ 3249 h 3569"/>
                  <a:gd name="T102" fmla="*/ 1975 w 3329"/>
                  <a:gd name="T103" fmla="*/ 3534 h 3569"/>
                  <a:gd name="T104" fmla="*/ 1757 w 3329"/>
                  <a:gd name="T105" fmla="*/ 3416 h 3569"/>
                  <a:gd name="T106" fmla="*/ 1521 w 3329"/>
                  <a:gd name="T107" fmla="*/ 2982 h 3569"/>
                  <a:gd name="T108" fmla="*/ 1584 w 3329"/>
                  <a:gd name="T109" fmla="*/ 2820 h 3569"/>
                  <a:gd name="T110" fmla="*/ 1739 w 3329"/>
                  <a:gd name="T111" fmla="*/ 2780 h 3569"/>
                  <a:gd name="T112" fmla="*/ 1849 w 3329"/>
                  <a:gd name="T113" fmla="*/ 2463 h 3569"/>
                  <a:gd name="T114" fmla="*/ 1841 w 3329"/>
                  <a:gd name="T115" fmla="*/ 2333 h 3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29" h="3569">
                    <a:moveTo>
                      <a:pt x="1841" y="2333"/>
                    </a:moveTo>
                    <a:cubicBezTo>
                      <a:pt x="1796" y="2345"/>
                      <a:pt x="1770" y="2369"/>
                      <a:pt x="1746" y="2393"/>
                    </a:cubicBezTo>
                    <a:cubicBezTo>
                      <a:pt x="1716" y="2423"/>
                      <a:pt x="1687" y="2454"/>
                      <a:pt x="1660" y="2487"/>
                    </a:cubicBezTo>
                    <a:cubicBezTo>
                      <a:pt x="1594" y="2568"/>
                      <a:pt x="1521" y="2642"/>
                      <a:pt x="1441" y="2708"/>
                    </a:cubicBezTo>
                    <a:cubicBezTo>
                      <a:pt x="1410" y="2733"/>
                      <a:pt x="1381" y="2761"/>
                      <a:pt x="1350" y="2786"/>
                    </a:cubicBezTo>
                    <a:cubicBezTo>
                      <a:pt x="1327" y="2804"/>
                      <a:pt x="1302" y="2820"/>
                      <a:pt x="1279" y="2837"/>
                    </a:cubicBezTo>
                    <a:cubicBezTo>
                      <a:pt x="1243" y="2865"/>
                      <a:pt x="1205" y="2890"/>
                      <a:pt x="1173" y="2921"/>
                    </a:cubicBezTo>
                    <a:cubicBezTo>
                      <a:pt x="1078" y="3011"/>
                      <a:pt x="987" y="3104"/>
                      <a:pt x="893" y="3195"/>
                    </a:cubicBezTo>
                    <a:cubicBezTo>
                      <a:pt x="836" y="3251"/>
                      <a:pt x="779" y="3307"/>
                      <a:pt x="729" y="3370"/>
                    </a:cubicBezTo>
                    <a:cubicBezTo>
                      <a:pt x="703" y="3403"/>
                      <a:pt x="669" y="3429"/>
                      <a:pt x="636" y="3457"/>
                    </a:cubicBezTo>
                    <a:cubicBezTo>
                      <a:pt x="618" y="3472"/>
                      <a:pt x="596" y="3482"/>
                      <a:pt x="577" y="3497"/>
                    </a:cubicBezTo>
                    <a:cubicBezTo>
                      <a:pt x="488" y="3569"/>
                      <a:pt x="385" y="3564"/>
                      <a:pt x="281" y="3549"/>
                    </a:cubicBezTo>
                    <a:cubicBezTo>
                      <a:pt x="241" y="3542"/>
                      <a:pt x="214" y="3519"/>
                      <a:pt x="197" y="3482"/>
                    </a:cubicBezTo>
                    <a:cubicBezTo>
                      <a:pt x="175" y="3434"/>
                      <a:pt x="151" y="3386"/>
                      <a:pt x="126" y="3339"/>
                    </a:cubicBezTo>
                    <a:cubicBezTo>
                      <a:pt x="94" y="3278"/>
                      <a:pt x="65" y="3215"/>
                      <a:pt x="14" y="3165"/>
                    </a:cubicBezTo>
                    <a:cubicBezTo>
                      <a:pt x="7" y="3159"/>
                      <a:pt x="5" y="3147"/>
                      <a:pt x="0" y="3136"/>
                    </a:cubicBezTo>
                    <a:cubicBezTo>
                      <a:pt x="16" y="3103"/>
                      <a:pt x="47" y="3085"/>
                      <a:pt x="70" y="3060"/>
                    </a:cubicBezTo>
                    <a:cubicBezTo>
                      <a:pt x="132" y="2989"/>
                      <a:pt x="209" y="2946"/>
                      <a:pt x="299" y="2922"/>
                    </a:cubicBezTo>
                    <a:cubicBezTo>
                      <a:pt x="324" y="2916"/>
                      <a:pt x="348" y="2904"/>
                      <a:pt x="373" y="2895"/>
                    </a:cubicBezTo>
                    <a:cubicBezTo>
                      <a:pt x="434" y="2872"/>
                      <a:pt x="489" y="2842"/>
                      <a:pt x="540" y="2803"/>
                    </a:cubicBezTo>
                    <a:cubicBezTo>
                      <a:pt x="659" y="2712"/>
                      <a:pt x="784" y="2630"/>
                      <a:pt x="910" y="2551"/>
                    </a:cubicBezTo>
                    <a:cubicBezTo>
                      <a:pt x="985" y="2505"/>
                      <a:pt x="1057" y="2454"/>
                      <a:pt x="1125" y="2398"/>
                    </a:cubicBezTo>
                    <a:cubicBezTo>
                      <a:pt x="1206" y="2332"/>
                      <a:pt x="1295" y="2281"/>
                      <a:pt x="1391" y="2238"/>
                    </a:cubicBezTo>
                    <a:cubicBezTo>
                      <a:pt x="1482" y="2196"/>
                      <a:pt x="1572" y="2149"/>
                      <a:pt x="1660" y="2100"/>
                    </a:cubicBezTo>
                    <a:cubicBezTo>
                      <a:pt x="1709" y="2072"/>
                      <a:pt x="1751" y="2035"/>
                      <a:pt x="1796" y="2002"/>
                    </a:cubicBezTo>
                    <a:cubicBezTo>
                      <a:pt x="1820" y="1984"/>
                      <a:pt x="1828" y="1961"/>
                      <a:pt x="1827" y="1932"/>
                    </a:cubicBezTo>
                    <a:cubicBezTo>
                      <a:pt x="1825" y="1900"/>
                      <a:pt x="1824" y="1868"/>
                      <a:pt x="1824" y="1836"/>
                    </a:cubicBezTo>
                    <a:cubicBezTo>
                      <a:pt x="1823" y="1782"/>
                      <a:pt x="1818" y="1731"/>
                      <a:pt x="1779" y="1687"/>
                    </a:cubicBezTo>
                    <a:cubicBezTo>
                      <a:pt x="1765" y="1672"/>
                      <a:pt x="1760" y="1649"/>
                      <a:pt x="1752" y="1630"/>
                    </a:cubicBezTo>
                    <a:cubicBezTo>
                      <a:pt x="1745" y="1612"/>
                      <a:pt x="1747" y="1594"/>
                      <a:pt x="1756" y="1576"/>
                    </a:cubicBezTo>
                    <a:cubicBezTo>
                      <a:pt x="1798" y="1487"/>
                      <a:pt x="1837" y="1397"/>
                      <a:pt x="1880" y="1308"/>
                    </a:cubicBezTo>
                    <a:cubicBezTo>
                      <a:pt x="1892" y="1282"/>
                      <a:pt x="1912" y="1259"/>
                      <a:pt x="1927" y="1235"/>
                    </a:cubicBezTo>
                    <a:cubicBezTo>
                      <a:pt x="1935" y="1222"/>
                      <a:pt x="1942" y="1209"/>
                      <a:pt x="1952" y="1190"/>
                    </a:cubicBezTo>
                    <a:cubicBezTo>
                      <a:pt x="1908" y="1172"/>
                      <a:pt x="1867" y="1163"/>
                      <a:pt x="1826" y="1163"/>
                    </a:cubicBezTo>
                    <a:cubicBezTo>
                      <a:pt x="1764" y="1163"/>
                      <a:pt x="1704" y="1175"/>
                      <a:pt x="1645" y="1195"/>
                    </a:cubicBezTo>
                    <a:cubicBezTo>
                      <a:pt x="1628" y="1201"/>
                      <a:pt x="1612" y="1211"/>
                      <a:pt x="1596" y="1220"/>
                    </a:cubicBezTo>
                    <a:cubicBezTo>
                      <a:pt x="1563" y="1238"/>
                      <a:pt x="1547" y="1265"/>
                      <a:pt x="1546" y="1304"/>
                    </a:cubicBezTo>
                    <a:cubicBezTo>
                      <a:pt x="1542" y="1448"/>
                      <a:pt x="1534" y="1592"/>
                      <a:pt x="1531" y="1736"/>
                    </a:cubicBezTo>
                    <a:cubicBezTo>
                      <a:pt x="1529" y="1829"/>
                      <a:pt x="1502" y="1908"/>
                      <a:pt x="1427" y="1967"/>
                    </a:cubicBezTo>
                    <a:cubicBezTo>
                      <a:pt x="1374" y="2008"/>
                      <a:pt x="1328" y="2056"/>
                      <a:pt x="1287" y="2110"/>
                    </a:cubicBezTo>
                    <a:cubicBezTo>
                      <a:pt x="1249" y="2160"/>
                      <a:pt x="1194" y="2187"/>
                      <a:pt x="1128" y="2189"/>
                    </a:cubicBezTo>
                    <a:cubicBezTo>
                      <a:pt x="1100" y="2190"/>
                      <a:pt x="1076" y="2182"/>
                      <a:pt x="1055" y="2164"/>
                    </a:cubicBezTo>
                    <a:cubicBezTo>
                      <a:pt x="1020" y="2134"/>
                      <a:pt x="995" y="2096"/>
                      <a:pt x="975" y="2055"/>
                    </a:cubicBezTo>
                    <a:cubicBezTo>
                      <a:pt x="944" y="1995"/>
                      <a:pt x="927" y="1931"/>
                      <a:pt x="918" y="1865"/>
                    </a:cubicBezTo>
                    <a:cubicBezTo>
                      <a:pt x="902" y="1754"/>
                      <a:pt x="892" y="1643"/>
                      <a:pt x="907" y="1530"/>
                    </a:cubicBezTo>
                    <a:cubicBezTo>
                      <a:pt x="920" y="1425"/>
                      <a:pt x="930" y="1319"/>
                      <a:pt x="940" y="1212"/>
                    </a:cubicBezTo>
                    <a:cubicBezTo>
                      <a:pt x="942" y="1184"/>
                      <a:pt x="939" y="1154"/>
                      <a:pt x="937" y="1125"/>
                    </a:cubicBezTo>
                    <a:cubicBezTo>
                      <a:pt x="933" y="1082"/>
                      <a:pt x="933" y="1041"/>
                      <a:pt x="940" y="998"/>
                    </a:cubicBezTo>
                    <a:cubicBezTo>
                      <a:pt x="948" y="948"/>
                      <a:pt x="945" y="897"/>
                      <a:pt x="948" y="846"/>
                    </a:cubicBezTo>
                    <a:cubicBezTo>
                      <a:pt x="950" y="809"/>
                      <a:pt x="952" y="772"/>
                      <a:pt x="956" y="735"/>
                    </a:cubicBezTo>
                    <a:cubicBezTo>
                      <a:pt x="960" y="702"/>
                      <a:pt x="979" y="676"/>
                      <a:pt x="1007" y="658"/>
                    </a:cubicBezTo>
                    <a:cubicBezTo>
                      <a:pt x="1036" y="640"/>
                      <a:pt x="1066" y="622"/>
                      <a:pt x="1094" y="604"/>
                    </a:cubicBezTo>
                    <a:cubicBezTo>
                      <a:pt x="1145" y="625"/>
                      <a:pt x="1190" y="649"/>
                      <a:pt x="1229" y="681"/>
                    </a:cubicBezTo>
                    <a:cubicBezTo>
                      <a:pt x="1279" y="723"/>
                      <a:pt x="1337" y="748"/>
                      <a:pt x="1395" y="775"/>
                    </a:cubicBezTo>
                    <a:cubicBezTo>
                      <a:pt x="1424" y="788"/>
                      <a:pt x="1453" y="787"/>
                      <a:pt x="1479" y="770"/>
                    </a:cubicBezTo>
                    <a:cubicBezTo>
                      <a:pt x="1508" y="751"/>
                      <a:pt x="1538" y="733"/>
                      <a:pt x="1563" y="710"/>
                    </a:cubicBezTo>
                    <a:cubicBezTo>
                      <a:pt x="1622" y="658"/>
                      <a:pt x="1687" y="618"/>
                      <a:pt x="1758" y="586"/>
                    </a:cubicBezTo>
                    <a:cubicBezTo>
                      <a:pt x="1792" y="571"/>
                      <a:pt x="1826" y="555"/>
                      <a:pt x="1858" y="536"/>
                    </a:cubicBezTo>
                    <a:cubicBezTo>
                      <a:pt x="1889" y="516"/>
                      <a:pt x="1921" y="495"/>
                      <a:pt x="1946" y="468"/>
                    </a:cubicBezTo>
                    <a:cubicBezTo>
                      <a:pt x="2030" y="377"/>
                      <a:pt x="2128" y="305"/>
                      <a:pt x="2237" y="247"/>
                    </a:cubicBezTo>
                    <a:cubicBezTo>
                      <a:pt x="2272" y="229"/>
                      <a:pt x="2309" y="212"/>
                      <a:pt x="2343" y="192"/>
                    </a:cubicBezTo>
                    <a:cubicBezTo>
                      <a:pt x="2378" y="173"/>
                      <a:pt x="2415" y="156"/>
                      <a:pt x="2446" y="131"/>
                    </a:cubicBezTo>
                    <a:cubicBezTo>
                      <a:pt x="2531" y="62"/>
                      <a:pt x="2629" y="37"/>
                      <a:pt x="2734" y="29"/>
                    </a:cubicBezTo>
                    <a:cubicBezTo>
                      <a:pt x="2825" y="23"/>
                      <a:pt x="2915" y="16"/>
                      <a:pt x="3005" y="7"/>
                    </a:cubicBezTo>
                    <a:cubicBezTo>
                      <a:pt x="3077" y="0"/>
                      <a:pt x="3149" y="6"/>
                      <a:pt x="3220" y="14"/>
                    </a:cubicBezTo>
                    <a:cubicBezTo>
                      <a:pt x="3231" y="15"/>
                      <a:pt x="3242" y="16"/>
                      <a:pt x="3252" y="19"/>
                    </a:cubicBezTo>
                    <a:cubicBezTo>
                      <a:pt x="3308" y="33"/>
                      <a:pt x="3321" y="49"/>
                      <a:pt x="3324" y="107"/>
                    </a:cubicBezTo>
                    <a:cubicBezTo>
                      <a:pt x="3326" y="131"/>
                      <a:pt x="3325" y="155"/>
                      <a:pt x="3327" y="179"/>
                    </a:cubicBezTo>
                    <a:cubicBezTo>
                      <a:pt x="3329" y="215"/>
                      <a:pt x="3313" y="242"/>
                      <a:pt x="3283" y="258"/>
                    </a:cubicBezTo>
                    <a:cubicBezTo>
                      <a:pt x="3175" y="317"/>
                      <a:pt x="3077" y="390"/>
                      <a:pt x="2975" y="458"/>
                    </a:cubicBezTo>
                    <a:cubicBezTo>
                      <a:pt x="2966" y="464"/>
                      <a:pt x="2956" y="469"/>
                      <a:pt x="2946" y="472"/>
                    </a:cubicBezTo>
                    <a:cubicBezTo>
                      <a:pt x="2921" y="479"/>
                      <a:pt x="2907" y="496"/>
                      <a:pt x="2894" y="518"/>
                    </a:cubicBezTo>
                    <a:cubicBezTo>
                      <a:pt x="2803" y="683"/>
                      <a:pt x="2681" y="823"/>
                      <a:pt x="2537" y="943"/>
                    </a:cubicBezTo>
                    <a:cubicBezTo>
                      <a:pt x="2490" y="983"/>
                      <a:pt x="2446" y="1026"/>
                      <a:pt x="2402" y="1069"/>
                    </a:cubicBezTo>
                    <a:cubicBezTo>
                      <a:pt x="2374" y="1097"/>
                      <a:pt x="2345" y="1123"/>
                      <a:pt x="2305" y="1135"/>
                    </a:cubicBezTo>
                    <a:cubicBezTo>
                      <a:pt x="2282" y="1142"/>
                      <a:pt x="2261" y="1155"/>
                      <a:pt x="2241" y="1168"/>
                    </a:cubicBezTo>
                    <a:cubicBezTo>
                      <a:pt x="2205" y="1190"/>
                      <a:pt x="2194" y="1209"/>
                      <a:pt x="2179" y="1270"/>
                    </a:cubicBezTo>
                    <a:cubicBezTo>
                      <a:pt x="2193" y="1272"/>
                      <a:pt x="2208" y="1278"/>
                      <a:pt x="2222" y="1277"/>
                    </a:cubicBezTo>
                    <a:cubicBezTo>
                      <a:pt x="2283" y="1274"/>
                      <a:pt x="2344" y="1270"/>
                      <a:pt x="2405" y="1265"/>
                    </a:cubicBezTo>
                    <a:cubicBezTo>
                      <a:pt x="2413" y="1265"/>
                      <a:pt x="2421" y="1262"/>
                      <a:pt x="2428" y="1260"/>
                    </a:cubicBezTo>
                    <a:cubicBezTo>
                      <a:pt x="2432" y="1256"/>
                      <a:pt x="2437" y="1253"/>
                      <a:pt x="2439" y="1248"/>
                    </a:cubicBezTo>
                    <a:cubicBezTo>
                      <a:pt x="2480" y="1157"/>
                      <a:pt x="2466" y="1169"/>
                      <a:pt x="2561" y="1159"/>
                    </a:cubicBezTo>
                    <a:cubicBezTo>
                      <a:pt x="2659" y="1149"/>
                      <a:pt x="2758" y="1153"/>
                      <a:pt x="2857" y="1151"/>
                    </a:cubicBezTo>
                    <a:cubicBezTo>
                      <a:pt x="2881" y="1150"/>
                      <a:pt x="2895" y="1164"/>
                      <a:pt x="2904" y="1186"/>
                    </a:cubicBezTo>
                    <a:cubicBezTo>
                      <a:pt x="2922" y="1232"/>
                      <a:pt x="2926" y="1279"/>
                      <a:pt x="2923" y="1328"/>
                    </a:cubicBezTo>
                    <a:cubicBezTo>
                      <a:pt x="2922" y="1340"/>
                      <a:pt x="2916" y="1354"/>
                      <a:pt x="2909" y="1364"/>
                    </a:cubicBezTo>
                    <a:cubicBezTo>
                      <a:pt x="2889" y="1389"/>
                      <a:pt x="2869" y="1414"/>
                      <a:pt x="2847" y="1436"/>
                    </a:cubicBezTo>
                    <a:cubicBezTo>
                      <a:pt x="2806" y="1475"/>
                      <a:pt x="2768" y="1519"/>
                      <a:pt x="2721" y="1547"/>
                    </a:cubicBezTo>
                    <a:cubicBezTo>
                      <a:pt x="2674" y="1574"/>
                      <a:pt x="2617" y="1584"/>
                      <a:pt x="2564" y="1601"/>
                    </a:cubicBezTo>
                    <a:cubicBezTo>
                      <a:pt x="2488" y="1626"/>
                      <a:pt x="2411" y="1648"/>
                      <a:pt x="2336" y="1674"/>
                    </a:cubicBezTo>
                    <a:cubicBezTo>
                      <a:pt x="2306" y="1685"/>
                      <a:pt x="2277" y="1700"/>
                      <a:pt x="2251" y="1718"/>
                    </a:cubicBezTo>
                    <a:cubicBezTo>
                      <a:pt x="2194" y="1756"/>
                      <a:pt x="2135" y="1780"/>
                      <a:pt x="2064" y="1772"/>
                    </a:cubicBezTo>
                    <a:cubicBezTo>
                      <a:pt x="2023" y="1768"/>
                      <a:pt x="2012" y="1782"/>
                      <a:pt x="2013" y="1823"/>
                    </a:cubicBezTo>
                    <a:cubicBezTo>
                      <a:pt x="2015" y="1871"/>
                      <a:pt x="2016" y="1919"/>
                      <a:pt x="2010" y="1967"/>
                    </a:cubicBezTo>
                    <a:cubicBezTo>
                      <a:pt x="2007" y="1992"/>
                      <a:pt x="2015" y="2019"/>
                      <a:pt x="2023" y="2044"/>
                    </a:cubicBezTo>
                    <a:cubicBezTo>
                      <a:pt x="2033" y="2074"/>
                      <a:pt x="2049" y="2103"/>
                      <a:pt x="2060" y="2133"/>
                    </a:cubicBezTo>
                    <a:cubicBezTo>
                      <a:pt x="2075" y="2173"/>
                      <a:pt x="2088" y="2213"/>
                      <a:pt x="2100" y="2254"/>
                    </a:cubicBezTo>
                    <a:cubicBezTo>
                      <a:pt x="2116" y="2310"/>
                      <a:pt x="2130" y="2367"/>
                      <a:pt x="2144" y="2424"/>
                    </a:cubicBezTo>
                    <a:cubicBezTo>
                      <a:pt x="2153" y="2463"/>
                      <a:pt x="2163" y="2502"/>
                      <a:pt x="2166" y="2541"/>
                    </a:cubicBezTo>
                    <a:cubicBezTo>
                      <a:pt x="2172" y="2630"/>
                      <a:pt x="2192" y="2715"/>
                      <a:pt x="2220" y="2799"/>
                    </a:cubicBezTo>
                    <a:cubicBezTo>
                      <a:pt x="2234" y="2843"/>
                      <a:pt x="2240" y="2886"/>
                      <a:pt x="2239" y="2932"/>
                    </a:cubicBezTo>
                    <a:cubicBezTo>
                      <a:pt x="2238" y="3039"/>
                      <a:pt x="2234" y="3145"/>
                      <a:pt x="2205" y="3249"/>
                    </a:cubicBezTo>
                    <a:cubicBezTo>
                      <a:pt x="2198" y="3272"/>
                      <a:pt x="2191" y="3295"/>
                      <a:pt x="2184" y="3318"/>
                    </a:cubicBezTo>
                    <a:cubicBezTo>
                      <a:pt x="2152" y="3426"/>
                      <a:pt x="2076" y="3492"/>
                      <a:pt x="1975" y="3534"/>
                    </a:cubicBezTo>
                    <a:cubicBezTo>
                      <a:pt x="1951" y="3544"/>
                      <a:pt x="1930" y="3546"/>
                      <a:pt x="1905" y="3539"/>
                    </a:cubicBezTo>
                    <a:cubicBezTo>
                      <a:pt x="1839" y="3519"/>
                      <a:pt x="1787" y="3485"/>
                      <a:pt x="1757" y="3416"/>
                    </a:cubicBezTo>
                    <a:cubicBezTo>
                      <a:pt x="1734" y="3363"/>
                      <a:pt x="1701" y="3314"/>
                      <a:pt x="1671" y="3264"/>
                    </a:cubicBezTo>
                    <a:cubicBezTo>
                      <a:pt x="1615" y="3173"/>
                      <a:pt x="1560" y="3081"/>
                      <a:pt x="1521" y="2982"/>
                    </a:cubicBezTo>
                    <a:cubicBezTo>
                      <a:pt x="1510" y="2952"/>
                      <a:pt x="1501" y="2921"/>
                      <a:pt x="1492" y="2895"/>
                    </a:cubicBezTo>
                    <a:cubicBezTo>
                      <a:pt x="1507" y="2845"/>
                      <a:pt x="1546" y="2832"/>
                      <a:pt x="1584" y="2820"/>
                    </a:cubicBezTo>
                    <a:cubicBezTo>
                      <a:pt x="1615" y="2810"/>
                      <a:pt x="1647" y="2806"/>
                      <a:pt x="1678" y="2799"/>
                    </a:cubicBezTo>
                    <a:cubicBezTo>
                      <a:pt x="1698" y="2793"/>
                      <a:pt x="1719" y="2787"/>
                      <a:pt x="1739" y="2780"/>
                    </a:cubicBezTo>
                    <a:cubicBezTo>
                      <a:pt x="1777" y="2767"/>
                      <a:pt x="1798" y="2740"/>
                      <a:pt x="1805" y="2699"/>
                    </a:cubicBezTo>
                    <a:cubicBezTo>
                      <a:pt x="1818" y="2620"/>
                      <a:pt x="1835" y="2542"/>
                      <a:pt x="1849" y="2463"/>
                    </a:cubicBezTo>
                    <a:cubicBezTo>
                      <a:pt x="1853" y="2434"/>
                      <a:pt x="1854" y="2405"/>
                      <a:pt x="1854" y="2375"/>
                    </a:cubicBezTo>
                    <a:cubicBezTo>
                      <a:pt x="1854" y="2363"/>
                      <a:pt x="1847" y="2351"/>
                      <a:pt x="1841" y="2333"/>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99" name="Freeform 47">
                <a:extLst>
                  <a:ext uri="{FF2B5EF4-FFF2-40B4-BE49-F238E27FC236}">
                    <a16:creationId xmlns:a16="http://schemas.microsoft.com/office/drawing/2014/main" id="{388875C8-FAC0-6A4B-8493-64EC41DFE8ED}"/>
                  </a:ext>
                </a:extLst>
              </p:cNvPr>
              <p:cNvSpPr/>
              <p:nvPr userDrawn="1"/>
            </p:nvSpPr>
            <p:spPr bwMode="auto">
              <a:xfrm>
                <a:off x="4097335" y="-1539873"/>
                <a:ext cx="2089147" cy="1346197"/>
              </a:xfrm>
              <a:custGeom>
                <a:avLst/>
                <a:gdLst>
                  <a:gd name="T0" fmla="*/ 1294 w 5019"/>
                  <a:gd name="T1" fmla="*/ 35 h 3229"/>
                  <a:gd name="T2" fmla="*/ 1577 w 5019"/>
                  <a:gd name="T3" fmla="*/ 151 h 3229"/>
                  <a:gd name="T4" fmla="*/ 1969 w 5019"/>
                  <a:gd name="T5" fmla="*/ 603 h 3229"/>
                  <a:gd name="T6" fmla="*/ 2194 w 5019"/>
                  <a:gd name="T7" fmla="*/ 707 h 3229"/>
                  <a:gd name="T8" fmla="*/ 2383 w 5019"/>
                  <a:gd name="T9" fmla="*/ 406 h 3229"/>
                  <a:gd name="T10" fmla="*/ 2536 w 5019"/>
                  <a:gd name="T11" fmla="*/ 0 h 3229"/>
                  <a:gd name="T12" fmla="*/ 2904 w 5019"/>
                  <a:gd name="T13" fmla="*/ 265 h 3229"/>
                  <a:gd name="T14" fmla="*/ 2990 w 5019"/>
                  <a:gd name="T15" fmla="*/ 458 h 3229"/>
                  <a:gd name="T16" fmla="*/ 2945 w 5019"/>
                  <a:gd name="T17" fmla="*/ 839 h 3229"/>
                  <a:gd name="T18" fmla="*/ 2628 w 5019"/>
                  <a:gd name="T19" fmla="*/ 1129 h 3229"/>
                  <a:gd name="T20" fmla="*/ 2549 w 5019"/>
                  <a:gd name="T21" fmla="*/ 1254 h 3229"/>
                  <a:gd name="T22" fmla="*/ 2775 w 5019"/>
                  <a:gd name="T23" fmla="*/ 1542 h 3229"/>
                  <a:gd name="T24" fmla="*/ 3954 w 5019"/>
                  <a:gd name="T25" fmla="*/ 2597 h 3229"/>
                  <a:gd name="T26" fmla="*/ 4852 w 5019"/>
                  <a:gd name="T27" fmla="*/ 3048 h 3229"/>
                  <a:gd name="T28" fmla="*/ 5010 w 5019"/>
                  <a:gd name="T29" fmla="*/ 3190 h 3229"/>
                  <a:gd name="T30" fmla="*/ 4623 w 5019"/>
                  <a:gd name="T31" fmla="*/ 3193 h 3229"/>
                  <a:gd name="T32" fmla="*/ 4189 w 5019"/>
                  <a:gd name="T33" fmla="*/ 3143 h 3229"/>
                  <a:gd name="T34" fmla="*/ 3471 w 5019"/>
                  <a:gd name="T35" fmla="*/ 3191 h 3229"/>
                  <a:gd name="T36" fmla="*/ 3111 w 5019"/>
                  <a:gd name="T37" fmla="*/ 2949 h 3229"/>
                  <a:gd name="T38" fmla="*/ 2717 w 5019"/>
                  <a:gd name="T39" fmla="*/ 2472 h 3229"/>
                  <a:gd name="T40" fmla="*/ 2559 w 5019"/>
                  <a:gd name="T41" fmla="*/ 1796 h 3229"/>
                  <a:gd name="T42" fmla="*/ 2288 w 5019"/>
                  <a:gd name="T43" fmla="*/ 1494 h 3229"/>
                  <a:gd name="T44" fmla="*/ 2062 w 5019"/>
                  <a:gd name="T45" fmla="*/ 1596 h 3229"/>
                  <a:gd name="T46" fmla="*/ 879 w 5019"/>
                  <a:gd name="T47" fmla="*/ 2654 h 3229"/>
                  <a:gd name="T48" fmla="*/ 170 w 5019"/>
                  <a:gd name="T49" fmla="*/ 2946 h 3229"/>
                  <a:gd name="T50" fmla="*/ 0 w 5019"/>
                  <a:gd name="T51" fmla="*/ 2917 h 3229"/>
                  <a:gd name="T52" fmla="*/ 229 w 5019"/>
                  <a:gd name="T53" fmla="*/ 2760 h 3229"/>
                  <a:gd name="T54" fmla="*/ 724 w 5019"/>
                  <a:gd name="T55" fmla="*/ 2502 h 3229"/>
                  <a:gd name="T56" fmla="*/ 1118 w 5019"/>
                  <a:gd name="T57" fmla="*/ 2190 h 3229"/>
                  <a:gd name="T58" fmla="*/ 1522 w 5019"/>
                  <a:gd name="T59" fmla="*/ 1661 h 3229"/>
                  <a:gd name="T60" fmla="*/ 1826 w 5019"/>
                  <a:gd name="T61" fmla="*/ 1195 h 3229"/>
                  <a:gd name="T62" fmla="*/ 1942 w 5019"/>
                  <a:gd name="T63" fmla="*/ 1043 h 3229"/>
                  <a:gd name="T64" fmla="*/ 1884 w 5019"/>
                  <a:gd name="T65" fmla="*/ 826 h 3229"/>
                  <a:gd name="T66" fmla="*/ 1289 w 5019"/>
                  <a:gd name="T67" fmla="*/ 145 h 3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19" h="3229">
                    <a:moveTo>
                      <a:pt x="1231" y="79"/>
                    </a:moveTo>
                    <a:cubicBezTo>
                      <a:pt x="1248" y="45"/>
                      <a:pt x="1268" y="36"/>
                      <a:pt x="1294" y="35"/>
                    </a:cubicBezTo>
                    <a:cubicBezTo>
                      <a:pt x="1341" y="33"/>
                      <a:pt x="1384" y="44"/>
                      <a:pt x="1427" y="61"/>
                    </a:cubicBezTo>
                    <a:cubicBezTo>
                      <a:pt x="1482" y="82"/>
                      <a:pt x="1531" y="115"/>
                      <a:pt x="1577" y="151"/>
                    </a:cubicBezTo>
                    <a:cubicBezTo>
                      <a:pt x="1648" y="208"/>
                      <a:pt x="1711" y="274"/>
                      <a:pt x="1767" y="344"/>
                    </a:cubicBezTo>
                    <a:cubicBezTo>
                      <a:pt x="1836" y="430"/>
                      <a:pt x="1901" y="517"/>
                      <a:pt x="1969" y="603"/>
                    </a:cubicBezTo>
                    <a:cubicBezTo>
                      <a:pt x="1995" y="637"/>
                      <a:pt x="2022" y="670"/>
                      <a:pt x="2053" y="700"/>
                    </a:cubicBezTo>
                    <a:cubicBezTo>
                      <a:pt x="2103" y="748"/>
                      <a:pt x="2140" y="751"/>
                      <a:pt x="2194" y="707"/>
                    </a:cubicBezTo>
                    <a:cubicBezTo>
                      <a:pt x="2227" y="680"/>
                      <a:pt x="2257" y="648"/>
                      <a:pt x="2278" y="612"/>
                    </a:cubicBezTo>
                    <a:cubicBezTo>
                      <a:pt x="2318" y="546"/>
                      <a:pt x="2354" y="477"/>
                      <a:pt x="2383" y="406"/>
                    </a:cubicBezTo>
                    <a:cubicBezTo>
                      <a:pt x="2425" y="305"/>
                      <a:pt x="2459" y="201"/>
                      <a:pt x="2497" y="99"/>
                    </a:cubicBezTo>
                    <a:cubicBezTo>
                      <a:pt x="2509" y="66"/>
                      <a:pt x="2522" y="35"/>
                      <a:pt x="2536" y="0"/>
                    </a:cubicBezTo>
                    <a:cubicBezTo>
                      <a:pt x="2556" y="6"/>
                      <a:pt x="2572" y="8"/>
                      <a:pt x="2585" y="15"/>
                    </a:cubicBezTo>
                    <a:cubicBezTo>
                      <a:pt x="2706" y="79"/>
                      <a:pt x="2814" y="162"/>
                      <a:pt x="2904" y="265"/>
                    </a:cubicBezTo>
                    <a:cubicBezTo>
                      <a:pt x="2925" y="290"/>
                      <a:pt x="2942" y="317"/>
                      <a:pt x="2959" y="344"/>
                    </a:cubicBezTo>
                    <a:cubicBezTo>
                      <a:pt x="2981" y="378"/>
                      <a:pt x="2991" y="416"/>
                      <a:pt x="2990" y="458"/>
                    </a:cubicBezTo>
                    <a:cubicBezTo>
                      <a:pt x="2990" y="540"/>
                      <a:pt x="2989" y="623"/>
                      <a:pt x="2991" y="706"/>
                    </a:cubicBezTo>
                    <a:cubicBezTo>
                      <a:pt x="2992" y="756"/>
                      <a:pt x="2977" y="801"/>
                      <a:pt x="2945" y="839"/>
                    </a:cubicBezTo>
                    <a:cubicBezTo>
                      <a:pt x="2904" y="887"/>
                      <a:pt x="2860" y="935"/>
                      <a:pt x="2813" y="977"/>
                    </a:cubicBezTo>
                    <a:cubicBezTo>
                      <a:pt x="2754" y="1031"/>
                      <a:pt x="2689" y="1078"/>
                      <a:pt x="2628" y="1129"/>
                    </a:cubicBezTo>
                    <a:cubicBezTo>
                      <a:pt x="2603" y="1150"/>
                      <a:pt x="2580" y="1172"/>
                      <a:pt x="2558" y="1195"/>
                    </a:cubicBezTo>
                    <a:cubicBezTo>
                      <a:pt x="2542" y="1212"/>
                      <a:pt x="2537" y="1233"/>
                      <a:pt x="2549" y="1254"/>
                    </a:cubicBezTo>
                    <a:cubicBezTo>
                      <a:pt x="2566" y="1284"/>
                      <a:pt x="2581" y="1316"/>
                      <a:pt x="2602" y="1343"/>
                    </a:cubicBezTo>
                    <a:cubicBezTo>
                      <a:pt x="2658" y="1411"/>
                      <a:pt x="2715" y="1479"/>
                      <a:pt x="2775" y="1542"/>
                    </a:cubicBezTo>
                    <a:cubicBezTo>
                      <a:pt x="3017" y="1798"/>
                      <a:pt x="3278" y="2034"/>
                      <a:pt x="3542" y="2268"/>
                    </a:cubicBezTo>
                    <a:cubicBezTo>
                      <a:pt x="3673" y="2385"/>
                      <a:pt x="3806" y="2500"/>
                      <a:pt x="3954" y="2597"/>
                    </a:cubicBezTo>
                    <a:cubicBezTo>
                      <a:pt x="4186" y="2749"/>
                      <a:pt x="4432" y="2877"/>
                      <a:pt x="4690" y="2981"/>
                    </a:cubicBezTo>
                    <a:cubicBezTo>
                      <a:pt x="4744" y="3003"/>
                      <a:pt x="4798" y="3025"/>
                      <a:pt x="4852" y="3048"/>
                    </a:cubicBezTo>
                    <a:cubicBezTo>
                      <a:pt x="4901" y="3070"/>
                      <a:pt x="4946" y="3099"/>
                      <a:pt x="4984" y="3137"/>
                    </a:cubicBezTo>
                    <a:cubicBezTo>
                      <a:pt x="4999" y="3151"/>
                      <a:pt x="5019" y="3165"/>
                      <a:pt x="5010" y="3190"/>
                    </a:cubicBezTo>
                    <a:cubicBezTo>
                      <a:pt x="5000" y="3214"/>
                      <a:pt x="4979" y="3217"/>
                      <a:pt x="4956" y="3217"/>
                    </a:cubicBezTo>
                    <a:cubicBezTo>
                      <a:pt x="4845" y="3218"/>
                      <a:pt x="4733" y="3218"/>
                      <a:pt x="4623" y="3193"/>
                    </a:cubicBezTo>
                    <a:cubicBezTo>
                      <a:pt x="4516" y="3169"/>
                      <a:pt x="4408" y="3155"/>
                      <a:pt x="4300" y="3138"/>
                    </a:cubicBezTo>
                    <a:cubicBezTo>
                      <a:pt x="4263" y="3132"/>
                      <a:pt x="4226" y="3135"/>
                      <a:pt x="4189" y="3143"/>
                    </a:cubicBezTo>
                    <a:cubicBezTo>
                      <a:pt x="4090" y="3165"/>
                      <a:pt x="3991" y="3184"/>
                      <a:pt x="3891" y="3203"/>
                    </a:cubicBezTo>
                    <a:cubicBezTo>
                      <a:pt x="3750" y="3229"/>
                      <a:pt x="3610" y="3222"/>
                      <a:pt x="3471" y="3191"/>
                    </a:cubicBezTo>
                    <a:cubicBezTo>
                      <a:pt x="3394" y="3174"/>
                      <a:pt x="3325" y="3138"/>
                      <a:pt x="3265" y="3088"/>
                    </a:cubicBezTo>
                    <a:cubicBezTo>
                      <a:pt x="3212" y="3044"/>
                      <a:pt x="3159" y="2999"/>
                      <a:pt x="3111" y="2949"/>
                    </a:cubicBezTo>
                    <a:cubicBezTo>
                      <a:pt x="2995" y="2827"/>
                      <a:pt x="2884" y="2701"/>
                      <a:pt x="2770" y="2578"/>
                    </a:cubicBezTo>
                    <a:cubicBezTo>
                      <a:pt x="2741" y="2548"/>
                      <a:pt x="2725" y="2512"/>
                      <a:pt x="2717" y="2472"/>
                    </a:cubicBezTo>
                    <a:cubicBezTo>
                      <a:pt x="2697" y="2373"/>
                      <a:pt x="2677" y="2274"/>
                      <a:pt x="2658" y="2174"/>
                    </a:cubicBezTo>
                    <a:cubicBezTo>
                      <a:pt x="2633" y="2046"/>
                      <a:pt x="2606" y="1918"/>
                      <a:pt x="2559" y="1796"/>
                    </a:cubicBezTo>
                    <a:cubicBezTo>
                      <a:pt x="2532" y="1726"/>
                      <a:pt x="2500" y="1659"/>
                      <a:pt x="2452" y="1600"/>
                    </a:cubicBezTo>
                    <a:cubicBezTo>
                      <a:pt x="2409" y="1547"/>
                      <a:pt x="2356" y="1510"/>
                      <a:pt x="2288" y="1494"/>
                    </a:cubicBezTo>
                    <a:cubicBezTo>
                      <a:pt x="2232" y="1480"/>
                      <a:pt x="2181" y="1490"/>
                      <a:pt x="2137" y="1524"/>
                    </a:cubicBezTo>
                    <a:cubicBezTo>
                      <a:pt x="2109" y="1545"/>
                      <a:pt x="2084" y="1569"/>
                      <a:pt x="2062" y="1596"/>
                    </a:cubicBezTo>
                    <a:cubicBezTo>
                      <a:pt x="2025" y="1641"/>
                      <a:pt x="1989" y="1688"/>
                      <a:pt x="1956" y="1737"/>
                    </a:cubicBezTo>
                    <a:cubicBezTo>
                      <a:pt x="1683" y="2143"/>
                      <a:pt x="1316" y="2439"/>
                      <a:pt x="879" y="2654"/>
                    </a:cubicBezTo>
                    <a:cubicBezTo>
                      <a:pt x="735" y="2724"/>
                      <a:pt x="588" y="2786"/>
                      <a:pt x="439" y="2843"/>
                    </a:cubicBezTo>
                    <a:cubicBezTo>
                      <a:pt x="349" y="2877"/>
                      <a:pt x="259" y="2910"/>
                      <a:pt x="170" y="2946"/>
                    </a:cubicBezTo>
                    <a:cubicBezTo>
                      <a:pt x="118" y="2967"/>
                      <a:pt x="67" y="2971"/>
                      <a:pt x="18" y="2938"/>
                    </a:cubicBezTo>
                    <a:cubicBezTo>
                      <a:pt x="12" y="2934"/>
                      <a:pt x="8" y="2927"/>
                      <a:pt x="0" y="2917"/>
                    </a:cubicBezTo>
                    <a:cubicBezTo>
                      <a:pt x="18" y="2900"/>
                      <a:pt x="33" y="2882"/>
                      <a:pt x="52" y="2869"/>
                    </a:cubicBezTo>
                    <a:cubicBezTo>
                      <a:pt x="110" y="2831"/>
                      <a:pt x="167" y="2792"/>
                      <a:pt x="229" y="2760"/>
                    </a:cubicBezTo>
                    <a:cubicBezTo>
                      <a:pt x="321" y="2713"/>
                      <a:pt x="416" y="2669"/>
                      <a:pt x="511" y="2629"/>
                    </a:cubicBezTo>
                    <a:cubicBezTo>
                      <a:pt x="588" y="2596"/>
                      <a:pt x="659" y="2554"/>
                      <a:pt x="724" y="2502"/>
                    </a:cubicBezTo>
                    <a:cubicBezTo>
                      <a:pt x="773" y="2462"/>
                      <a:pt x="822" y="2420"/>
                      <a:pt x="872" y="2381"/>
                    </a:cubicBezTo>
                    <a:cubicBezTo>
                      <a:pt x="953" y="2316"/>
                      <a:pt x="1035" y="2251"/>
                      <a:pt x="1118" y="2190"/>
                    </a:cubicBezTo>
                    <a:cubicBezTo>
                      <a:pt x="1214" y="2119"/>
                      <a:pt x="1296" y="2036"/>
                      <a:pt x="1360" y="1937"/>
                    </a:cubicBezTo>
                    <a:cubicBezTo>
                      <a:pt x="1418" y="1847"/>
                      <a:pt x="1470" y="1754"/>
                      <a:pt x="1522" y="1661"/>
                    </a:cubicBezTo>
                    <a:cubicBezTo>
                      <a:pt x="1560" y="1594"/>
                      <a:pt x="1594" y="1525"/>
                      <a:pt x="1631" y="1456"/>
                    </a:cubicBezTo>
                    <a:cubicBezTo>
                      <a:pt x="1683" y="1360"/>
                      <a:pt x="1747" y="1272"/>
                      <a:pt x="1826" y="1195"/>
                    </a:cubicBezTo>
                    <a:cubicBezTo>
                      <a:pt x="1849" y="1172"/>
                      <a:pt x="1872" y="1149"/>
                      <a:pt x="1891" y="1124"/>
                    </a:cubicBezTo>
                    <a:cubicBezTo>
                      <a:pt x="1910" y="1099"/>
                      <a:pt x="1928" y="1072"/>
                      <a:pt x="1942" y="1043"/>
                    </a:cubicBezTo>
                    <a:cubicBezTo>
                      <a:pt x="1964" y="998"/>
                      <a:pt x="1964" y="950"/>
                      <a:pt x="1936" y="906"/>
                    </a:cubicBezTo>
                    <a:cubicBezTo>
                      <a:pt x="1920" y="879"/>
                      <a:pt x="1904" y="851"/>
                      <a:pt x="1884" y="826"/>
                    </a:cubicBezTo>
                    <a:cubicBezTo>
                      <a:pt x="1825" y="750"/>
                      <a:pt x="1767" y="673"/>
                      <a:pt x="1703" y="602"/>
                    </a:cubicBezTo>
                    <a:cubicBezTo>
                      <a:pt x="1567" y="448"/>
                      <a:pt x="1427" y="297"/>
                      <a:pt x="1289" y="145"/>
                    </a:cubicBezTo>
                    <a:cubicBezTo>
                      <a:pt x="1270" y="124"/>
                      <a:pt x="1251" y="102"/>
                      <a:pt x="1231" y="7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0" name="Freeform 48">
                <a:extLst>
                  <a:ext uri="{FF2B5EF4-FFF2-40B4-BE49-F238E27FC236}">
                    <a16:creationId xmlns:a16="http://schemas.microsoft.com/office/drawing/2014/main" id="{8AB0A00E-889D-C644-AF87-0FA2F824723B}"/>
                  </a:ext>
                </a:extLst>
              </p:cNvPr>
              <p:cNvSpPr>
                <a:spLocks noEditPoints="1"/>
              </p:cNvSpPr>
              <p:nvPr userDrawn="1"/>
            </p:nvSpPr>
            <p:spPr bwMode="auto">
              <a:xfrm>
                <a:off x="7138987" y="-1920875"/>
                <a:ext cx="1058863" cy="1406525"/>
              </a:xfrm>
              <a:custGeom>
                <a:avLst/>
                <a:gdLst>
                  <a:gd name="T0" fmla="*/ 430 w 2543"/>
                  <a:gd name="T1" fmla="*/ 883 h 3377"/>
                  <a:gd name="T2" fmla="*/ 465 w 2543"/>
                  <a:gd name="T3" fmla="*/ 987 h 3377"/>
                  <a:gd name="T4" fmla="*/ 441 w 2543"/>
                  <a:gd name="T5" fmla="*/ 1230 h 3377"/>
                  <a:gd name="T6" fmla="*/ 596 w 2543"/>
                  <a:gd name="T7" fmla="*/ 1252 h 3377"/>
                  <a:gd name="T8" fmla="*/ 1301 w 2543"/>
                  <a:gd name="T9" fmla="*/ 420 h 3377"/>
                  <a:gd name="T10" fmla="*/ 1891 w 2543"/>
                  <a:gd name="T11" fmla="*/ 97 h 3377"/>
                  <a:gd name="T12" fmla="*/ 2218 w 2543"/>
                  <a:gd name="T13" fmla="*/ 3 h 3377"/>
                  <a:gd name="T14" fmla="*/ 2419 w 2543"/>
                  <a:gd name="T15" fmla="*/ 57 h 3377"/>
                  <a:gd name="T16" fmla="*/ 2480 w 2543"/>
                  <a:gd name="T17" fmla="*/ 390 h 3377"/>
                  <a:gd name="T18" fmla="*/ 2393 w 2543"/>
                  <a:gd name="T19" fmla="*/ 889 h 3377"/>
                  <a:gd name="T20" fmla="*/ 2244 w 2543"/>
                  <a:gd name="T21" fmla="*/ 1450 h 3377"/>
                  <a:gd name="T22" fmla="*/ 2217 w 2543"/>
                  <a:gd name="T23" fmla="*/ 1654 h 3377"/>
                  <a:gd name="T24" fmla="*/ 2160 w 2543"/>
                  <a:gd name="T25" fmla="*/ 1861 h 3377"/>
                  <a:gd name="T26" fmla="*/ 2086 w 2543"/>
                  <a:gd name="T27" fmla="*/ 2809 h 3377"/>
                  <a:gd name="T28" fmla="*/ 2097 w 2543"/>
                  <a:gd name="T29" fmla="*/ 3142 h 3377"/>
                  <a:gd name="T30" fmla="*/ 1795 w 2543"/>
                  <a:gd name="T31" fmla="*/ 3321 h 3377"/>
                  <a:gd name="T32" fmla="*/ 1635 w 2543"/>
                  <a:gd name="T33" fmla="*/ 3179 h 3377"/>
                  <a:gd name="T34" fmla="*/ 1457 w 2543"/>
                  <a:gd name="T35" fmla="*/ 2957 h 3377"/>
                  <a:gd name="T36" fmla="*/ 1548 w 2543"/>
                  <a:gd name="T37" fmla="*/ 2934 h 3377"/>
                  <a:gd name="T38" fmla="*/ 1770 w 2543"/>
                  <a:gd name="T39" fmla="*/ 2960 h 3377"/>
                  <a:gd name="T40" fmla="*/ 1877 w 2543"/>
                  <a:gd name="T41" fmla="*/ 2730 h 3377"/>
                  <a:gd name="T42" fmla="*/ 1974 w 2543"/>
                  <a:gd name="T43" fmla="*/ 1548 h 3377"/>
                  <a:gd name="T44" fmla="*/ 2157 w 2543"/>
                  <a:gd name="T45" fmla="*/ 624 h 3377"/>
                  <a:gd name="T46" fmla="*/ 2149 w 2543"/>
                  <a:gd name="T47" fmla="*/ 322 h 3377"/>
                  <a:gd name="T48" fmla="*/ 1987 w 2543"/>
                  <a:gd name="T49" fmla="*/ 270 h 3377"/>
                  <a:gd name="T50" fmla="*/ 1307 w 2543"/>
                  <a:gd name="T51" fmla="*/ 659 h 3377"/>
                  <a:gd name="T52" fmla="*/ 1303 w 2543"/>
                  <a:gd name="T53" fmla="*/ 971 h 3377"/>
                  <a:gd name="T54" fmla="*/ 1353 w 2543"/>
                  <a:gd name="T55" fmla="*/ 1373 h 3377"/>
                  <a:gd name="T56" fmla="*/ 1567 w 2543"/>
                  <a:gd name="T57" fmla="*/ 1513 h 3377"/>
                  <a:gd name="T58" fmla="*/ 1660 w 2543"/>
                  <a:gd name="T59" fmla="*/ 1833 h 3377"/>
                  <a:gd name="T60" fmla="*/ 1484 w 2543"/>
                  <a:gd name="T61" fmla="*/ 2040 h 3377"/>
                  <a:gd name="T62" fmla="*/ 1282 w 2543"/>
                  <a:gd name="T63" fmla="*/ 2416 h 3377"/>
                  <a:gd name="T64" fmla="*/ 1135 w 2543"/>
                  <a:gd name="T65" fmla="*/ 3174 h 3377"/>
                  <a:gd name="T66" fmla="*/ 970 w 2543"/>
                  <a:gd name="T67" fmla="*/ 3186 h 3377"/>
                  <a:gd name="T68" fmla="*/ 938 w 2543"/>
                  <a:gd name="T69" fmla="*/ 3010 h 3377"/>
                  <a:gd name="T70" fmla="*/ 880 w 2543"/>
                  <a:gd name="T71" fmla="*/ 2256 h 3377"/>
                  <a:gd name="T72" fmla="*/ 649 w 2543"/>
                  <a:gd name="T73" fmla="*/ 2100 h 3377"/>
                  <a:gd name="T74" fmla="*/ 698 w 2543"/>
                  <a:gd name="T75" fmla="*/ 1919 h 3377"/>
                  <a:gd name="T76" fmla="*/ 871 w 2543"/>
                  <a:gd name="T77" fmla="*/ 1458 h 3377"/>
                  <a:gd name="T78" fmla="*/ 781 w 2543"/>
                  <a:gd name="T79" fmla="*/ 1320 h 3377"/>
                  <a:gd name="T80" fmla="*/ 686 w 2543"/>
                  <a:gd name="T81" fmla="*/ 1370 h 3377"/>
                  <a:gd name="T82" fmla="*/ 458 w 2543"/>
                  <a:gd name="T83" fmla="*/ 1811 h 3377"/>
                  <a:gd name="T84" fmla="*/ 432 w 2543"/>
                  <a:gd name="T85" fmla="*/ 2610 h 3377"/>
                  <a:gd name="T86" fmla="*/ 270 w 2543"/>
                  <a:gd name="T87" fmla="*/ 2813 h 3377"/>
                  <a:gd name="T88" fmla="*/ 118 w 2543"/>
                  <a:gd name="T89" fmla="*/ 2595 h 3377"/>
                  <a:gd name="T90" fmla="*/ 15 w 2543"/>
                  <a:gd name="T91" fmla="*/ 2051 h 3377"/>
                  <a:gd name="T92" fmla="*/ 281 w 2543"/>
                  <a:gd name="T93" fmla="*/ 1273 h 3377"/>
                  <a:gd name="T94" fmla="*/ 1001 w 2543"/>
                  <a:gd name="T95" fmla="*/ 954 h 3377"/>
                  <a:gd name="T96" fmla="*/ 898 w 2543"/>
                  <a:gd name="T97" fmla="*/ 1277 h 3377"/>
                  <a:gd name="T98" fmla="*/ 1095 w 2543"/>
                  <a:gd name="T99" fmla="*/ 1217 h 3377"/>
                  <a:gd name="T100" fmla="*/ 1001 w 2543"/>
                  <a:gd name="T101" fmla="*/ 954 h 3377"/>
                  <a:gd name="T102" fmla="*/ 1080 w 2543"/>
                  <a:gd name="T103" fmla="*/ 1940 h 3377"/>
                  <a:gd name="T104" fmla="*/ 951 w 2543"/>
                  <a:gd name="T105" fmla="*/ 2135 h 3377"/>
                  <a:gd name="T106" fmla="*/ 1099 w 2543"/>
                  <a:gd name="T107" fmla="*/ 1996 h 3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3" h="3377">
                    <a:moveTo>
                      <a:pt x="397" y="882"/>
                    </a:moveTo>
                    <a:cubicBezTo>
                      <a:pt x="410" y="882"/>
                      <a:pt x="423" y="879"/>
                      <a:pt x="430" y="883"/>
                    </a:cubicBezTo>
                    <a:cubicBezTo>
                      <a:pt x="443" y="891"/>
                      <a:pt x="458" y="903"/>
                      <a:pt x="461" y="916"/>
                    </a:cubicBezTo>
                    <a:cubicBezTo>
                      <a:pt x="467" y="939"/>
                      <a:pt x="469" y="964"/>
                      <a:pt x="465" y="987"/>
                    </a:cubicBezTo>
                    <a:cubicBezTo>
                      <a:pt x="459" y="1026"/>
                      <a:pt x="447" y="1064"/>
                      <a:pt x="438" y="1103"/>
                    </a:cubicBezTo>
                    <a:cubicBezTo>
                      <a:pt x="428" y="1146"/>
                      <a:pt x="426" y="1188"/>
                      <a:pt x="441" y="1230"/>
                    </a:cubicBezTo>
                    <a:cubicBezTo>
                      <a:pt x="454" y="1265"/>
                      <a:pt x="476" y="1289"/>
                      <a:pt x="515" y="1293"/>
                    </a:cubicBezTo>
                    <a:cubicBezTo>
                      <a:pt x="551" y="1297"/>
                      <a:pt x="577" y="1281"/>
                      <a:pt x="596" y="1252"/>
                    </a:cubicBezTo>
                    <a:cubicBezTo>
                      <a:pt x="604" y="1239"/>
                      <a:pt x="612" y="1225"/>
                      <a:pt x="621" y="1211"/>
                    </a:cubicBezTo>
                    <a:cubicBezTo>
                      <a:pt x="804" y="910"/>
                      <a:pt x="1031" y="647"/>
                      <a:pt x="1301" y="420"/>
                    </a:cubicBezTo>
                    <a:cubicBezTo>
                      <a:pt x="1399" y="338"/>
                      <a:pt x="1503" y="263"/>
                      <a:pt x="1616" y="203"/>
                    </a:cubicBezTo>
                    <a:cubicBezTo>
                      <a:pt x="1703" y="156"/>
                      <a:pt x="1794" y="120"/>
                      <a:pt x="1891" y="97"/>
                    </a:cubicBezTo>
                    <a:cubicBezTo>
                      <a:pt x="1953" y="82"/>
                      <a:pt x="2013" y="58"/>
                      <a:pt x="2071" y="33"/>
                    </a:cubicBezTo>
                    <a:cubicBezTo>
                      <a:pt x="2119" y="12"/>
                      <a:pt x="2167" y="0"/>
                      <a:pt x="2218" y="3"/>
                    </a:cubicBezTo>
                    <a:cubicBezTo>
                      <a:pt x="2242" y="4"/>
                      <a:pt x="2267" y="5"/>
                      <a:pt x="2290" y="3"/>
                    </a:cubicBezTo>
                    <a:cubicBezTo>
                      <a:pt x="2343" y="0"/>
                      <a:pt x="2383" y="21"/>
                      <a:pt x="2419" y="57"/>
                    </a:cubicBezTo>
                    <a:cubicBezTo>
                      <a:pt x="2473" y="113"/>
                      <a:pt x="2516" y="176"/>
                      <a:pt x="2543" y="255"/>
                    </a:cubicBezTo>
                    <a:cubicBezTo>
                      <a:pt x="2523" y="299"/>
                      <a:pt x="2504" y="346"/>
                      <a:pt x="2480" y="390"/>
                    </a:cubicBezTo>
                    <a:cubicBezTo>
                      <a:pt x="2455" y="439"/>
                      <a:pt x="2439" y="488"/>
                      <a:pt x="2444" y="543"/>
                    </a:cubicBezTo>
                    <a:cubicBezTo>
                      <a:pt x="2455" y="663"/>
                      <a:pt x="2429" y="776"/>
                      <a:pt x="2393" y="889"/>
                    </a:cubicBezTo>
                    <a:cubicBezTo>
                      <a:pt x="2350" y="1026"/>
                      <a:pt x="2309" y="1164"/>
                      <a:pt x="2266" y="1301"/>
                    </a:cubicBezTo>
                    <a:cubicBezTo>
                      <a:pt x="2250" y="1350"/>
                      <a:pt x="2241" y="1399"/>
                      <a:pt x="2244" y="1450"/>
                    </a:cubicBezTo>
                    <a:cubicBezTo>
                      <a:pt x="2245" y="1469"/>
                      <a:pt x="2243" y="1488"/>
                      <a:pt x="2244" y="1506"/>
                    </a:cubicBezTo>
                    <a:cubicBezTo>
                      <a:pt x="2247" y="1558"/>
                      <a:pt x="2238" y="1607"/>
                      <a:pt x="2217" y="1654"/>
                    </a:cubicBezTo>
                    <a:cubicBezTo>
                      <a:pt x="2204" y="1683"/>
                      <a:pt x="2191" y="1713"/>
                      <a:pt x="2183" y="1744"/>
                    </a:cubicBezTo>
                    <a:cubicBezTo>
                      <a:pt x="2173" y="1782"/>
                      <a:pt x="2163" y="1821"/>
                      <a:pt x="2160" y="1861"/>
                    </a:cubicBezTo>
                    <a:cubicBezTo>
                      <a:pt x="2147" y="2066"/>
                      <a:pt x="2139" y="2271"/>
                      <a:pt x="2124" y="2476"/>
                    </a:cubicBezTo>
                    <a:cubicBezTo>
                      <a:pt x="2116" y="2587"/>
                      <a:pt x="2101" y="2698"/>
                      <a:pt x="2086" y="2809"/>
                    </a:cubicBezTo>
                    <a:cubicBezTo>
                      <a:pt x="2079" y="2860"/>
                      <a:pt x="2077" y="2909"/>
                      <a:pt x="2088" y="2960"/>
                    </a:cubicBezTo>
                    <a:cubicBezTo>
                      <a:pt x="2102" y="3020"/>
                      <a:pt x="2110" y="3081"/>
                      <a:pt x="2097" y="3142"/>
                    </a:cubicBezTo>
                    <a:cubicBezTo>
                      <a:pt x="2093" y="3163"/>
                      <a:pt x="2088" y="3184"/>
                      <a:pt x="2081" y="3204"/>
                    </a:cubicBezTo>
                    <a:cubicBezTo>
                      <a:pt x="2040" y="3323"/>
                      <a:pt x="1920" y="3377"/>
                      <a:pt x="1795" y="3321"/>
                    </a:cubicBezTo>
                    <a:cubicBezTo>
                      <a:pt x="1767" y="3308"/>
                      <a:pt x="1740" y="3288"/>
                      <a:pt x="1717" y="3267"/>
                    </a:cubicBezTo>
                    <a:cubicBezTo>
                      <a:pt x="1687" y="3240"/>
                      <a:pt x="1661" y="3209"/>
                      <a:pt x="1635" y="3179"/>
                    </a:cubicBezTo>
                    <a:cubicBezTo>
                      <a:pt x="1584" y="3121"/>
                      <a:pt x="1533" y="3063"/>
                      <a:pt x="1483" y="3004"/>
                    </a:cubicBezTo>
                    <a:cubicBezTo>
                      <a:pt x="1472" y="2990"/>
                      <a:pt x="1462" y="2974"/>
                      <a:pt x="1457" y="2957"/>
                    </a:cubicBezTo>
                    <a:cubicBezTo>
                      <a:pt x="1451" y="2937"/>
                      <a:pt x="1468" y="2917"/>
                      <a:pt x="1487" y="2919"/>
                    </a:cubicBezTo>
                    <a:cubicBezTo>
                      <a:pt x="1508" y="2922"/>
                      <a:pt x="1529" y="2926"/>
                      <a:pt x="1548" y="2934"/>
                    </a:cubicBezTo>
                    <a:cubicBezTo>
                      <a:pt x="1585" y="2949"/>
                      <a:pt x="1620" y="2969"/>
                      <a:pt x="1657" y="2984"/>
                    </a:cubicBezTo>
                    <a:cubicBezTo>
                      <a:pt x="1709" y="3007"/>
                      <a:pt x="1734" y="3003"/>
                      <a:pt x="1770" y="2960"/>
                    </a:cubicBezTo>
                    <a:cubicBezTo>
                      <a:pt x="1791" y="2936"/>
                      <a:pt x="1809" y="2909"/>
                      <a:pt x="1822" y="2880"/>
                    </a:cubicBezTo>
                    <a:cubicBezTo>
                      <a:pt x="1843" y="2831"/>
                      <a:pt x="1863" y="2781"/>
                      <a:pt x="1877" y="2730"/>
                    </a:cubicBezTo>
                    <a:cubicBezTo>
                      <a:pt x="1936" y="2519"/>
                      <a:pt x="1973" y="2304"/>
                      <a:pt x="1975" y="2084"/>
                    </a:cubicBezTo>
                    <a:cubicBezTo>
                      <a:pt x="1976" y="1906"/>
                      <a:pt x="1976" y="1727"/>
                      <a:pt x="1974" y="1548"/>
                    </a:cubicBezTo>
                    <a:cubicBezTo>
                      <a:pt x="1973" y="1486"/>
                      <a:pt x="1986" y="1427"/>
                      <a:pt x="1999" y="1367"/>
                    </a:cubicBezTo>
                    <a:cubicBezTo>
                      <a:pt x="2052" y="1119"/>
                      <a:pt x="2106" y="872"/>
                      <a:pt x="2157" y="624"/>
                    </a:cubicBezTo>
                    <a:cubicBezTo>
                      <a:pt x="2170" y="562"/>
                      <a:pt x="2176" y="498"/>
                      <a:pt x="2183" y="435"/>
                    </a:cubicBezTo>
                    <a:cubicBezTo>
                      <a:pt x="2187" y="393"/>
                      <a:pt x="2174" y="356"/>
                      <a:pt x="2149" y="322"/>
                    </a:cubicBezTo>
                    <a:cubicBezTo>
                      <a:pt x="2112" y="271"/>
                      <a:pt x="2057" y="252"/>
                      <a:pt x="1995" y="267"/>
                    </a:cubicBezTo>
                    <a:cubicBezTo>
                      <a:pt x="1992" y="268"/>
                      <a:pt x="1990" y="269"/>
                      <a:pt x="1987" y="270"/>
                    </a:cubicBezTo>
                    <a:cubicBezTo>
                      <a:pt x="1766" y="344"/>
                      <a:pt x="1560" y="447"/>
                      <a:pt x="1375" y="592"/>
                    </a:cubicBezTo>
                    <a:cubicBezTo>
                      <a:pt x="1350" y="611"/>
                      <a:pt x="1328" y="635"/>
                      <a:pt x="1307" y="659"/>
                    </a:cubicBezTo>
                    <a:cubicBezTo>
                      <a:pt x="1268" y="701"/>
                      <a:pt x="1254" y="750"/>
                      <a:pt x="1267" y="807"/>
                    </a:cubicBezTo>
                    <a:cubicBezTo>
                      <a:pt x="1279" y="861"/>
                      <a:pt x="1289" y="916"/>
                      <a:pt x="1303" y="971"/>
                    </a:cubicBezTo>
                    <a:cubicBezTo>
                      <a:pt x="1317" y="1027"/>
                      <a:pt x="1316" y="1080"/>
                      <a:pt x="1294" y="1135"/>
                    </a:cubicBezTo>
                    <a:cubicBezTo>
                      <a:pt x="1255" y="1227"/>
                      <a:pt x="1281" y="1308"/>
                      <a:pt x="1353" y="1373"/>
                    </a:cubicBezTo>
                    <a:cubicBezTo>
                      <a:pt x="1383" y="1399"/>
                      <a:pt x="1418" y="1420"/>
                      <a:pt x="1451" y="1442"/>
                    </a:cubicBezTo>
                    <a:cubicBezTo>
                      <a:pt x="1489" y="1466"/>
                      <a:pt x="1530" y="1487"/>
                      <a:pt x="1567" y="1513"/>
                    </a:cubicBezTo>
                    <a:cubicBezTo>
                      <a:pt x="1597" y="1534"/>
                      <a:pt x="1626" y="1559"/>
                      <a:pt x="1649" y="1588"/>
                    </a:cubicBezTo>
                    <a:cubicBezTo>
                      <a:pt x="1708" y="1663"/>
                      <a:pt x="1712" y="1753"/>
                      <a:pt x="1660" y="1833"/>
                    </a:cubicBezTo>
                    <a:cubicBezTo>
                      <a:pt x="1639" y="1864"/>
                      <a:pt x="1616" y="1893"/>
                      <a:pt x="1592" y="1922"/>
                    </a:cubicBezTo>
                    <a:cubicBezTo>
                      <a:pt x="1557" y="1962"/>
                      <a:pt x="1519" y="2000"/>
                      <a:pt x="1484" y="2040"/>
                    </a:cubicBezTo>
                    <a:cubicBezTo>
                      <a:pt x="1447" y="2082"/>
                      <a:pt x="1410" y="2124"/>
                      <a:pt x="1374" y="2167"/>
                    </a:cubicBezTo>
                    <a:cubicBezTo>
                      <a:pt x="1313" y="2238"/>
                      <a:pt x="1284" y="2320"/>
                      <a:pt x="1282" y="2416"/>
                    </a:cubicBezTo>
                    <a:cubicBezTo>
                      <a:pt x="1279" y="2600"/>
                      <a:pt x="1267" y="2784"/>
                      <a:pt x="1264" y="2967"/>
                    </a:cubicBezTo>
                    <a:cubicBezTo>
                      <a:pt x="1262" y="3065"/>
                      <a:pt x="1208" y="3124"/>
                      <a:pt x="1135" y="3174"/>
                    </a:cubicBezTo>
                    <a:cubicBezTo>
                      <a:pt x="1125" y="3182"/>
                      <a:pt x="1110" y="3185"/>
                      <a:pt x="1098" y="3186"/>
                    </a:cubicBezTo>
                    <a:cubicBezTo>
                      <a:pt x="1055" y="3187"/>
                      <a:pt x="1012" y="3188"/>
                      <a:pt x="970" y="3186"/>
                    </a:cubicBezTo>
                    <a:cubicBezTo>
                      <a:pt x="934" y="3184"/>
                      <a:pt x="916" y="3164"/>
                      <a:pt x="920" y="3128"/>
                    </a:cubicBezTo>
                    <a:cubicBezTo>
                      <a:pt x="924" y="3089"/>
                      <a:pt x="932" y="3049"/>
                      <a:pt x="938" y="3010"/>
                    </a:cubicBezTo>
                    <a:cubicBezTo>
                      <a:pt x="962" y="2863"/>
                      <a:pt x="984" y="2715"/>
                      <a:pt x="1010" y="2568"/>
                    </a:cubicBezTo>
                    <a:cubicBezTo>
                      <a:pt x="1034" y="2435"/>
                      <a:pt x="989" y="2332"/>
                      <a:pt x="880" y="2256"/>
                    </a:cubicBezTo>
                    <a:cubicBezTo>
                      <a:pt x="832" y="2223"/>
                      <a:pt x="781" y="2193"/>
                      <a:pt x="733" y="2161"/>
                    </a:cubicBezTo>
                    <a:cubicBezTo>
                      <a:pt x="704" y="2142"/>
                      <a:pt x="675" y="2122"/>
                      <a:pt x="649" y="2100"/>
                    </a:cubicBezTo>
                    <a:cubicBezTo>
                      <a:pt x="623" y="2078"/>
                      <a:pt x="619" y="2049"/>
                      <a:pt x="634" y="2020"/>
                    </a:cubicBezTo>
                    <a:cubicBezTo>
                      <a:pt x="653" y="1985"/>
                      <a:pt x="676" y="1952"/>
                      <a:pt x="698" y="1919"/>
                    </a:cubicBezTo>
                    <a:cubicBezTo>
                      <a:pt x="754" y="1837"/>
                      <a:pt x="807" y="1754"/>
                      <a:pt x="843" y="1662"/>
                    </a:cubicBezTo>
                    <a:cubicBezTo>
                      <a:pt x="869" y="1596"/>
                      <a:pt x="879" y="1528"/>
                      <a:pt x="871" y="1458"/>
                    </a:cubicBezTo>
                    <a:cubicBezTo>
                      <a:pt x="868" y="1430"/>
                      <a:pt x="858" y="1401"/>
                      <a:pt x="847" y="1374"/>
                    </a:cubicBezTo>
                    <a:cubicBezTo>
                      <a:pt x="835" y="1346"/>
                      <a:pt x="810" y="1329"/>
                      <a:pt x="781" y="1320"/>
                    </a:cubicBezTo>
                    <a:cubicBezTo>
                      <a:pt x="746" y="1309"/>
                      <a:pt x="718" y="1319"/>
                      <a:pt x="698" y="1349"/>
                    </a:cubicBezTo>
                    <a:cubicBezTo>
                      <a:pt x="693" y="1356"/>
                      <a:pt x="690" y="1363"/>
                      <a:pt x="686" y="1370"/>
                    </a:cubicBezTo>
                    <a:cubicBezTo>
                      <a:pt x="661" y="1430"/>
                      <a:pt x="624" y="1482"/>
                      <a:pt x="583" y="1531"/>
                    </a:cubicBezTo>
                    <a:cubicBezTo>
                      <a:pt x="514" y="1613"/>
                      <a:pt x="468" y="1704"/>
                      <a:pt x="458" y="1811"/>
                    </a:cubicBezTo>
                    <a:cubicBezTo>
                      <a:pt x="449" y="1896"/>
                      <a:pt x="435" y="1981"/>
                      <a:pt x="433" y="2066"/>
                    </a:cubicBezTo>
                    <a:cubicBezTo>
                      <a:pt x="429" y="2247"/>
                      <a:pt x="427" y="2428"/>
                      <a:pt x="432" y="2610"/>
                    </a:cubicBezTo>
                    <a:cubicBezTo>
                      <a:pt x="434" y="2698"/>
                      <a:pt x="390" y="2755"/>
                      <a:pt x="330" y="2807"/>
                    </a:cubicBezTo>
                    <a:cubicBezTo>
                      <a:pt x="311" y="2822"/>
                      <a:pt x="290" y="2822"/>
                      <a:pt x="270" y="2813"/>
                    </a:cubicBezTo>
                    <a:cubicBezTo>
                      <a:pt x="237" y="2798"/>
                      <a:pt x="211" y="2774"/>
                      <a:pt x="194" y="2744"/>
                    </a:cubicBezTo>
                    <a:cubicBezTo>
                      <a:pt x="166" y="2695"/>
                      <a:pt x="139" y="2646"/>
                      <a:pt x="118" y="2595"/>
                    </a:cubicBezTo>
                    <a:cubicBezTo>
                      <a:pt x="64" y="2461"/>
                      <a:pt x="34" y="2320"/>
                      <a:pt x="8" y="2178"/>
                    </a:cubicBezTo>
                    <a:cubicBezTo>
                      <a:pt x="0" y="2136"/>
                      <a:pt x="6" y="2093"/>
                      <a:pt x="15" y="2051"/>
                    </a:cubicBezTo>
                    <a:cubicBezTo>
                      <a:pt x="42" y="1929"/>
                      <a:pt x="84" y="1810"/>
                      <a:pt x="126" y="1693"/>
                    </a:cubicBezTo>
                    <a:cubicBezTo>
                      <a:pt x="177" y="1552"/>
                      <a:pt x="230" y="1413"/>
                      <a:pt x="281" y="1273"/>
                    </a:cubicBezTo>
                    <a:cubicBezTo>
                      <a:pt x="327" y="1145"/>
                      <a:pt x="379" y="1020"/>
                      <a:pt x="397" y="882"/>
                    </a:cubicBezTo>
                    <a:close/>
                    <a:moveTo>
                      <a:pt x="1001" y="954"/>
                    </a:moveTo>
                    <a:cubicBezTo>
                      <a:pt x="928" y="1006"/>
                      <a:pt x="873" y="1072"/>
                      <a:pt x="846" y="1159"/>
                    </a:cubicBezTo>
                    <a:cubicBezTo>
                      <a:pt x="828" y="1212"/>
                      <a:pt x="848" y="1253"/>
                      <a:pt x="898" y="1277"/>
                    </a:cubicBezTo>
                    <a:cubicBezTo>
                      <a:pt x="937" y="1297"/>
                      <a:pt x="979" y="1299"/>
                      <a:pt x="1022" y="1291"/>
                    </a:cubicBezTo>
                    <a:cubicBezTo>
                      <a:pt x="1064" y="1283"/>
                      <a:pt x="1089" y="1259"/>
                      <a:pt x="1095" y="1217"/>
                    </a:cubicBezTo>
                    <a:cubicBezTo>
                      <a:pt x="1103" y="1166"/>
                      <a:pt x="1103" y="1115"/>
                      <a:pt x="1090" y="1066"/>
                    </a:cubicBezTo>
                    <a:cubicBezTo>
                      <a:pt x="1077" y="1019"/>
                      <a:pt x="1055" y="977"/>
                      <a:pt x="1001" y="954"/>
                    </a:cubicBezTo>
                    <a:close/>
                    <a:moveTo>
                      <a:pt x="1099" y="1996"/>
                    </a:moveTo>
                    <a:cubicBezTo>
                      <a:pt x="1095" y="1984"/>
                      <a:pt x="1091" y="1960"/>
                      <a:pt x="1080" y="1940"/>
                    </a:cubicBezTo>
                    <a:cubicBezTo>
                      <a:pt x="1053" y="1890"/>
                      <a:pt x="1006" y="1880"/>
                      <a:pt x="959" y="1911"/>
                    </a:cubicBezTo>
                    <a:cubicBezTo>
                      <a:pt x="882" y="1963"/>
                      <a:pt x="877" y="2076"/>
                      <a:pt x="951" y="2135"/>
                    </a:cubicBezTo>
                    <a:cubicBezTo>
                      <a:pt x="982" y="2160"/>
                      <a:pt x="1022" y="2159"/>
                      <a:pt x="1051" y="2130"/>
                    </a:cubicBezTo>
                    <a:cubicBezTo>
                      <a:pt x="1084" y="2096"/>
                      <a:pt x="1097" y="2054"/>
                      <a:pt x="1099" y="199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1" name="Freeform 49">
                <a:extLst>
                  <a:ext uri="{FF2B5EF4-FFF2-40B4-BE49-F238E27FC236}">
                    <a16:creationId xmlns:a16="http://schemas.microsoft.com/office/drawing/2014/main" id="{79DFDCAF-137A-8547-84BF-9CDDADA84A2F}"/>
                  </a:ext>
                </a:extLst>
              </p:cNvPr>
              <p:cNvSpPr/>
              <p:nvPr userDrawn="1"/>
            </p:nvSpPr>
            <p:spPr bwMode="auto">
              <a:xfrm>
                <a:off x="11283949" y="-809625"/>
                <a:ext cx="1633538" cy="1457325"/>
              </a:xfrm>
              <a:custGeom>
                <a:avLst/>
                <a:gdLst>
                  <a:gd name="T0" fmla="*/ 2500 w 3924"/>
                  <a:gd name="T1" fmla="*/ 810 h 3496"/>
                  <a:gd name="T2" fmla="*/ 2642 w 3924"/>
                  <a:gd name="T3" fmla="*/ 684 h 3496"/>
                  <a:gd name="T4" fmla="*/ 2550 w 3924"/>
                  <a:gd name="T5" fmla="*/ 563 h 3496"/>
                  <a:gd name="T6" fmla="*/ 2134 w 3924"/>
                  <a:gd name="T7" fmla="*/ 653 h 3496"/>
                  <a:gd name="T8" fmla="*/ 2118 w 3924"/>
                  <a:gd name="T9" fmla="*/ 791 h 3496"/>
                  <a:gd name="T10" fmla="*/ 2251 w 3924"/>
                  <a:gd name="T11" fmla="*/ 1324 h 3496"/>
                  <a:gd name="T12" fmla="*/ 2343 w 3924"/>
                  <a:gd name="T13" fmla="*/ 1898 h 3496"/>
                  <a:gd name="T14" fmla="*/ 2402 w 3924"/>
                  <a:gd name="T15" fmla="*/ 2395 h 3496"/>
                  <a:gd name="T16" fmla="*/ 2414 w 3924"/>
                  <a:gd name="T17" fmla="*/ 2528 h 3496"/>
                  <a:gd name="T18" fmla="*/ 2394 w 3924"/>
                  <a:gd name="T19" fmla="*/ 2990 h 3496"/>
                  <a:gd name="T20" fmla="*/ 2296 w 3924"/>
                  <a:gd name="T21" fmla="*/ 3334 h 3496"/>
                  <a:gd name="T22" fmla="*/ 1777 w 3924"/>
                  <a:gd name="T23" fmla="*/ 3385 h 3496"/>
                  <a:gd name="T24" fmla="*/ 1151 w 3924"/>
                  <a:gd name="T25" fmla="*/ 3016 h 3496"/>
                  <a:gd name="T26" fmla="*/ 449 w 3924"/>
                  <a:gd name="T27" fmla="*/ 2693 h 3496"/>
                  <a:gd name="T28" fmla="*/ 9 w 3924"/>
                  <a:gd name="T29" fmla="*/ 2436 h 3496"/>
                  <a:gd name="T30" fmla="*/ 37 w 3924"/>
                  <a:gd name="T31" fmla="*/ 2377 h 3496"/>
                  <a:gd name="T32" fmla="*/ 323 w 3924"/>
                  <a:gd name="T33" fmla="*/ 2497 h 3496"/>
                  <a:gd name="T34" fmla="*/ 792 w 3924"/>
                  <a:gd name="T35" fmla="*/ 2700 h 3496"/>
                  <a:gd name="T36" fmla="*/ 1135 w 3924"/>
                  <a:gd name="T37" fmla="*/ 2722 h 3496"/>
                  <a:gd name="T38" fmla="*/ 1459 w 3924"/>
                  <a:gd name="T39" fmla="*/ 2823 h 3496"/>
                  <a:gd name="T40" fmla="*/ 1749 w 3924"/>
                  <a:gd name="T41" fmla="*/ 2861 h 3496"/>
                  <a:gd name="T42" fmla="*/ 1986 w 3924"/>
                  <a:gd name="T43" fmla="*/ 2655 h 3496"/>
                  <a:gd name="T44" fmla="*/ 2035 w 3924"/>
                  <a:gd name="T45" fmla="*/ 2257 h 3496"/>
                  <a:gd name="T46" fmla="*/ 2050 w 3924"/>
                  <a:gd name="T47" fmla="*/ 986 h 3496"/>
                  <a:gd name="T48" fmla="*/ 1851 w 3924"/>
                  <a:gd name="T49" fmla="*/ 819 h 3496"/>
                  <a:gd name="T50" fmla="*/ 1533 w 3924"/>
                  <a:gd name="T51" fmla="*/ 986 h 3496"/>
                  <a:gd name="T52" fmla="*/ 821 w 3924"/>
                  <a:gd name="T53" fmla="*/ 1400 h 3496"/>
                  <a:gd name="T54" fmla="*/ 288 w 3924"/>
                  <a:gd name="T55" fmla="*/ 1431 h 3496"/>
                  <a:gd name="T56" fmla="*/ 86 w 3924"/>
                  <a:gd name="T57" fmla="*/ 1096 h 3496"/>
                  <a:gd name="T58" fmla="*/ 92 w 3924"/>
                  <a:gd name="T59" fmla="*/ 1032 h 3496"/>
                  <a:gd name="T60" fmla="*/ 246 w 3924"/>
                  <a:gd name="T61" fmla="*/ 1092 h 3496"/>
                  <a:gd name="T62" fmla="*/ 489 w 3924"/>
                  <a:gd name="T63" fmla="*/ 1161 h 3496"/>
                  <a:gd name="T64" fmla="*/ 1716 w 3924"/>
                  <a:gd name="T65" fmla="*/ 680 h 3496"/>
                  <a:gd name="T66" fmla="*/ 2008 w 3924"/>
                  <a:gd name="T67" fmla="*/ 520 h 3496"/>
                  <a:gd name="T68" fmla="*/ 2675 w 3924"/>
                  <a:gd name="T69" fmla="*/ 366 h 3496"/>
                  <a:gd name="T70" fmla="*/ 3043 w 3924"/>
                  <a:gd name="T71" fmla="*/ 81 h 3496"/>
                  <a:gd name="T72" fmla="*/ 3370 w 3924"/>
                  <a:gd name="T73" fmla="*/ 67 h 3496"/>
                  <a:gd name="T74" fmla="*/ 3715 w 3924"/>
                  <a:gd name="T75" fmla="*/ 212 h 3496"/>
                  <a:gd name="T76" fmla="*/ 3875 w 3924"/>
                  <a:gd name="T77" fmla="*/ 462 h 3496"/>
                  <a:gd name="T78" fmla="*/ 3651 w 3924"/>
                  <a:gd name="T79" fmla="*/ 537 h 3496"/>
                  <a:gd name="T80" fmla="*/ 3407 w 3924"/>
                  <a:gd name="T81" fmla="*/ 682 h 3496"/>
                  <a:gd name="T82" fmla="*/ 3203 w 3924"/>
                  <a:gd name="T83" fmla="*/ 753 h 3496"/>
                  <a:gd name="T84" fmla="*/ 2768 w 3924"/>
                  <a:gd name="T85" fmla="*/ 764 h 3496"/>
                  <a:gd name="T86" fmla="*/ 2559 w 3924"/>
                  <a:gd name="T87" fmla="*/ 879 h 3496"/>
                  <a:gd name="T88" fmla="*/ 2436 w 3924"/>
                  <a:gd name="T89" fmla="*/ 871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24" h="3496">
                    <a:moveTo>
                      <a:pt x="2436" y="871"/>
                    </a:moveTo>
                    <a:cubicBezTo>
                      <a:pt x="2453" y="836"/>
                      <a:pt x="2478" y="825"/>
                      <a:pt x="2500" y="810"/>
                    </a:cubicBezTo>
                    <a:cubicBezTo>
                      <a:pt x="2528" y="789"/>
                      <a:pt x="2558" y="771"/>
                      <a:pt x="2584" y="749"/>
                    </a:cubicBezTo>
                    <a:cubicBezTo>
                      <a:pt x="2606" y="730"/>
                      <a:pt x="2627" y="708"/>
                      <a:pt x="2642" y="684"/>
                    </a:cubicBezTo>
                    <a:cubicBezTo>
                      <a:pt x="2670" y="640"/>
                      <a:pt x="2653" y="592"/>
                      <a:pt x="2604" y="573"/>
                    </a:cubicBezTo>
                    <a:cubicBezTo>
                      <a:pt x="2587" y="566"/>
                      <a:pt x="2568" y="563"/>
                      <a:pt x="2550" y="563"/>
                    </a:cubicBezTo>
                    <a:cubicBezTo>
                      <a:pt x="2437" y="562"/>
                      <a:pt x="2326" y="575"/>
                      <a:pt x="2219" y="610"/>
                    </a:cubicBezTo>
                    <a:cubicBezTo>
                      <a:pt x="2189" y="620"/>
                      <a:pt x="2160" y="636"/>
                      <a:pt x="2134" y="653"/>
                    </a:cubicBezTo>
                    <a:cubicBezTo>
                      <a:pt x="2108" y="670"/>
                      <a:pt x="2096" y="697"/>
                      <a:pt x="2103" y="729"/>
                    </a:cubicBezTo>
                    <a:cubicBezTo>
                      <a:pt x="2107" y="750"/>
                      <a:pt x="2112" y="771"/>
                      <a:pt x="2118" y="791"/>
                    </a:cubicBezTo>
                    <a:cubicBezTo>
                      <a:pt x="2153" y="909"/>
                      <a:pt x="2188" y="1026"/>
                      <a:pt x="2225" y="1143"/>
                    </a:cubicBezTo>
                    <a:cubicBezTo>
                      <a:pt x="2243" y="1202"/>
                      <a:pt x="2256" y="1262"/>
                      <a:pt x="2251" y="1324"/>
                    </a:cubicBezTo>
                    <a:cubicBezTo>
                      <a:pt x="2240" y="1459"/>
                      <a:pt x="2278" y="1588"/>
                      <a:pt x="2304" y="1718"/>
                    </a:cubicBezTo>
                    <a:cubicBezTo>
                      <a:pt x="2316" y="1778"/>
                      <a:pt x="2329" y="1838"/>
                      <a:pt x="2343" y="1898"/>
                    </a:cubicBezTo>
                    <a:cubicBezTo>
                      <a:pt x="2359" y="1968"/>
                      <a:pt x="2367" y="2040"/>
                      <a:pt x="2363" y="2112"/>
                    </a:cubicBezTo>
                    <a:cubicBezTo>
                      <a:pt x="2357" y="2209"/>
                      <a:pt x="2371" y="2303"/>
                      <a:pt x="2402" y="2395"/>
                    </a:cubicBezTo>
                    <a:cubicBezTo>
                      <a:pt x="2407" y="2410"/>
                      <a:pt x="2409" y="2426"/>
                      <a:pt x="2414" y="2441"/>
                    </a:cubicBezTo>
                    <a:cubicBezTo>
                      <a:pt x="2424" y="2470"/>
                      <a:pt x="2423" y="2499"/>
                      <a:pt x="2414" y="2528"/>
                    </a:cubicBezTo>
                    <a:cubicBezTo>
                      <a:pt x="2398" y="2579"/>
                      <a:pt x="2398" y="2632"/>
                      <a:pt x="2399" y="2686"/>
                    </a:cubicBezTo>
                    <a:cubicBezTo>
                      <a:pt x="2399" y="2787"/>
                      <a:pt x="2396" y="2889"/>
                      <a:pt x="2394" y="2990"/>
                    </a:cubicBezTo>
                    <a:cubicBezTo>
                      <a:pt x="2394" y="2998"/>
                      <a:pt x="2394" y="3006"/>
                      <a:pt x="2393" y="3014"/>
                    </a:cubicBezTo>
                    <a:cubicBezTo>
                      <a:pt x="2364" y="3122"/>
                      <a:pt x="2345" y="3233"/>
                      <a:pt x="2296" y="3334"/>
                    </a:cubicBezTo>
                    <a:cubicBezTo>
                      <a:pt x="2240" y="3448"/>
                      <a:pt x="2134" y="3496"/>
                      <a:pt x="2010" y="3469"/>
                    </a:cubicBezTo>
                    <a:cubicBezTo>
                      <a:pt x="1928" y="3451"/>
                      <a:pt x="1852" y="3420"/>
                      <a:pt x="1777" y="3385"/>
                    </a:cubicBezTo>
                    <a:cubicBezTo>
                      <a:pt x="1640" y="3321"/>
                      <a:pt x="1509" y="3244"/>
                      <a:pt x="1380" y="3163"/>
                    </a:cubicBezTo>
                    <a:cubicBezTo>
                      <a:pt x="1303" y="3115"/>
                      <a:pt x="1226" y="3067"/>
                      <a:pt x="1151" y="3016"/>
                    </a:cubicBezTo>
                    <a:cubicBezTo>
                      <a:pt x="1054" y="2949"/>
                      <a:pt x="949" y="2897"/>
                      <a:pt x="841" y="2853"/>
                    </a:cubicBezTo>
                    <a:cubicBezTo>
                      <a:pt x="710" y="2800"/>
                      <a:pt x="579" y="2747"/>
                      <a:pt x="449" y="2693"/>
                    </a:cubicBezTo>
                    <a:cubicBezTo>
                      <a:pt x="311" y="2635"/>
                      <a:pt x="180" y="2563"/>
                      <a:pt x="58" y="2477"/>
                    </a:cubicBezTo>
                    <a:cubicBezTo>
                      <a:pt x="40" y="2464"/>
                      <a:pt x="21" y="2453"/>
                      <a:pt x="9" y="2436"/>
                    </a:cubicBezTo>
                    <a:cubicBezTo>
                      <a:pt x="1" y="2426"/>
                      <a:pt x="0" y="2405"/>
                      <a:pt x="5" y="2392"/>
                    </a:cubicBezTo>
                    <a:cubicBezTo>
                      <a:pt x="8" y="2384"/>
                      <a:pt x="26" y="2376"/>
                      <a:pt x="37" y="2377"/>
                    </a:cubicBezTo>
                    <a:cubicBezTo>
                      <a:pt x="58" y="2378"/>
                      <a:pt x="79" y="2385"/>
                      <a:pt x="98" y="2393"/>
                    </a:cubicBezTo>
                    <a:cubicBezTo>
                      <a:pt x="173" y="2427"/>
                      <a:pt x="248" y="2463"/>
                      <a:pt x="323" y="2497"/>
                    </a:cubicBezTo>
                    <a:cubicBezTo>
                      <a:pt x="442" y="2551"/>
                      <a:pt x="560" y="2605"/>
                      <a:pt x="680" y="2658"/>
                    </a:cubicBezTo>
                    <a:cubicBezTo>
                      <a:pt x="716" y="2674"/>
                      <a:pt x="755" y="2685"/>
                      <a:pt x="792" y="2700"/>
                    </a:cubicBezTo>
                    <a:cubicBezTo>
                      <a:pt x="851" y="2724"/>
                      <a:pt x="912" y="2727"/>
                      <a:pt x="972" y="2709"/>
                    </a:cubicBezTo>
                    <a:cubicBezTo>
                      <a:pt x="1029" y="2692"/>
                      <a:pt x="1081" y="2698"/>
                      <a:pt x="1135" y="2722"/>
                    </a:cubicBezTo>
                    <a:cubicBezTo>
                      <a:pt x="1193" y="2748"/>
                      <a:pt x="1253" y="2770"/>
                      <a:pt x="1312" y="2795"/>
                    </a:cubicBezTo>
                    <a:cubicBezTo>
                      <a:pt x="1359" y="2815"/>
                      <a:pt x="1407" y="2827"/>
                      <a:pt x="1459" y="2823"/>
                    </a:cubicBezTo>
                    <a:cubicBezTo>
                      <a:pt x="1481" y="2822"/>
                      <a:pt x="1502" y="2824"/>
                      <a:pt x="1523" y="2823"/>
                    </a:cubicBezTo>
                    <a:cubicBezTo>
                      <a:pt x="1602" y="2818"/>
                      <a:pt x="1677" y="2827"/>
                      <a:pt x="1749" y="2861"/>
                    </a:cubicBezTo>
                    <a:cubicBezTo>
                      <a:pt x="1846" y="2908"/>
                      <a:pt x="1968" y="2839"/>
                      <a:pt x="1990" y="2733"/>
                    </a:cubicBezTo>
                    <a:cubicBezTo>
                      <a:pt x="1996" y="2706"/>
                      <a:pt x="1995" y="2680"/>
                      <a:pt x="1986" y="2655"/>
                    </a:cubicBezTo>
                    <a:cubicBezTo>
                      <a:pt x="1961" y="2589"/>
                      <a:pt x="1970" y="2524"/>
                      <a:pt x="1987" y="2459"/>
                    </a:cubicBezTo>
                    <a:cubicBezTo>
                      <a:pt x="2004" y="2392"/>
                      <a:pt x="2020" y="2324"/>
                      <a:pt x="2035" y="2257"/>
                    </a:cubicBezTo>
                    <a:cubicBezTo>
                      <a:pt x="2043" y="2218"/>
                      <a:pt x="2049" y="2178"/>
                      <a:pt x="2049" y="2138"/>
                    </a:cubicBezTo>
                    <a:cubicBezTo>
                      <a:pt x="2050" y="1754"/>
                      <a:pt x="2049" y="1370"/>
                      <a:pt x="2050" y="986"/>
                    </a:cubicBezTo>
                    <a:cubicBezTo>
                      <a:pt x="2051" y="924"/>
                      <a:pt x="2038" y="871"/>
                      <a:pt x="1985" y="832"/>
                    </a:cubicBezTo>
                    <a:cubicBezTo>
                      <a:pt x="1942" y="801"/>
                      <a:pt x="1899" y="792"/>
                      <a:pt x="1851" y="819"/>
                    </a:cubicBezTo>
                    <a:cubicBezTo>
                      <a:pt x="1826" y="834"/>
                      <a:pt x="1800" y="849"/>
                      <a:pt x="1774" y="862"/>
                    </a:cubicBezTo>
                    <a:cubicBezTo>
                      <a:pt x="1694" y="904"/>
                      <a:pt x="1613" y="944"/>
                      <a:pt x="1533" y="986"/>
                    </a:cubicBezTo>
                    <a:cubicBezTo>
                      <a:pt x="1502" y="1002"/>
                      <a:pt x="1471" y="1018"/>
                      <a:pt x="1441" y="1035"/>
                    </a:cubicBezTo>
                    <a:cubicBezTo>
                      <a:pt x="1235" y="1157"/>
                      <a:pt x="1029" y="1280"/>
                      <a:pt x="821" y="1400"/>
                    </a:cubicBezTo>
                    <a:cubicBezTo>
                      <a:pt x="755" y="1439"/>
                      <a:pt x="685" y="1472"/>
                      <a:pt x="615" y="1505"/>
                    </a:cubicBezTo>
                    <a:cubicBezTo>
                      <a:pt x="501" y="1557"/>
                      <a:pt x="370" y="1526"/>
                      <a:pt x="288" y="1431"/>
                    </a:cubicBezTo>
                    <a:cubicBezTo>
                      <a:pt x="264" y="1403"/>
                      <a:pt x="241" y="1372"/>
                      <a:pt x="222" y="1340"/>
                    </a:cubicBezTo>
                    <a:cubicBezTo>
                      <a:pt x="175" y="1260"/>
                      <a:pt x="131" y="1178"/>
                      <a:pt x="86" y="1096"/>
                    </a:cubicBezTo>
                    <a:cubicBezTo>
                      <a:pt x="83" y="1092"/>
                      <a:pt x="81" y="1087"/>
                      <a:pt x="79" y="1082"/>
                    </a:cubicBezTo>
                    <a:cubicBezTo>
                      <a:pt x="71" y="1062"/>
                      <a:pt x="77" y="1046"/>
                      <a:pt x="92" y="1032"/>
                    </a:cubicBezTo>
                    <a:cubicBezTo>
                      <a:pt x="106" y="1019"/>
                      <a:pt x="121" y="1018"/>
                      <a:pt x="136" y="1027"/>
                    </a:cubicBezTo>
                    <a:cubicBezTo>
                      <a:pt x="173" y="1048"/>
                      <a:pt x="209" y="1072"/>
                      <a:pt x="246" y="1092"/>
                    </a:cubicBezTo>
                    <a:cubicBezTo>
                      <a:pt x="293" y="1117"/>
                      <a:pt x="341" y="1140"/>
                      <a:pt x="389" y="1163"/>
                    </a:cubicBezTo>
                    <a:cubicBezTo>
                      <a:pt x="422" y="1178"/>
                      <a:pt x="455" y="1176"/>
                      <a:pt x="489" y="1161"/>
                    </a:cubicBezTo>
                    <a:cubicBezTo>
                      <a:pt x="794" y="1027"/>
                      <a:pt x="1115" y="935"/>
                      <a:pt x="1424" y="810"/>
                    </a:cubicBezTo>
                    <a:cubicBezTo>
                      <a:pt x="1523" y="770"/>
                      <a:pt x="1621" y="728"/>
                      <a:pt x="1716" y="680"/>
                    </a:cubicBezTo>
                    <a:cubicBezTo>
                      <a:pt x="1787" y="645"/>
                      <a:pt x="1854" y="600"/>
                      <a:pt x="1921" y="557"/>
                    </a:cubicBezTo>
                    <a:cubicBezTo>
                      <a:pt x="1948" y="539"/>
                      <a:pt x="1975" y="525"/>
                      <a:pt x="2008" y="520"/>
                    </a:cubicBezTo>
                    <a:cubicBezTo>
                      <a:pt x="2123" y="501"/>
                      <a:pt x="2238" y="480"/>
                      <a:pt x="2353" y="458"/>
                    </a:cubicBezTo>
                    <a:cubicBezTo>
                      <a:pt x="2464" y="437"/>
                      <a:pt x="2572" y="410"/>
                      <a:pt x="2675" y="366"/>
                    </a:cubicBezTo>
                    <a:cubicBezTo>
                      <a:pt x="2793" y="316"/>
                      <a:pt x="2896" y="246"/>
                      <a:pt x="2970" y="141"/>
                    </a:cubicBezTo>
                    <a:cubicBezTo>
                      <a:pt x="2989" y="113"/>
                      <a:pt x="3014" y="95"/>
                      <a:pt x="3043" y="81"/>
                    </a:cubicBezTo>
                    <a:cubicBezTo>
                      <a:pt x="3048" y="79"/>
                      <a:pt x="3053" y="76"/>
                      <a:pt x="3058" y="74"/>
                    </a:cubicBezTo>
                    <a:cubicBezTo>
                      <a:pt x="3232" y="0"/>
                      <a:pt x="3234" y="14"/>
                      <a:pt x="3370" y="67"/>
                    </a:cubicBezTo>
                    <a:cubicBezTo>
                      <a:pt x="3427" y="89"/>
                      <a:pt x="3483" y="114"/>
                      <a:pt x="3538" y="141"/>
                    </a:cubicBezTo>
                    <a:cubicBezTo>
                      <a:pt x="3595" y="169"/>
                      <a:pt x="3653" y="195"/>
                      <a:pt x="3715" y="212"/>
                    </a:cubicBezTo>
                    <a:cubicBezTo>
                      <a:pt x="3794" y="233"/>
                      <a:pt x="3851" y="284"/>
                      <a:pt x="3895" y="350"/>
                    </a:cubicBezTo>
                    <a:cubicBezTo>
                      <a:pt x="3924" y="394"/>
                      <a:pt x="3918" y="431"/>
                      <a:pt x="3875" y="462"/>
                    </a:cubicBezTo>
                    <a:cubicBezTo>
                      <a:pt x="3852" y="478"/>
                      <a:pt x="3825" y="492"/>
                      <a:pt x="3798" y="501"/>
                    </a:cubicBezTo>
                    <a:cubicBezTo>
                      <a:pt x="3749" y="516"/>
                      <a:pt x="3700" y="527"/>
                      <a:pt x="3651" y="537"/>
                    </a:cubicBezTo>
                    <a:cubicBezTo>
                      <a:pt x="3597" y="548"/>
                      <a:pt x="3550" y="567"/>
                      <a:pt x="3508" y="604"/>
                    </a:cubicBezTo>
                    <a:cubicBezTo>
                      <a:pt x="3477" y="633"/>
                      <a:pt x="3442" y="658"/>
                      <a:pt x="3407" y="682"/>
                    </a:cubicBezTo>
                    <a:cubicBezTo>
                      <a:pt x="3381" y="701"/>
                      <a:pt x="3353" y="717"/>
                      <a:pt x="3326" y="734"/>
                    </a:cubicBezTo>
                    <a:cubicBezTo>
                      <a:pt x="3288" y="758"/>
                      <a:pt x="3246" y="761"/>
                      <a:pt x="3203" y="753"/>
                    </a:cubicBezTo>
                    <a:cubicBezTo>
                      <a:pt x="3192" y="751"/>
                      <a:pt x="3182" y="748"/>
                      <a:pt x="3171" y="746"/>
                    </a:cubicBezTo>
                    <a:cubicBezTo>
                      <a:pt x="3035" y="714"/>
                      <a:pt x="2901" y="737"/>
                      <a:pt x="2768" y="764"/>
                    </a:cubicBezTo>
                    <a:cubicBezTo>
                      <a:pt x="2730" y="771"/>
                      <a:pt x="2695" y="795"/>
                      <a:pt x="2660" y="814"/>
                    </a:cubicBezTo>
                    <a:cubicBezTo>
                      <a:pt x="2625" y="834"/>
                      <a:pt x="2592" y="857"/>
                      <a:pt x="2559" y="879"/>
                    </a:cubicBezTo>
                    <a:cubicBezTo>
                      <a:pt x="2533" y="895"/>
                      <a:pt x="2505" y="905"/>
                      <a:pt x="2475" y="898"/>
                    </a:cubicBezTo>
                    <a:cubicBezTo>
                      <a:pt x="2462" y="894"/>
                      <a:pt x="2450" y="882"/>
                      <a:pt x="2436" y="87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2" name="Freeform 50">
                <a:extLst>
                  <a:ext uri="{FF2B5EF4-FFF2-40B4-BE49-F238E27FC236}">
                    <a16:creationId xmlns:a16="http://schemas.microsoft.com/office/drawing/2014/main" id="{AE4DAA82-F398-5F4E-8781-B2117A58B3DE}"/>
                  </a:ext>
                </a:extLst>
              </p:cNvPr>
              <p:cNvSpPr/>
              <p:nvPr userDrawn="1"/>
            </p:nvSpPr>
            <p:spPr bwMode="auto">
              <a:xfrm>
                <a:off x="7072312" y="-2886075"/>
                <a:ext cx="1328738" cy="920750"/>
              </a:xfrm>
              <a:custGeom>
                <a:avLst/>
                <a:gdLst>
                  <a:gd name="T0" fmla="*/ 1605 w 3192"/>
                  <a:gd name="T1" fmla="*/ 2170 h 2208"/>
                  <a:gd name="T2" fmla="*/ 1714 w 3192"/>
                  <a:gd name="T3" fmla="*/ 2085 h 2208"/>
                  <a:gd name="T4" fmla="*/ 1880 w 3192"/>
                  <a:gd name="T5" fmla="*/ 1960 h 2208"/>
                  <a:gd name="T6" fmla="*/ 1999 w 3192"/>
                  <a:gd name="T7" fmla="*/ 1843 h 2208"/>
                  <a:gd name="T8" fmla="*/ 2050 w 3192"/>
                  <a:gd name="T9" fmla="*/ 1627 h 2208"/>
                  <a:gd name="T10" fmla="*/ 2013 w 3192"/>
                  <a:gd name="T11" fmla="*/ 1472 h 2208"/>
                  <a:gd name="T12" fmla="*/ 2027 w 3192"/>
                  <a:gd name="T13" fmla="*/ 1356 h 2208"/>
                  <a:gd name="T14" fmla="*/ 2092 w 3192"/>
                  <a:gd name="T15" fmla="*/ 1256 h 2208"/>
                  <a:gd name="T16" fmla="*/ 2256 w 3192"/>
                  <a:gd name="T17" fmla="*/ 1060 h 2208"/>
                  <a:gd name="T18" fmla="*/ 2469 w 3192"/>
                  <a:gd name="T19" fmla="*/ 811 h 2208"/>
                  <a:gd name="T20" fmla="*/ 2554 w 3192"/>
                  <a:gd name="T21" fmla="*/ 676 h 2208"/>
                  <a:gd name="T22" fmla="*/ 2520 w 3192"/>
                  <a:gd name="T23" fmla="*/ 542 h 2208"/>
                  <a:gd name="T24" fmla="*/ 2439 w 3192"/>
                  <a:gd name="T25" fmla="*/ 536 h 2208"/>
                  <a:gd name="T26" fmla="*/ 2326 w 3192"/>
                  <a:gd name="T27" fmla="*/ 612 h 2208"/>
                  <a:gd name="T28" fmla="*/ 1787 w 3192"/>
                  <a:gd name="T29" fmla="*/ 1052 h 2208"/>
                  <a:gd name="T30" fmla="*/ 1536 w 3192"/>
                  <a:gd name="T31" fmla="*/ 1287 h 2208"/>
                  <a:gd name="T32" fmla="*/ 1337 w 3192"/>
                  <a:gd name="T33" fmla="*/ 1516 h 2208"/>
                  <a:gd name="T34" fmla="*/ 1130 w 3192"/>
                  <a:gd name="T35" fmla="*/ 1737 h 2208"/>
                  <a:gd name="T36" fmla="*/ 679 w 3192"/>
                  <a:gd name="T37" fmla="*/ 1922 h 2208"/>
                  <a:gd name="T38" fmla="*/ 376 w 3192"/>
                  <a:gd name="T39" fmla="*/ 1912 h 2208"/>
                  <a:gd name="T40" fmla="*/ 72 w 3192"/>
                  <a:gd name="T41" fmla="*/ 1905 h 2208"/>
                  <a:gd name="T42" fmla="*/ 11 w 3192"/>
                  <a:gd name="T43" fmla="*/ 1905 h 2208"/>
                  <a:gd name="T44" fmla="*/ 24 w 3192"/>
                  <a:gd name="T45" fmla="*/ 1872 h 2208"/>
                  <a:gd name="T46" fmla="*/ 251 w 3192"/>
                  <a:gd name="T47" fmla="*/ 1708 h 2208"/>
                  <a:gd name="T48" fmla="*/ 831 w 3192"/>
                  <a:gd name="T49" fmla="*/ 1268 h 2208"/>
                  <a:gd name="T50" fmla="*/ 1493 w 3192"/>
                  <a:gd name="T51" fmla="*/ 850 h 2208"/>
                  <a:gd name="T52" fmla="*/ 2072 w 3192"/>
                  <a:gd name="T53" fmla="*/ 544 h 2208"/>
                  <a:gd name="T54" fmla="*/ 2419 w 3192"/>
                  <a:gd name="T55" fmla="*/ 346 h 2208"/>
                  <a:gd name="T56" fmla="*/ 2641 w 3192"/>
                  <a:gd name="T57" fmla="*/ 141 h 2208"/>
                  <a:gd name="T58" fmla="*/ 2706 w 3192"/>
                  <a:gd name="T59" fmla="*/ 61 h 2208"/>
                  <a:gd name="T60" fmla="*/ 2866 w 3192"/>
                  <a:gd name="T61" fmla="*/ 12 h 2208"/>
                  <a:gd name="T62" fmla="*/ 3114 w 3192"/>
                  <a:gd name="T63" fmla="*/ 134 h 2208"/>
                  <a:gd name="T64" fmla="*/ 3168 w 3192"/>
                  <a:gd name="T65" fmla="*/ 312 h 2208"/>
                  <a:gd name="T66" fmla="*/ 3109 w 3192"/>
                  <a:gd name="T67" fmla="*/ 442 h 2208"/>
                  <a:gd name="T68" fmla="*/ 2954 w 3192"/>
                  <a:gd name="T69" fmla="*/ 635 h 2208"/>
                  <a:gd name="T70" fmla="*/ 2655 w 3192"/>
                  <a:gd name="T71" fmla="*/ 913 h 2208"/>
                  <a:gd name="T72" fmla="*/ 2397 w 3192"/>
                  <a:gd name="T73" fmla="*/ 1140 h 2208"/>
                  <a:gd name="T74" fmla="*/ 2295 w 3192"/>
                  <a:gd name="T75" fmla="*/ 1241 h 2208"/>
                  <a:gd name="T76" fmla="*/ 2253 w 3192"/>
                  <a:gd name="T77" fmla="*/ 1299 h 2208"/>
                  <a:gd name="T78" fmla="*/ 2256 w 3192"/>
                  <a:gd name="T79" fmla="*/ 1404 h 2208"/>
                  <a:gd name="T80" fmla="*/ 2333 w 3192"/>
                  <a:gd name="T81" fmla="*/ 1484 h 2208"/>
                  <a:gd name="T82" fmla="*/ 2459 w 3192"/>
                  <a:gd name="T83" fmla="*/ 1582 h 2208"/>
                  <a:gd name="T84" fmla="*/ 2546 w 3192"/>
                  <a:gd name="T85" fmla="*/ 1665 h 2208"/>
                  <a:gd name="T86" fmla="*/ 2533 w 3192"/>
                  <a:gd name="T87" fmla="*/ 1797 h 2208"/>
                  <a:gd name="T88" fmla="*/ 2419 w 3192"/>
                  <a:gd name="T89" fmla="*/ 1869 h 2208"/>
                  <a:gd name="T90" fmla="*/ 2147 w 3192"/>
                  <a:gd name="T91" fmla="*/ 1961 h 2208"/>
                  <a:gd name="T92" fmla="*/ 1812 w 3192"/>
                  <a:gd name="T93" fmla="*/ 2107 h 2208"/>
                  <a:gd name="T94" fmla="*/ 1652 w 3192"/>
                  <a:gd name="T95" fmla="*/ 2197 h 2208"/>
                  <a:gd name="T96" fmla="*/ 1605 w 3192"/>
                  <a:gd name="T97" fmla="*/ 2170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92" h="2208">
                    <a:moveTo>
                      <a:pt x="1605" y="2170"/>
                    </a:moveTo>
                    <a:cubicBezTo>
                      <a:pt x="1643" y="2141"/>
                      <a:pt x="1678" y="2112"/>
                      <a:pt x="1714" y="2085"/>
                    </a:cubicBezTo>
                    <a:cubicBezTo>
                      <a:pt x="1769" y="2043"/>
                      <a:pt x="1827" y="2004"/>
                      <a:pt x="1880" y="1960"/>
                    </a:cubicBezTo>
                    <a:cubicBezTo>
                      <a:pt x="1922" y="1924"/>
                      <a:pt x="1963" y="1885"/>
                      <a:pt x="1999" y="1843"/>
                    </a:cubicBezTo>
                    <a:cubicBezTo>
                      <a:pt x="2053" y="1781"/>
                      <a:pt x="2073" y="1709"/>
                      <a:pt x="2050" y="1627"/>
                    </a:cubicBezTo>
                    <a:cubicBezTo>
                      <a:pt x="2036" y="1576"/>
                      <a:pt x="2027" y="1523"/>
                      <a:pt x="2013" y="1472"/>
                    </a:cubicBezTo>
                    <a:cubicBezTo>
                      <a:pt x="2001" y="1430"/>
                      <a:pt x="2006" y="1392"/>
                      <a:pt x="2027" y="1356"/>
                    </a:cubicBezTo>
                    <a:cubicBezTo>
                      <a:pt x="2047" y="1322"/>
                      <a:pt x="2067" y="1287"/>
                      <a:pt x="2092" y="1256"/>
                    </a:cubicBezTo>
                    <a:cubicBezTo>
                      <a:pt x="2145" y="1189"/>
                      <a:pt x="2201" y="1125"/>
                      <a:pt x="2256" y="1060"/>
                    </a:cubicBezTo>
                    <a:cubicBezTo>
                      <a:pt x="2327" y="977"/>
                      <a:pt x="2401" y="896"/>
                      <a:pt x="2469" y="811"/>
                    </a:cubicBezTo>
                    <a:cubicBezTo>
                      <a:pt x="2503" y="770"/>
                      <a:pt x="2531" y="723"/>
                      <a:pt x="2554" y="676"/>
                    </a:cubicBezTo>
                    <a:cubicBezTo>
                      <a:pt x="2581" y="620"/>
                      <a:pt x="2566" y="576"/>
                      <a:pt x="2520" y="542"/>
                    </a:cubicBezTo>
                    <a:cubicBezTo>
                      <a:pt x="2494" y="523"/>
                      <a:pt x="2467" y="517"/>
                      <a:pt x="2439" y="536"/>
                    </a:cubicBezTo>
                    <a:cubicBezTo>
                      <a:pt x="2401" y="561"/>
                      <a:pt x="2362" y="585"/>
                      <a:pt x="2326" y="612"/>
                    </a:cubicBezTo>
                    <a:cubicBezTo>
                      <a:pt x="2139" y="749"/>
                      <a:pt x="1960" y="897"/>
                      <a:pt x="1787" y="1052"/>
                    </a:cubicBezTo>
                    <a:cubicBezTo>
                      <a:pt x="1702" y="1128"/>
                      <a:pt x="1619" y="1207"/>
                      <a:pt x="1536" y="1287"/>
                    </a:cubicBezTo>
                    <a:cubicBezTo>
                      <a:pt x="1464" y="1358"/>
                      <a:pt x="1397" y="1434"/>
                      <a:pt x="1337" y="1516"/>
                    </a:cubicBezTo>
                    <a:cubicBezTo>
                      <a:pt x="1277" y="1598"/>
                      <a:pt x="1209" y="1673"/>
                      <a:pt x="1130" y="1737"/>
                    </a:cubicBezTo>
                    <a:cubicBezTo>
                      <a:pt x="998" y="1845"/>
                      <a:pt x="849" y="1906"/>
                      <a:pt x="679" y="1922"/>
                    </a:cubicBezTo>
                    <a:cubicBezTo>
                      <a:pt x="576" y="1932"/>
                      <a:pt x="476" y="1921"/>
                      <a:pt x="376" y="1912"/>
                    </a:cubicBezTo>
                    <a:cubicBezTo>
                      <a:pt x="274" y="1903"/>
                      <a:pt x="174" y="1899"/>
                      <a:pt x="72" y="1905"/>
                    </a:cubicBezTo>
                    <a:cubicBezTo>
                      <a:pt x="51" y="1907"/>
                      <a:pt x="30" y="1905"/>
                      <a:pt x="11" y="1905"/>
                    </a:cubicBezTo>
                    <a:cubicBezTo>
                      <a:pt x="0" y="1885"/>
                      <a:pt x="14" y="1879"/>
                      <a:pt x="24" y="1872"/>
                    </a:cubicBezTo>
                    <a:cubicBezTo>
                      <a:pt x="100" y="1817"/>
                      <a:pt x="176" y="1764"/>
                      <a:pt x="251" y="1708"/>
                    </a:cubicBezTo>
                    <a:cubicBezTo>
                      <a:pt x="445" y="1562"/>
                      <a:pt x="639" y="1417"/>
                      <a:pt x="831" y="1268"/>
                    </a:cubicBezTo>
                    <a:cubicBezTo>
                      <a:pt x="1038" y="1108"/>
                      <a:pt x="1262" y="974"/>
                      <a:pt x="1493" y="850"/>
                    </a:cubicBezTo>
                    <a:cubicBezTo>
                      <a:pt x="1685" y="747"/>
                      <a:pt x="1880" y="648"/>
                      <a:pt x="2072" y="544"/>
                    </a:cubicBezTo>
                    <a:cubicBezTo>
                      <a:pt x="2189" y="481"/>
                      <a:pt x="2303" y="412"/>
                      <a:pt x="2419" y="346"/>
                    </a:cubicBezTo>
                    <a:cubicBezTo>
                      <a:pt x="2508" y="294"/>
                      <a:pt x="2582" y="226"/>
                      <a:pt x="2641" y="141"/>
                    </a:cubicBezTo>
                    <a:cubicBezTo>
                      <a:pt x="2660" y="113"/>
                      <a:pt x="2682" y="85"/>
                      <a:pt x="2706" y="61"/>
                    </a:cubicBezTo>
                    <a:cubicBezTo>
                      <a:pt x="2749" y="15"/>
                      <a:pt x="2804" y="0"/>
                      <a:pt x="2866" y="12"/>
                    </a:cubicBezTo>
                    <a:cubicBezTo>
                      <a:pt x="2960" y="29"/>
                      <a:pt x="3042" y="71"/>
                      <a:pt x="3114" y="134"/>
                    </a:cubicBezTo>
                    <a:cubicBezTo>
                      <a:pt x="3170" y="182"/>
                      <a:pt x="3192" y="238"/>
                      <a:pt x="3168" y="312"/>
                    </a:cubicBezTo>
                    <a:cubicBezTo>
                      <a:pt x="3153" y="358"/>
                      <a:pt x="3134" y="401"/>
                      <a:pt x="3109" y="442"/>
                    </a:cubicBezTo>
                    <a:cubicBezTo>
                      <a:pt x="3065" y="513"/>
                      <a:pt x="3013" y="577"/>
                      <a:pt x="2954" y="635"/>
                    </a:cubicBezTo>
                    <a:cubicBezTo>
                      <a:pt x="2856" y="729"/>
                      <a:pt x="2756" y="822"/>
                      <a:pt x="2655" y="913"/>
                    </a:cubicBezTo>
                    <a:cubicBezTo>
                      <a:pt x="2570" y="990"/>
                      <a:pt x="2482" y="1063"/>
                      <a:pt x="2397" y="1140"/>
                    </a:cubicBezTo>
                    <a:cubicBezTo>
                      <a:pt x="2361" y="1171"/>
                      <a:pt x="2328" y="1206"/>
                      <a:pt x="2295" y="1241"/>
                    </a:cubicBezTo>
                    <a:cubicBezTo>
                      <a:pt x="2279" y="1259"/>
                      <a:pt x="2266" y="1279"/>
                      <a:pt x="2253" y="1299"/>
                    </a:cubicBezTo>
                    <a:cubicBezTo>
                      <a:pt x="2230" y="1334"/>
                      <a:pt x="2231" y="1371"/>
                      <a:pt x="2256" y="1404"/>
                    </a:cubicBezTo>
                    <a:cubicBezTo>
                      <a:pt x="2279" y="1433"/>
                      <a:pt x="2305" y="1460"/>
                      <a:pt x="2333" y="1484"/>
                    </a:cubicBezTo>
                    <a:cubicBezTo>
                      <a:pt x="2374" y="1519"/>
                      <a:pt x="2418" y="1548"/>
                      <a:pt x="2459" y="1582"/>
                    </a:cubicBezTo>
                    <a:cubicBezTo>
                      <a:pt x="2490" y="1608"/>
                      <a:pt x="2521" y="1634"/>
                      <a:pt x="2546" y="1665"/>
                    </a:cubicBezTo>
                    <a:cubicBezTo>
                      <a:pt x="2586" y="1715"/>
                      <a:pt x="2583" y="1756"/>
                      <a:pt x="2533" y="1797"/>
                    </a:cubicBezTo>
                    <a:cubicBezTo>
                      <a:pt x="2499" y="1826"/>
                      <a:pt x="2459" y="1849"/>
                      <a:pt x="2419" y="1869"/>
                    </a:cubicBezTo>
                    <a:cubicBezTo>
                      <a:pt x="2332" y="1911"/>
                      <a:pt x="2240" y="1940"/>
                      <a:pt x="2147" y="1961"/>
                    </a:cubicBezTo>
                    <a:cubicBezTo>
                      <a:pt x="2025" y="1989"/>
                      <a:pt x="1916" y="2040"/>
                      <a:pt x="1812" y="2107"/>
                    </a:cubicBezTo>
                    <a:cubicBezTo>
                      <a:pt x="1760" y="2140"/>
                      <a:pt x="1706" y="2168"/>
                      <a:pt x="1652" y="2197"/>
                    </a:cubicBezTo>
                    <a:cubicBezTo>
                      <a:pt x="1631" y="2208"/>
                      <a:pt x="1617" y="2202"/>
                      <a:pt x="1605" y="217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3" name="Freeform 51">
                <a:extLst>
                  <a:ext uri="{FF2B5EF4-FFF2-40B4-BE49-F238E27FC236}">
                    <a16:creationId xmlns:a16="http://schemas.microsoft.com/office/drawing/2014/main" id="{A9EA8337-0E00-3545-A0B4-9F09B8714968}"/>
                  </a:ext>
                </a:extLst>
              </p:cNvPr>
              <p:cNvSpPr/>
              <p:nvPr userDrawn="1"/>
            </p:nvSpPr>
            <p:spPr bwMode="auto">
              <a:xfrm>
                <a:off x="6475412" y="-614363"/>
                <a:ext cx="2020888" cy="749300"/>
              </a:xfrm>
              <a:custGeom>
                <a:avLst/>
                <a:gdLst>
                  <a:gd name="T0" fmla="*/ 4854 w 4854"/>
                  <a:gd name="T1" fmla="*/ 1061 h 1801"/>
                  <a:gd name="T2" fmla="*/ 4832 w 4854"/>
                  <a:gd name="T3" fmla="*/ 1075 h 1801"/>
                  <a:gd name="T4" fmla="*/ 4120 w 4854"/>
                  <a:gd name="T5" fmla="*/ 1455 h 1801"/>
                  <a:gd name="T6" fmla="*/ 3668 w 4854"/>
                  <a:gd name="T7" fmla="*/ 1726 h 1801"/>
                  <a:gd name="T8" fmla="*/ 3606 w 4854"/>
                  <a:gd name="T9" fmla="*/ 1762 h 1801"/>
                  <a:gd name="T10" fmla="*/ 3430 w 4854"/>
                  <a:gd name="T11" fmla="*/ 1787 h 1801"/>
                  <a:gd name="T12" fmla="*/ 3188 w 4854"/>
                  <a:gd name="T13" fmla="*/ 1706 h 1801"/>
                  <a:gd name="T14" fmla="*/ 2720 w 4854"/>
                  <a:gd name="T15" fmla="*/ 1446 h 1801"/>
                  <a:gd name="T16" fmla="*/ 2176 w 4854"/>
                  <a:gd name="T17" fmla="*/ 1053 h 1801"/>
                  <a:gd name="T18" fmla="*/ 933 w 4854"/>
                  <a:gd name="T19" fmla="*/ 457 h 1801"/>
                  <a:gd name="T20" fmla="*/ 495 w 4854"/>
                  <a:gd name="T21" fmla="*/ 309 h 1801"/>
                  <a:gd name="T22" fmla="*/ 0 w 4854"/>
                  <a:gd name="T23" fmla="*/ 79 h 1801"/>
                  <a:gd name="T24" fmla="*/ 0 w 4854"/>
                  <a:gd name="T25" fmla="*/ 17 h 1801"/>
                  <a:gd name="T26" fmla="*/ 25 w 4854"/>
                  <a:gd name="T27" fmla="*/ 9 h 1801"/>
                  <a:gd name="T28" fmla="*/ 269 w 4854"/>
                  <a:gd name="T29" fmla="*/ 33 h 1801"/>
                  <a:gd name="T30" fmla="*/ 1036 w 4854"/>
                  <a:gd name="T31" fmla="*/ 256 h 1801"/>
                  <a:gd name="T32" fmla="*/ 1764 w 4854"/>
                  <a:gd name="T33" fmla="*/ 471 h 1801"/>
                  <a:gd name="T34" fmla="*/ 2113 w 4854"/>
                  <a:gd name="T35" fmla="*/ 605 h 1801"/>
                  <a:gd name="T36" fmla="*/ 2545 w 4854"/>
                  <a:gd name="T37" fmla="*/ 831 h 1801"/>
                  <a:gd name="T38" fmla="*/ 2903 w 4854"/>
                  <a:gd name="T39" fmla="*/ 989 h 1801"/>
                  <a:gd name="T40" fmla="*/ 3247 w 4854"/>
                  <a:gd name="T41" fmla="*/ 1047 h 1801"/>
                  <a:gd name="T42" fmla="*/ 3635 w 4854"/>
                  <a:gd name="T43" fmla="*/ 1088 h 1801"/>
                  <a:gd name="T44" fmla="*/ 4008 w 4854"/>
                  <a:gd name="T45" fmla="*/ 1129 h 1801"/>
                  <a:gd name="T46" fmla="*/ 4370 w 4854"/>
                  <a:gd name="T47" fmla="*/ 1074 h 1801"/>
                  <a:gd name="T48" fmla="*/ 4447 w 4854"/>
                  <a:gd name="T49" fmla="*/ 1052 h 1801"/>
                  <a:gd name="T50" fmla="*/ 4811 w 4854"/>
                  <a:gd name="T51" fmla="*/ 1017 h 1801"/>
                  <a:gd name="T52" fmla="*/ 4854 w 4854"/>
                  <a:gd name="T53" fmla="*/ 1061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54" h="1801">
                    <a:moveTo>
                      <a:pt x="4854" y="1061"/>
                    </a:moveTo>
                    <a:cubicBezTo>
                      <a:pt x="4845" y="1067"/>
                      <a:pt x="4839" y="1072"/>
                      <a:pt x="4832" y="1075"/>
                    </a:cubicBezTo>
                    <a:cubicBezTo>
                      <a:pt x="4585" y="1183"/>
                      <a:pt x="4352" y="1318"/>
                      <a:pt x="4120" y="1455"/>
                    </a:cubicBezTo>
                    <a:cubicBezTo>
                      <a:pt x="3969" y="1545"/>
                      <a:pt x="3819" y="1636"/>
                      <a:pt x="3668" y="1726"/>
                    </a:cubicBezTo>
                    <a:cubicBezTo>
                      <a:pt x="3647" y="1739"/>
                      <a:pt x="3625" y="1749"/>
                      <a:pt x="3606" y="1762"/>
                    </a:cubicBezTo>
                    <a:cubicBezTo>
                      <a:pt x="3551" y="1799"/>
                      <a:pt x="3492" y="1801"/>
                      <a:pt x="3430" y="1787"/>
                    </a:cubicBezTo>
                    <a:cubicBezTo>
                      <a:pt x="3346" y="1768"/>
                      <a:pt x="3266" y="1740"/>
                      <a:pt x="3188" y="1706"/>
                    </a:cubicBezTo>
                    <a:cubicBezTo>
                      <a:pt x="3024" y="1633"/>
                      <a:pt x="2870" y="1543"/>
                      <a:pt x="2720" y="1446"/>
                    </a:cubicBezTo>
                    <a:cubicBezTo>
                      <a:pt x="2532" y="1324"/>
                      <a:pt x="2351" y="1193"/>
                      <a:pt x="2176" y="1053"/>
                    </a:cubicBezTo>
                    <a:cubicBezTo>
                      <a:pt x="1808" y="758"/>
                      <a:pt x="1392" y="562"/>
                      <a:pt x="933" y="457"/>
                    </a:cubicBezTo>
                    <a:cubicBezTo>
                      <a:pt x="782" y="422"/>
                      <a:pt x="636" y="373"/>
                      <a:pt x="495" y="309"/>
                    </a:cubicBezTo>
                    <a:cubicBezTo>
                      <a:pt x="331" y="234"/>
                      <a:pt x="167" y="156"/>
                      <a:pt x="0" y="79"/>
                    </a:cubicBezTo>
                    <a:cubicBezTo>
                      <a:pt x="0" y="58"/>
                      <a:pt x="0" y="37"/>
                      <a:pt x="0" y="17"/>
                    </a:cubicBezTo>
                    <a:cubicBezTo>
                      <a:pt x="10" y="13"/>
                      <a:pt x="17" y="9"/>
                      <a:pt x="25" y="9"/>
                    </a:cubicBezTo>
                    <a:cubicBezTo>
                      <a:pt x="108" y="0"/>
                      <a:pt x="189" y="9"/>
                      <a:pt x="269" y="33"/>
                    </a:cubicBezTo>
                    <a:cubicBezTo>
                      <a:pt x="525" y="108"/>
                      <a:pt x="781" y="181"/>
                      <a:pt x="1036" y="256"/>
                    </a:cubicBezTo>
                    <a:cubicBezTo>
                      <a:pt x="1279" y="327"/>
                      <a:pt x="1520" y="404"/>
                      <a:pt x="1764" y="471"/>
                    </a:cubicBezTo>
                    <a:cubicBezTo>
                      <a:pt x="1885" y="504"/>
                      <a:pt x="2001" y="548"/>
                      <a:pt x="2113" y="605"/>
                    </a:cubicBezTo>
                    <a:cubicBezTo>
                      <a:pt x="2257" y="680"/>
                      <a:pt x="2400" y="757"/>
                      <a:pt x="2545" y="831"/>
                    </a:cubicBezTo>
                    <a:cubicBezTo>
                      <a:pt x="2661" y="891"/>
                      <a:pt x="2779" y="946"/>
                      <a:pt x="2903" y="989"/>
                    </a:cubicBezTo>
                    <a:cubicBezTo>
                      <a:pt x="3014" y="1028"/>
                      <a:pt x="3128" y="1054"/>
                      <a:pt x="3247" y="1047"/>
                    </a:cubicBezTo>
                    <a:cubicBezTo>
                      <a:pt x="3379" y="1039"/>
                      <a:pt x="3506" y="1068"/>
                      <a:pt x="3635" y="1088"/>
                    </a:cubicBezTo>
                    <a:cubicBezTo>
                      <a:pt x="3759" y="1107"/>
                      <a:pt x="3882" y="1131"/>
                      <a:pt x="4008" y="1129"/>
                    </a:cubicBezTo>
                    <a:cubicBezTo>
                      <a:pt x="4131" y="1128"/>
                      <a:pt x="4251" y="1101"/>
                      <a:pt x="4370" y="1074"/>
                    </a:cubicBezTo>
                    <a:cubicBezTo>
                      <a:pt x="4396" y="1068"/>
                      <a:pt x="4422" y="1061"/>
                      <a:pt x="4447" y="1052"/>
                    </a:cubicBezTo>
                    <a:cubicBezTo>
                      <a:pt x="4566" y="1012"/>
                      <a:pt x="4688" y="1015"/>
                      <a:pt x="4811" y="1017"/>
                    </a:cubicBezTo>
                    <a:cubicBezTo>
                      <a:pt x="4836" y="1018"/>
                      <a:pt x="4851" y="1028"/>
                      <a:pt x="4854" y="106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4" name="Freeform 52">
                <a:extLst>
                  <a:ext uri="{FF2B5EF4-FFF2-40B4-BE49-F238E27FC236}">
                    <a16:creationId xmlns:a16="http://schemas.microsoft.com/office/drawing/2014/main" id="{9BD5F0E8-1389-EA47-B996-C2667FCA922E}"/>
                  </a:ext>
                </a:extLst>
              </p:cNvPr>
              <p:cNvSpPr/>
              <p:nvPr userDrawn="1"/>
            </p:nvSpPr>
            <p:spPr bwMode="auto">
              <a:xfrm>
                <a:off x="4721224" y="-2967038"/>
                <a:ext cx="1227138" cy="700088"/>
              </a:xfrm>
              <a:custGeom>
                <a:avLst/>
                <a:gdLst>
                  <a:gd name="T0" fmla="*/ 1196 w 2950"/>
                  <a:gd name="T1" fmla="*/ 1556 h 1680"/>
                  <a:gd name="T2" fmla="*/ 1297 w 2950"/>
                  <a:gd name="T3" fmla="*/ 1508 h 1680"/>
                  <a:gd name="T4" fmla="*/ 1470 w 2950"/>
                  <a:gd name="T5" fmla="*/ 1426 h 1680"/>
                  <a:gd name="T6" fmla="*/ 1560 w 2950"/>
                  <a:gd name="T7" fmla="*/ 1361 h 1680"/>
                  <a:gd name="T8" fmla="*/ 1588 w 2950"/>
                  <a:gd name="T9" fmla="*/ 1237 h 1680"/>
                  <a:gd name="T10" fmla="*/ 1478 w 2950"/>
                  <a:gd name="T11" fmla="*/ 1173 h 1680"/>
                  <a:gd name="T12" fmla="*/ 1352 w 2950"/>
                  <a:gd name="T13" fmla="*/ 1196 h 1680"/>
                  <a:gd name="T14" fmla="*/ 969 w 2950"/>
                  <a:gd name="T15" fmla="*/ 1370 h 1680"/>
                  <a:gd name="T16" fmla="*/ 510 w 2950"/>
                  <a:gd name="T17" fmla="*/ 1593 h 1680"/>
                  <a:gd name="T18" fmla="*/ 145 w 2950"/>
                  <a:gd name="T19" fmla="*/ 1676 h 1680"/>
                  <a:gd name="T20" fmla="*/ 18 w 2950"/>
                  <a:gd name="T21" fmla="*/ 1677 h 1680"/>
                  <a:gd name="T22" fmla="*/ 1 w 2950"/>
                  <a:gd name="T23" fmla="*/ 1661 h 1680"/>
                  <a:gd name="T24" fmla="*/ 7 w 2950"/>
                  <a:gd name="T25" fmla="*/ 1640 h 1680"/>
                  <a:gd name="T26" fmla="*/ 69 w 2950"/>
                  <a:gd name="T27" fmla="*/ 1604 h 1680"/>
                  <a:gd name="T28" fmla="*/ 486 w 2950"/>
                  <a:gd name="T29" fmla="*/ 1323 h 1680"/>
                  <a:gd name="T30" fmla="*/ 673 w 2950"/>
                  <a:gd name="T31" fmla="*/ 1127 h 1680"/>
                  <a:gd name="T32" fmla="*/ 758 w 2950"/>
                  <a:gd name="T33" fmla="*/ 974 h 1680"/>
                  <a:gd name="T34" fmla="*/ 736 w 2950"/>
                  <a:gd name="T35" fmla="*/ 665 h 1680"/>
                  <a:gd name="T36" fmla="*/ 629 w 2950"/>
                  <a:gd name="T37" fmla="*/ 516 h 1680"/>
                  <a:gd name="T38" fmla="*/ 453 w 2950"/>
                  <a:gd name="T39" fmla="*/ 331 h 1680"/>
                  <a:gd name="T40" fmla="*/ 314 w 2950"/>
                  <a:gd name="T41" fmla="*/ 176 h 1680"/>
                  <a:gd name="T42" fmla="*/ 250 w 2950"/>
                  <a:gd name="T43" fmla="*/ 84 h 1680"/>
                  <a:gd name="T44" fmla="*/ 232 w 2950"/>
                  <a:gd name="T45" fmla="*/ 26 h 1680"/>
                  <a:gd name="T46" fmla="*/ 296 w 2950"/>
                  <a:gd name="T47" fmla="*/ 3 h 1680"/>
                  <a:gd name="T48" fmla="*/ 390 w 2950"/>
                  <a:gd name="T49" fmla="*/ 19 h 1680"/>
                  <a:gd name="T50" fmla="*/ 905 w 2950"/>
                  <a:gd name="T51" fmla="*/ 189 h 1680"/>
                  <a:gd name="T52" fmla="*/ 1274 w 2950"/>
                  <a:gd name="T53" fmla="*/ 318 h 1680"/>
                  <a:gd name="T54" fmla="*/ 1426 w 2950"/>
                  <a:gd name="T55" fmla="*/ 503 h 1680"/>
                  <a:gd name="T56" fmla="*/ 1436 w 2950"/>
                  <a:gd name="T57" fmla="*/ 655 h 1680"/>
                  <a:gd name="T58" fmla="*/ 1442 w 2950"/>
                  <a:gd name="T59" fmla="*/ 782 h 1680"/>
                  <a:gd name="T60" fmla="*/ 1606 w 2950"/>
                  <a:gd name="T61" fmla="*/ 937 h 1680"/>
                  <a:gd name="T62" fmla="*/ 1709 w 2950"/>
                  <a:gd name="T63" fmla="*/ 930 h 1680"/>
                  <a:gd name="T64" fmla="*/ 1835 w 2950"/>
                  <a:gd name="T65" fmla="*/ 915 h 1680"/>
                  <a:gd name="T66" fmla="*/ 2027 w 2950"/>
                  <a:gd name="T67" fmla="*/ 915 h 1680"/>
                  <a:gd name="T68" fmla="*/ 2148 w 2950"/>
                  <a:gd name="T69" fmla="*/ 881 h 1680"/>
                  <a:gd name="T70" fmla="*/ 2242 w 2950"/>
                  <a:gd name="T71" fmla="*/ 820 h 1680"/>
                  <a:gd name="T72" fmla="*/ 2340 w 2950"/>
                  <a:gd name="T73" fmla="*/ 766 h 1680"/>
                  <a:gd name="T74" fmla="*/ 2488 w 2950"/>
                  <a:gd name="T75" fmla="*/ 750 h 1680"/>
                  <a:gd name="T76" fmla="*/ 2773 w 2950"/>
                  <a:gd name="T77" fmla="*/ 825 h 1680"/>
                  <a:gd name="T78" fmla="*/ 2865 w 2950"/>
                  <a:gd name="T79" fmla="*/ 872 h 1680"/>
                  <a:gd name="T80" fmla="*/ 2919 w 2950"/>
                  <a:gd name="T81" fmla="*/ 919 h 1680"/>
                  <a:gd name="T82" fmla="*/ 2914 w 2950"/>
                  <a:gd name="T83" fmla="*/ 1017 h 1680"/>
                  <a:gd name="T84" fmla="*/ 2864 w 2950"/>
                  <a:gd name="T85" fmla="*/ 1056 h 1680"/>
                  <a:gd name="T86" fmla="*/ 2612 w 2950"/>
                  <a:gd name="T87" fmla="*/ 1175 h 1680"/>
                  <a:gd name="T88" fmla="*/ 2541 w 2950"/>
                  <a:gd name="T89" fmla="*/ 1185 h 1680"/>
                  <a:gd name="T90" fmla="*/ 2373 w 2950"/>
                  <a:gd name="T91" fmla="*/ 1185 h 1680"/>
                  <a:gd name="T92" fmla="*/ 2281 w 2950"/>
                  <a:gd name="T93" fmla="*/ 1206 h 1680"/>
                  <a:gd name="T94" fmla="*/ 1985 w 2950"/>
                  <a:gd name="T95" fmla="*/ 1323 h 1680"/>
                  <a:gd name="T96" fmla="*/ 1353 w 2950"/>
                  <a:gd name="T97" fmla="*/ 1548 h 1680"/>
                  <a:gd name="T98" fmla="*/ 1240 w 2950"/>
                  <a:gd name="T99" fmla="*/ 1585 h 1680"/>
                  <a:gd name="T100" fmla="*/ 1196 w 2950"/>
                  <a:gd name="T101" fmla="*/ 1556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0" h="1680">
                    <a:moveTo>
                      <a:pt x="1196" y="1556"/>
                    </a:moveTo>
                    <a:cubicBezTo>
                      <a:pt x="1235" y="1537"/>
                      <a:pt x="1266" y="1523"/>
                      <a:pt x="1297" y="1508"/>
                    </a:cubicBezTo>
                    <a:cubicBezTo>
                      <a:pt x="1355" y="1481"/>
                      <a:pt x="1414" y="1456"/>
                      <a:pt x="1470" y="1426"/>
                    </a:cubicBezTo>
                    <a:cubicBezTo>
                      <a:pt x="1502" y="1409"/>
                      <a:pt x="1533" y="1386"/>
                      <a:pt x="1560" y="1361"/>
                    </a:cubicBezTo>
                    <a:cubicBezTo>
                      <a:pt x="1600" y="1323"/>
                      <a:pt x="1609" y="1279"/>
                      <a:pt x="1588" y="1237"/>
                    </a:cubicBezTo>
                    <a:cubicBezTo>
                      <a:pt x="1566" y="1192"/>
                      <a:pt x="1526" y="1170"/>
                      <a:pt x="1478" y="1173"/>
                    </a:cubicBezTo>
                    <a:cubicBezTo>
                      <a:pt x="1435" y="1175"/>
                      <a:pt x="1393" y="1185"/>
                      <a:pt x="1352" y="1196"/>
                    </a:cubicBezTo>
                    <a:cubicBezTo>
                      <a:pt x="1214" y="1231"/>
                      <a:pt x="1086" y="1289"/>
                      <a:pt x="969" y="1370"/>
                    </a:cubicBezTo>
                    <a:cubicBezTo>
                      <a:pt x="827" y="1467"/>
                      <a:pt x="671" y="1535"/>
                      <a:pt x="510" y="1593"/>
                    </a:cubicBezTo>
                    <a:cubicBezTo>
                      <a:pt x="392" y="1635"/>
                      <a:pt x="271" y="1664"/>
                      <a:pt x="145" y="1676"/>
                    </a:cubicBezTo>
                    <a:cubicBezTo>
                      <a:pt x="103" y="1680"/>
                      <a:pt x="60" y="1678"/>
                      <a:pt x="18" y="1677"/>
                    </a:cubicBezTo>
                    <a:cubicBezTo>
                      <a:pt x="12" y="1676"/>
                      <a:pt x="3" y="1668"/>
                      <a:pt x="1" y="1661"/>
                    </a:cubicBezTo>
                    <a:cubicBezTo>
                      <a:pt x="0" y="1655"/>
                      <a:pt x="2" y="1644"/>
                      <a:pt x="7" y="1640"/>
                    </a:cubicBezTo>
                    <a:cubicBezTo>
                      <a:pt x="27" y="1627"/>
                      <a:pt x="48" y="1615"/>
                      <a:pt x="69" y="1604"/>
                    </a:cubicBezTo>
                    <a:cubicBezTo>
                      <a:pt x="216" y="1522"/>
                      <a:pt x="357" y="1432"/>
                      <a:pt x="486" y="1323"/>
                    </a:cubicBezTo>
                    <a:cubicBezTo>
                      <a:pt x="555" y="1264"/>
                      <a:pt x="619" y="1200"/>
                      <a:pt x="673" y="1127"/>
                    </a:cubicBezTo>
                    <a:cubicBezTo>
                      <a:pt x="708" y="1080"/>
                      <a:pt x="737" y="1029"/>
                      <a:pt x="758" y="974"/>
                    </a:cubicBezTo>
                    <a:cubicBezTo>
                      <a:pt x="796" y="867"/>
                      <a:pt x="792" y="763"/>
                      <a:pt x="736" y="665"/>
                    </a:cubicBezTo>
                    <a:cubicBezTo>
                      <a:pt x="705" y="612"/>
                      <a:pt x="669" y="562"/>
                      <a:pt x="629" y="516"/>
                    </a:cubicBezTo>
                    <a:cubicBezTo>
                      <a:pt x="573" y="452"/>
                      <a:pt x="511" y="393"/>
                      <a:pt x="453" y="331"/>
                    </a:cubicBezTo>
                    <a:cubicBezTo>
                      <a:pt x="405" y="280"/>
                      <a:pt x="359" y="229"/>
                      <a:pt x="314" y="176"/>
                    </a:cubicBezTo>
                    <a:cubicBezTo>
                      <a:pt x="290" y="148"/>
                      <a:pt x="270" y="116"/>
                      <a:pt x="250" y="84"/>
                    </a:cubicBezTo>
                    <a:cubicBezTo>
                      <a:pt x="240" y="67"/>
                      <a:pt x="222" y="48"/>
                      <a:pt x="232" y="26"/>
                    </a:cubicBezTo>
                    <a:cubicBezTo>
                      <a:pt x="245" y="0"/>
                      <a:pt x="272" y="0"/>
                      <a:pt x="296" y="3"/>
                    </a:cubicBezTo>
                    <a:cubicBezTo>
                      <a:pt x="327" y="6"/>
                      <a:pt x="359" y="11"/>
                      <a:pt x="390" y="19"/>
                    </a:cubicBezTo>
                    <a:cubicBezTo>
                      <a:pt x="565" y="64"/>
                      <a:pt x="734" y="129"/>
                      <a:pt x="905" y="189"/>
                    </a:cubicBezTo>
                    <a:cubicBezTo>
                      <a:pt x="1028" y="233"/>
                      <a:pt x="1151" y="277"/>
                      <a:pt x="1274" y="318"/>
                    </a:cubicBezTo>
                    <a:cubicBezTo>
                      <a:pt x="1365" y="348"/>
                      <a:pt x="1416" y="409"/>
                      <a:pt x="1426" y="503"/>
                    </a:cubicBezTo>
                    <a:cubicBezTo>
                      <a:pt x="1431" y="554"/>
                      <a:pt x="1434" y="604"/>
                      <a:pt x="1436" y="655"/>
                    </a:cubicBezTo>
                    <a:cubicBezTo>
                      <a:pt x="1438" y="697"/>
                      <a:pt x="1436" y="740"/>
                      <a:pt x="1442" y="782"/>
                    </a:cubicBezTo>
                    <a:cubicBezTo>
                      <a:pt x="1455" y="877"/>
                      <a:pt x="1510" y="929"/>
                      <a:pt x="1606" y="937"/>
                    </a:cubicBezTo>
                    <a:cubicBezTo>
                      <a:pt x="1640" y="939"/>
                      <a:pt x="1676" y="938"/>
                      <a:pt x="1709" y="930"/>
                    </a:cubicBezTo>
                    <a:cubicBezTo>
                      <a:pt x="1751" y="919"/>
                      <a:pt x="1792" y="915"/>
                      <a:pt x="1835" y="915"/>
                    </a:cubicBezTo>
                    <a:cubicBezTo>
                      <a:pt x="1899" y="915"/>
                      <a:pt x="1963" y="914"/>
                      <a:pt x="2027" y="915"/>
                    </a:cubicBezTo>
                    <a:cubicBezTo>
                      <a:pt x="2071" y="916"/>
                      <a:pt x="2111" y="904"/>
                      <a:pt x="2148" y="881"/>
                    </a:cubicBezTo>
                    <a:cubicBezTo>
                      <a:pt x="2180" y="861"/>
                      <a:pt x="2210" y="839"/>
                      <a:pt x="2242" y="820"/>
                    </a:cubicBezTo>
                    <a:cubicBezTo>
                      <a:pt x="2274" y="801"/>
                      <a:pt x="2306" y="782"/>
                      <a:pt x="2340" y="766"/>
                    </a:cubicBezTo>
                    <a:cubicBezTo>
                      <a:pt x="2387" y="745"/>
                      <a:pt x="2436" y="740"/>
                      <a:pt x="2488" y="750"/>
                    </a:cubicBezTo>
                    <a:cubicBezTo>
                      <a:pt x="2585" y="767"/>
                      <a:pt x="2681" y="788"/>
                      <a:pt x="2773" y="825"/>
                    </a:cubicBezTo>
                    <a:cubicBezTo>
                      <a:pt x="2805" y="838"/>
                      <a:pt x="2836" y="854"/>
                      <a:pt x="2865" y="872"/>
                    </a:cubicBezTo>
                    <a:cubicBezTo>
                      <a:pt x="2885" y="884"/>
                      <a:pt x="2904" y="901"/>
                      <a:pt x="2919" y="919"/>
                    </a:cubicBezTo>
                    <a:cubicBezTo>
                      <a:pt x="2950" y="956"/>
                      <a:pt x="2948" y="984"/>
                      <a:pt x="2914" y="1017"/>
                    </a:cubicBezTo>
                    <a:cubicBezTo>
                      <a:pt x="2899" y="1032"/>
                      <a:pt x="2882" y="1045"/>
                      <a:pt x="2864" y="1056"/>
                    </a:cubicBezTo>
                    <a:cubicBezTo>
                      <a:pt x="2785" y="1107"/>
                      <a:pt x="2701" y="1147"/>
                      <a:pt x="2612" y="1175"/>
                    </a:cubicBezTo>
                    <a:cubicBezTo>
                      <a:pt x="2589" y="1182"/>
                      <a:pt x="2565" y="1185"/>
                      <a:pt x="2541" y="1185"/>
                    </a:cubicBezTo>
                    <a:cubicBezTo>
                      <a:pt x="2485" y="1187"/>
                      <a:pt x="2429" y="1187"/>
                      <a:pt x="2373" y="1185"/>
                    </a:cubicBezTo>
                    <a:cubicBezTo>
                      <a:pt x="2341" y="1185"/>
                      <a:pt x="2309" y="1189"/>
                      <a:pt x="2281" y="1206"/>
                    </a:cubicBezTo>
                    <a:cubicBezTo>
                      <a:pt x="2189" y="1261"/>
                      <a:pt x="2086" y="1288"/>
                      <a:pt x="1985" y="1323"/>
                    </a:cubicBezTo>
                    <a:cubicBezTo>
                      <a:pt x="1774" y="1396"/>
                      <a:pt x="1564" y="1473"/>
                      <a:pt x="1353" y="1548"/>
                    </a:cubicBezTo>
                    <a:cubicBezTo>
                      <a:pt x="1316" y="1561"/>
                      <a:pt x="1278" y="1574"/>
                      <a:pt x="1240" y="1585"/>
                    </a:cubicBezTo>
                    <a:cubicBezTo>
                      <a:pt x="1227" y="1589"/>
                      <a:pt x="1224" y="1586"/>
                      <a:pt x="1196" y="155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5" name="Freeform 53">
                <a:extLst>
                  <a:ext uri="{FF2B5EF4-FFF2-40B4-BE49-F238E27FC236}">
                    <a16:creationId xmlns:a16="http://schemas.microsoft.com/office/drawing/2014/main" id="{61441CF2-9D89-B249-9461-2DCEDC34528D}"/>
                  </a:ext>
                </a:extLst>
              </p:cNvPr>
              <p:cNvSpPr/>
              <p:nvPr userDrawn="1"/>
            </p:nvSpPr>
            <p:spPr bwMode="auto">
              <a:xfrm>
                <a:off x="-1017588" y="-1228725"/>
                <a:ext cx="836613" cy="800100"/>
              </a:xfrm>
              <a:custGeom>
                <a:avLst/>
                <a:gdLst>
                  <a:gd name="T0" fmla="*/ 0 w 2013"/>
                  <a:gd name="T1" fmla="*/ 50 h 1923"/>
                  <a:gd name="T2" fmla="*/ 27 w 2013"/>
                  <a:gd name="T3" fmla="*/ 0 h 1923"/>
                  <a:gd name="T4" fmla="*/ 104 w 2013"/>
                  <a:gd name="T5" fmla="*/ 17 h 1923"/>
                  <a:gd name="T6" fmla="*/ 575 w 2013"/>
                  <a:gd name="T7" fmla="*/ 143 h 1923"/>
                  <a:gd name="T8" fmla="*/ 850 w 2013"/>
                  <a:gd name="T9" fmla="*/ 141 h 1923"/>
                  <a:gd name="T10" fmla="*/ 1245 w 2013"/>
                  <a:gd name="T11" fmla="*/ 93 h 1923"/>
                  <a:gd name="T12" fmla="*/ 1566 w 2013"/>
                  <a:gd name="T13" fmla="*/ 150 h 1923"/>
                  <a:gd name="T14" fmla="*/ 1996 w 2013"/>
                  <a:gd name="T15" fmla="*/ 706 h 1923"/>
                  <a:gd name="T16" fmla="*/ 1914 w 2013"/>
                  <a:gd name="T17" fmla="*/ 966 h 1923"/>
                  <a:gd name="T18" fmla="*/ 1424 w 2013"/>
                  <a:gd name="T19" fmla="*/ 1449 h 1923"/>
                  <a:gd name="T20" fmla="*/ 1010 w 2013"/>
                  <a:gd name="T21" fmla="*/ 1776 h 1923"/>
                  <a:gd name="T22" fmla="*/ 833 w 2013"/>
                  <a:gd name="T23" fmla="*/ 1884 h 1923"/>
                  <a:gd name="T24" fmla="*/ 753 w 2013"/>
                  <a:gd name="T25" fmla="*/ 1920 h 1923"/>
                  <a:gd name="T26" fmla="*/ 726 w 2013"/>
                  <a:gd name="T27" fmla="*/ 1913 h 1923"/>
                  <a:gd name="T28" fmla="*/ 727 w 2013"/>
                  <a:gd name="T29" fmla="*/ 1891 h 1923"/>
                  <a:gd name="T30" fmla="*/ 766 w 2013"/>
                  <a:gd name="T31" fmla="*/ 1841 h 1923"/>
                  <a:gd name="T32" fmla="*/ 876 w 2013"/>
                  <a:gd name="T33" fmla="*/ 1694 h 1923"/>
                  <a:gd name="T34" fmla="*/ 972 w 2013"/>
                  <a:gd name="T35" fmla="*/ 1519 h 1923"/>
                  <a:gd name="T36" fmla="*/ 1025 w 2013"/>
                  <a:gd name="T37" fmla="*/ 1421 h 1923"/>
                  <a:gd name="T38" fmla="*/ 1054 w 2013"/>
                  <a:gd name="T39" fmla="*/ 1356 h 1923"/>
                  <a:gd name="T40" fmla="*/ 1113 w 2013"/>
                  <a:gd name="T41" fmla="*/ 1034 h 1923"/>
                  <a:gd name="T42" fmla="*/ 1125 w 2013"/>
                  <a:gd name="T43" fmla="*/ 899 h 1923"/>
                  <a:gd name="T44" fmla="*/ 895 w 2013"/>
                  <a:gd name="T45" fmla="*/ 665 h 1923"/>
                  <a:gd name="T46" fmla="*/ 604 w 2013"/>
                  <a:gd name="T47" fmla="*/ 572 h 1923"/>
                  <a:gd name="T48" fmla="*/ 488 w 2013"/>
                  <a:gd name="T49" fmla="*/ 487 h 1923"/>
                  <a:gd name="T50" fmla="*/ 0 w 2013"/>
                  <a:gd name="T51" fmla="*/ 5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3" h="1923">
                    <a:moveTo>
                      <a:pt x="0" y="50"/>
                    </a:moveTo>
                    <a:cubicBezTo>
                      <a:pt x="10" y="32"/>
                      <a:pt x="17" y="18"/>
                      <a:pt x="27" y="0"/>
                    </a:cubicBezTo>
                    <a:cubicBezTo>
                      <a:pt x="54" y="6"/>
                      <a:pt x="79" y="10"/>
                      <a:pt x="104" y="17"/>
                    </a:cubicBezTo>
                    <a:cubicBezTo>
                      <a:pt x="261" y="59"/>
                      <a:pt x="419" y="98"/>
                      <a:pt x="575" y="143"/>
                    </a:cubicBezTo>
                    <a:cubicBezTo>
                      <a:pt x="668" y="170"/>
                      <a:pt x="759" y="167"/>
                      <a:pt x="850" y="141"/>
                    </a:cubicBezTo>
                    <a:cubicBezTo>
                      <a:pt x="979" y="105"/>
                      <a:pt x="1111" y="89"/>
                      <a:pt x="1245" y="93"/>
                    </a:cubicBezTo>
                    <a:cubicBezTo>
                      <a:pt x="1355" y="96"/>
                      <a:pt x="1463" y="111"/>
                      <a:pt x="1566" y="150"/>
                    </a:cubicBezTo>
                    <a:cubicBezTo>
                      <a:pt x="1824" y="247"/>
                      <a:pt x="1962" y="437"/>
                      <a:pt x="1996" y="706"/>
                    </a:cubicBezTo>
                    <a:cubicBezTo>
                      <a:pt x="2013" y="848"/>
                      <a:pt x="2008" y="857"/>
                      <a:pt x="1914" y="966"/>
                    </a:cubicBezTo>
                    <a:cubicBezTo>
                      <a:pt x="1763" y="1140"/>
                      <a:pt x="1596" y="1297"/>
                      <a:pt x="1424" y="1449"/>
                    </a:cubicBezTo>
                    <a:cubicBezTo>
                      <a:pt x="1292" y="1565"/>
                      <a:pt x="1156" y="1677"/>
                      <a:pt x="1010" y="1776"/>
                    </a:cubicBezTo>
                    <a:cubicBezTo>
                      <a:pt x="953" y="1815"/>
                      <a:pt x="893" y="1850"/>
                      <a:pt x="833" y="1884"/>
                    </a:cubicBezTo>
                    <a:cubicBezTo>
                      <a:pt x="808" y="1899"/>
                      <a:pt x="781" y="1910"/>
                      <a:pt x="753" y="1920"/>
                    </a:cubicBezTo>
                    <a:cubicBezTo>
                      <a:pt x="746" y="1923"/>
                      <a:pt x="733" y="1918"/>
                      <a:pt x="726" y="1913"/>
                    </a:cubicBezTo>
                    <a:cubicBezTo>
                      <a:pt x="722" y="1911"/>
                      <a:pt x="723" y="1897"/>
                      <a:pt x="727" y="1891"/>
                    </a:cubicBezTo>
                    <a:cubicBezTo>
                      <a:pt x="739" y="1874"/>
                      <a:pt x="753" y="1858"/>
                      <a:pt x="766" y="1841"/>
                    </a:cubicBezTo>
                    <a:cubicBezTo>
                      <a:pt x="803" y="1792"/>
                      <a:pt x="843" y="1745"/>
                      <a:pt x="876" y="1694"/>
                    </a:cubicBezTo>
                    <a:cubicBezTo>
                      <a:pt x="912" y="1638"/>
                      <a:pt x="942" y="1578"/>
                      <a:pt x="972" y="1519"/>
                    </a:cubicBezTo>
                    <a:cubicBezTo>
                      <a:pt x="988" y="1485"/>
                      <a:pt x="1003" y="1452"/>
                      <a:pt x="1025" y="1421"/>
                    </a:cubicBezTo>
                    <a:cubicBezTo>
                      <a:pt x="1039" y="1403"/>
                      <a:pt x="1049" y="1379"/>
                      <a:pt x="1054" y="1356"/>
                    </a:cubicBezTo>
                    <a:cubicBezTo>
                      <a:pt x="1075" y="1249"/>
                      <a:pt x="1095" y="1142"/>
                      <a:pt x="1113" y="1034"/>
                    </a:cubicBezTo>
                    <a:cubicBezTo>
                      <a:pt x="1121" y="990"/>
                      <a:pt x="1120" y="944"/>
                      <a:pt x="1125" y="899"/>
                    </a:cubicBezTo>
                    <a:cubicBezTo>
                      <a:pt x="1136" y="799"/>
                      <a:pt x="1008" y="659"/>
                      <a:pt x="895" y="665"/>
                    </a:cubicBezTo>
                    <a:cubicBezTo>
                      <a:pt x="785" y="671"/>
                      <a:pt x="692" y="632"/>
                      <a:pt x="604" y="572"/>
                    </a:cubicBezTo>
                    <a:cubicBezTo>
                      <a:pt x="564" y="546"/>
                      <a:pt x="524" y="519"/>
                      <a:pt x="488" y="487"/>
                    </a:cubicBezTo>
                    <a:cubicBezTo>
                      <a:pt x="327" y="344"/>
                      <a:pt x="167" y="200"/>
                      <a:pt x="0" y="5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6" name="Freeform 54">
                <a:extLst>
                  <a:ext uri="{FF2B5EF4-FFF2-40B4-BE49-F238E27FC236}">
                    <a16:creationId xmlns:a16="http://schemas.microsoft.com/office/drawing/2014/main" id="{8780C494-E20E-2949-8A61-C46EB4562AA8}"/>
                  </a:ext>
                </a:extLst>
              </p:cNvPr>
              <p:cNvSpPr/>
              <p:nvPr userDrawn="1"/>
            </p:nvSpPr>
            <p:spPr bwMode="auto">
              <a:xfrm>
                <a:off x="788987" y="-619125"/>
                <a:ext cx="857250" cy="722313"/>
              </a:xfrm>
              <a:custGeom>
                <a:avLst/>
                <a:gdLst>
                  <a:gd name="T0" fmla="*/ 0 w 2060"/>
                  <a:gd name="T1" fmla="*/ 597 h 1734"/>
                  <a:gd name="T2" fmla="*/ 48 w 2060"/>
                  <a:gd name="T3" fmla="*/ 562 h 1734"/>
                  <a:gd name="T4" fmla="*/ 103 w 2060"/>
                  <a:gd name="T5" fmla="*/ 570 h 1734"/>
                  <a:gd name="T6" fmla="*/ 307 w 2060"/>
                  <a:gd name="T7" fmla="*/ 567 h 1734"/>
                  <a:gd name="T8" fmla="*/ 479 w 2060"/>
                  <a:gd name="T9" fmla="*/ 504 h 1734"/>
                  <a:gd name="T10" fmla="*/ 719 w 2060"/>
                  <a:gd name="T11" fmla="*/ 415 h 1734"/>
                  <a:gd name="T12" fmla="*/ 829 w 2060"/>
                  <a:gd name="T13" fmla="*/ 328 h 1734"/>
                  <a:gd name="T14" fmla="*/ 923 w 2060"/>
                  <a:gd name="T15" fmla="*/ 143 h 1734"/>
                  <a:gd name="T16" fmla="*/ 955 w 2060"/>
                  <a:gd name="T17" fmla="*/ 70 h 1734"/>
                  <a:gd name="T18" fmla="*/ 1067 w 2060"/>
                  <a:gd name="T19" fmla="*/ 19 h 1734"/>
                  <a:gd name="T20" fmla="*/ 1247 w 2060"/>
                  <a:gd name="T21" fmla="*/ 58 h 1734"/>
                  <a:gd name="T22" fmla="*/ 1341 w 2060"/>
                  <a:gd name="T23" fmla="*/ 60 h 1734"/>
                  <a:gd name="T24" fmla="*/ 1601 w 2060"/>
                  <a:gd name="T25" fmla="*/ 16 h 1734"/>
                  <a:gd name="T26" fmla="*/ 1867 w 2060"/>
                  <a:gd name="T27" fmla="*/ 97 h 1734"/>
                  <a:gd name="T28" fmla="*/ 2051 w 2060"/>
                  <a:gd name="T29" fmla="*/ 444 h 1734"/>
                  <a:gd name="T30" fmla="*/ 2021 w 2060"/>
                  <a:gd name="T31" fmla="*/ 581 h 1734"/>
                  <a:gd name="T32" fmla="*/ 1745 w 2060"/>
                  <a:gd name="T33" fmla="*/ 802 h 1734"/>
                  <a:gd name="T34" fmla="*/ 1659 w 2060"/>
                  <a:gd name="T35" fmla="*/ 814 h 1734"/>
                  <a:gd name="T36" fmla="*/ 1395 w 2060"/>
                  <a:gd name="T37" fmla="*/ 814 h 1734"/>
                  <a:gd name="T38" fmla="*/ 1300 w 2060"/>
                  <a:gd name="T39" fmla="*/ 870 h 1734"/>
                  <a:gd name="T40" fmla="*/ 1108 w 2060"/>
                  <a:gd name="T41" fmla="*/ 1193 h 1734"/>
                  <a:gd name="T42" fmla="*/ 864 w 2060"/>
                  <a:gd name="T43" fmla="*/ 1529 h 1734"/>
                  <a:gd name="T44" fmla="*/ 693 w 2060"/>
                  <a:gd name="T45" fmla="*/ 1685 h 1734"/>
                  <a:gd name="T46" fmla="*/ 463 w 2060"/>
                  <a:gd name="T47" fmla="*/ 1726 h 1734"/>
                  <a:gd name="T48" fmla="*/ 440 w 2060"/>
                  <a:gd name="T49" fmla="*/ 1678 h 1734"/>
                  <a:gd name="T50" fmla="*/ 478 w 2060"/>
                  <a:gd name="T51" fmla="*/ 1617 h 1734"/>
                  <a:gd name="T52" fmla="*/ 737 w 2060"/>
                  <a:gd name="T53" fmla="*/ 1204 h 1734"/>
                  <a:gd name="T54" fmla="*/ 852 w 2060"/>
                  <a:gd name="T55" fmla="*/ 967 h 1734"/>
                  <a:gd name="T56" fmla="*/ 878 w 2060"/>
                  <a:gd name="T57" fmla="*/ 827 h 1734"/>
                  <a:gd name="T58" fmla="*/ 821 w 2060"/>
                  <a:gd name="T59" fmla="*/ 699 h 1734"/>
                  <a:gd name="T60" fmla="*/ 698 w 2060"/>
                  <a:gd name="T61" fmla="*/ 651 h 1734"/>
                  <a:gd name="T62" fmla="*/ 517 w 2060"/>
                  <a:gd name="T63" fmla="*/ 678 h 1734"/>
                  <a:gd name="T64" fmla="*/ 239 w 2060"/>
                  <a:gd name="T65" fmla="*/ 704 h 1734"/>
                  <a:gd name="T66" fmla="*/ 7 w 2060"/>
                  <a:gd name="T67" fmla="*/ 611 h 1734"/>
                  <a:gd name="T68" fmla="*/ 0 w 2060"/>
                  <a:gd name="T69" fmla="*/ 597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60" h="1734">
                    <a:moveTo>
                      <a:pt x="0" y="597"/>
                    </a:moveTo>
                    <a:cubicBezTo>
                      <a:pt x="7" y="573"/>
                      <a:pt x="23" y="561"/>
                      <a:pt x="48" y="562"/>
                    </a:cubicBezTo>
                    <a:cubicBezTo>
                      <a:pt x="66" y="563"/>
                      <a:pt x="85" y="565"/>
                      <a:pt x="103" y="570"/>
                    </a:cubicBezTo>
                    <a:cubicBezTo>
                      <a:pt x="171" y="592"/>
                      <a:pt x="240" y="588"/>
                      <a:pt x="307" y="567"/>
                    </a:cubicBezTo>
                    <a:cubicBezTo>
                      <a:pt x="365" y="548"/>
                      <a:pt x="423" y="527"/>
                      <a:pt x="479" y="504"/>
                    </a:cubicBezTo>
                    <a:cubicBezTo>
                      <a:pt x="559" y="473"/>
                      <a:pt x="635" y="435"/>
                      <a:pt x="719" y="415"/>
                    </a:cubicBezTo>
                    <a:cubicBezTo>
                      <a:pt x="768" y="403"/>
                      <a:pt x="802" y="369"/>
                      <a:pt x="829" y="328"/>
                    </a:cubicBezTo>
                    <a:cubicBezTo>
                      <a:pt x="869" y="271"/>
                      <a:pt x="897" y="207"/>
                      <a:pt x="923" y="143"/>
                    </a:cubicBezTo>
                    <a:cubicBezTo>
                      <a:pt x="933" y="118"/>
                      <a:pt x="942" y="93"/>
                      <a:pt x="955" y="70"/>
                    </a:cubicBezTo>
                    <a:cubicBezTo>
                      <a:pt x="985" y="18"/>
                      <a:pt x="1007" y="8"/>
                      <a:pt x="1067" y="19"/>
                    </a:cubicBezTo>
                    <a:cubicBezTo>
                      <a:pt x="1127" y="31"/>
                      <a:pt x="1187" y="44"/>
                      <a:pt x="1247" y="58"/>
                    </a:cubicBezTo>
                    <a:cubicBezTo>
                      <a:pt x="1279" y="66"/>
                      <a:pt x="1309" y="66"/>
                      <a:pt x="1341" y="60"/>
                    </a:cubicBezTo>
                    <a:cubicBezTo>
                      <a:pt x="1428" y="44"/>
                      <a:pt x="1514" y="29"/>
                      <a:pt x="1601" y="16"/>
                    </a:cubicBezTo>
                    <a:cubicBezTo>
                      <a:pt x="1702" y="0"/>
                      <a:pt x="1791" y="31"/>
                      <a:pt x="1867" y="97"/>
                    </a:cubicBezTo>
                    <a:cubicBezTo>
                      <a:pt x="1972" y="189"/>
                      <a:pt x="2027" y="308"/>
                      <a:pt x="2051" y="444"/>
                    </a:cubicBezTo>
                    <a:cubicBezTo>
                      <a:pt x="2060" y="493"/>
                      <a:pt x="2049" y="539"/>
                      <a:pt x="2021" y="581"/>
                    </a:cubicBezTo>
                    <a:cubicBezTo>
                      <a:pt x="1952" y="684"/>
                      <a:pt x="1860" y="758"/>
                      <a:pt x="1745" y="802"/>
                    </a:cubicBezTo>
                    <a:cubicBezTo>
                      <a:pt x="1719" y="812"/>
                      <a:pt x="1688" y="814"/>
                      <a:pt x="1659" y="814"/>
                    </a:cubicBezTo>
                    <a:cubicBezTo>
                      <a:pt x="1571" y="816"/>
                      <a:pt x="1483" y="818"/>
                      <a:pt x="1395" y="814"/>
                    </a:cubicBezTo>
                    <a:cubicBezTo>
                      <a:pt x="1348" y="812"/>
                      <a:pt x="1322" y="831"/>
                      <a:pt x="1300" y="870"/>
                    </a:cubicBezTo>
                    <a:cubicBezTo>
                      <a:pt x="1238" y="979"/>
                      <a:pt x="1174" y="1087"/>
                      <a:pt x="1108" y="1193"/>
                    </a:cubicBezTo>
                    <a:cubicBezTo>
                      <a:pt x="1035" y="1311"/>
                      <a:pt x="956" y="1424"/>
                      <a:pt x="864" y="1529"/>
                    </a:cubicBezTo>
                    <a:cubicBezTo>
                      <a:pt x="813" y="1587"/>
                      <a:pt x="757" y="1640"/>
                      <a:pt x="693" y="1685"/>
                    </a:cubicBezTo>
                    <a:cubicBezTo>
                      <a:pt x="622" y="1734"/>
                      <a:pt x="543" y="1734"/>
                      <a:pt x="463" y="1726"/>
                    </a:cubicBezTo>
                    <a:cubicBezTo>
                      <a:pt x="439" y="1724"/>
                      <a:pt x="428" y="1699"/>
                      <a:pt x="440" y="1678"/>
                    </a:cubicBezTo>
                    <a:cubicBezTo>
                      <a:pt x="451" y="1657"/>
                      <a:pt x="465" y="1637"/>
                      <a:pt x="478" y="1617"/>
                    </a:cubicBezTo>
                    <a:cubicBezTo>
                      <a:pt x="565" y="1480"/>
                      <a:pt x="655" y="1344"/>
                      <a:pt x="737" y="1204"/>
                    </a:cubicBezTo>
                    <a:cubicBezTo>
                      <a:pt x="782" y="1129"/>
                      <a:pt x="816" y="1047"/>
                      <a:pt x="852" y="967"/>
                    </a:cubicBezTo>
                    <a:cubicBezTo>
                      <a:pt x="872" y="923"/>
                      <a:pt x="881" y="876"/>
                      <a:pt x="878" y="827"/>
                    </a:cubicBezTo>
                    <a:cubicBezTo>
                      <a:pt x="876" y="777"/>
                      <a:pt x="856" y="734"/>
                      <a:pt x="821" y="699"/>
                    </a:cubicBezTo>
                    <a:cubicBezTo>
                      <a:pt x="787" y="666"/>
                      <a:pt x="746" y="646"/>
                      <a:pt x="698" y="651"/>
                    </a:cubicBezTo>
                    <a:cubicBezTo>
                      <a:pt x="637" y="659"/>
                      <a:pt x="577" y="667"/>
                      <a:pt x="517" y="678"/>
                    </a:cubicBezTo>
                    <a:cubicBezTo>
                      <a:pt x="425" y="694"/>
                      <a:pt x="333" y="705"/>
                      <a:pt x="239" y="704"/>
                    </a:cubicBezTo>
                    <a:cubicBezTo>
                      <a:pt x="148" y="703"/>
                      <a:pt x="74" y="666"/>
                      <a:pt x="7" y="611"/>
                    </a:cubicBezTo>
                    <a:cubicBezTo>
                      <a:pt x="4" y="608"/>
                      <a:pt x="3" y="601"/>
                      <a:pt x="0" y="59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7" name="Freeform 55">
                <a:extLst>
                  <a:ext uri="{FF2B5EF4-FFF2-40B4-BE49-F238E27FC236}">
                    <a16:creationId xmlns:a16="http://schemas.microsoft.com/office/drawing/2014/main" id="{CBFF422F-DA0F-3D40-BA4D-4A6DAF1517F1}"/>
                  </a:ext>
                </a:extLst>
              </p:cNvPr>
              <p:cNvSpPr/>
              <p:nvPr userDrawn="1"/>
            </p:nvSpPr>
            <p:spPr bwMode="auto">
              <a:xfrm>
                <a:off x="4429124" y="-2095500"/>
                <a:ext cx="1252538" cy="528638"/>
              </a:xfrm>
              <a:custGeom>
                <a:avLst/>
                <a:gdLst>
                  <a:gd name="T0" fmla="*/ 1102 w 3009"/>
                  <a:gd name="T1" fmla="*/ 98 h 1267"/>
                  <a:gd name="T2" fmla="*/ 1114 w 3009"/>
                  <a:gd name="T3" fmla="*/ 167 h 1267"/>
                  <a:gd name="T4" fmla="*/ 1079 w 3009"/>
                  <a:gd name="T5" fmla="*/ 256 h 1267"/>
                  <a:gd name="T6" fmla="*/ 1057 w 3009"/>
                  <a:gd name="T7" fmla="*/ 316 h 1267"/>
                  <a:gd name="T8" fmla="*/ 1114 w 3009"/>
                  <a:gd name="T9" fmla="*/ 426 h 1267"/>
                  <a:gd name="T10" fmla="*/ 1232 w 3009"/>
                  <a:gd name="T11" fmla="*/ 435 h 1267"/>
                  <a:gd name="T12" fmla="*/ 1331 w 3009"/>
                  <a:gd name="T13" fmla="*/ 405 h 1267"/>
                  <a:gd name="T14" fmla="*/ 2060 w 3009"/>
                  <a:gd name="T15" fmla="*/ 118 h 1267"/>
                  <a:gd name="T16" fmla="*/ 2192 w 3009"/>
                  <a:gd name="T17" fmla="*/ 44 h 1267"/>
                  <a:gd name="T18" fmla="*/ 2303 w 3009"/>
                  <a:gd name="T19" fmla="*/ 5 h 1267"/>
                  <a:gd name="T20" fmla="*/ 2708 w 3009"/>
                  <a:gd name="T21" fmla="*/ 77 h 1267"/>
                  <a:gd name="T22" fmla="*/ 2851 w 3009"/>
                  <a:gd name="T23" fmla="*/ 165 h 1267"/>
                  <a:gd name="T24" fmla="*/ 3008 w 3009"/>
                  <a:gd name="T25" fmla="*/ 509 h 1267"/>
                  <a:gd name="T26" fmla="*/ 2856 w 3009"/>
                  <a:gd name="T27" fmla="*/ 704 h 1267"/>
                  <a:gd name="T28" fmla="*/ 2786 w 3009"/>
                  <a:gd name="T29" fmla="*/ 698 h 1267"/>
                  <a:gd name="T30" fmla="*/ 2590 w 3009"/>
                  <a:gd name="T31" fmla="*/ 628 h 1267"/>
                  <a:gd name="T32" fmla="*/ 2387 w 3009"/>
                  <a:gd name="T33" fmla="*/ 639 h 1267"/>
                  <a:gd name="T34" fmla="*/ 2307 w 3009"/>
                  <a:gd name="T35" fmla="*/ 676 h 1267"/>
                  <a:gd name="T36" fmla="*/ 2182 w 3009"/>
                  <a:gd name="T37" fmla="*/ 692 h 1267"/>
                  <a:gd name="T38" fmla="*/ 2150 w 3009"/>
                  <a:gd name="T39" fmla="*/ 646 h 1267"/>
                  <a:gd name="T40" fmla="*/ 2176 w 3009"/>
                  <a:gd name="T41" fmla="*/ 598 h 1267"/>
                  <a:gd name="T42" fmla="*/ 2277 w 3009"/>
                  <a:gd name="T43" fmla="*/ 474 h 1267"/>
                  <a:gd name="T44" fmla="*/ 2343 w 3009"/>
                  <a:gd name="T45" fmla="*/ 393 h 1267"/>
                  <a:gd name="T46" fmla="*/ 2348 w 3009"/>
                  <a:gd name="T47" fmla="*/ 269 h 1267"/>
                  <a:gd name="T48" fmla="*/ 2162 w 3009"/>
                  <a:gd name="T49" fmla="*/ 163 h 1267"/>
                  <a:gd name="T50" fmla="*/ 1895 w 3009"/>
                  <a:gd name="T51" fmla="*/ 283 h 1267"/>
                  <a:gd name="T52" fmla="*/ 1798 w 3009"/>
                  <a:gd name="T53" fmla="*/ 420 h 1267"/>
                  <a:gd name="T54" fmla="*/ 1694 w 3009"/>
                  <a:gd name="T55" fmla="*/ 572 h 1267"/>
                  <a:gd name="T56" fmla="*/ 1155 w 3009"/>
                  <a:gd name="T57" fmla="*/ 884 h 1267"/>
                  <a:gd name="T58" fmla="*/ 831 w 3009"/>
                  <a:gd name="T59" fmla="*/ 930 h 1267"/>
                  <a:gd name="T60" fmla="*/ 595 w 3009"/>
                  <a:gd name="T61" fmla="*/ 1004 h 1267"/>
                  <a:gd name="T62" fmla="*/ 325 w 3009"/>
                  <a:gd name="T63" fmla="*/ 1141 h 1267"/>
                  <a:gd name="T64" fmla="*/ 183 w 3009"/>
                  <a:gd name="T65" fmla="*/ 1215 h 1267"/>
                  <a:gd name="T66" fmla="*/ 125 w 3009"/>
                  <a:gd name="T67" fmla="*/ 1242 h 1267"/>
                  <a:gd name="T68" fmla="*/ 28 w 3009"/>
                  <a:gd name="T69" fmla="*/ 1238 h 1267"/>
                  <a:gd name="T70" fmla="*/ 14 w 3009"/>
                  <a:gd name="T71" fmla="*/ 1141 h 1267"/>
                  <a:gd name="T72" fmla="*/ 80 w 3009"/>
                  <a:gd name="T73" fmla="*/ 1014 h 1267"/>
                  <a:gd name="T74" fmla="*/ 208 w 3009"/>
                  <a:gd name="T75" fmla="*/ 883 h 1267"/>
                  <a:gd name="T76" fmla="*/ 468 w 3009"/>
                  <a:gd name="T77" fmla="*/ 698 h 1267"/>
                  <a:gd name="T78" fmla="*/ 816 w 3009"/>
                  <a:gd name="T79" fmla="*/ 406 h 1267"/>
                  <a:gd name="T80" fmla="*/ 1037 w 3009"/>
                  <a:gd name="T81" fmla="*/ 164 h 1267"/>
                  <a:gd name="T82" fmla="*/ 1102 w 3009"/>
                  <a:gd name="T83" fmla="*/ 9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09" h="1267">
                    <a:moveTo>
                      <a:pt x="1102" y="98"/>
                    </a:moveTo>
                    <a:cubicBezTo>
                      <a:pt x="1127" y="127"/>
                      <a:pt x="1120" y="148"/>
                      <a:pt x="1114" y="167"/>
                    </a:cubicBezTo>
                    <a:cubicBezTo>
                      <a:pt x="1104" y="197"/>
                      <a:pt x="1090" y="227"/>
                      <a:pt x="1079" y="256"/>
                    </a:cubicBezTo>
                    <a:cubicBezTo>
                      <a:pt x="1071" y="276"/>
                      <a:pt x="1062" y="296"/>
                      <a:pt x="1057" y="316"/>
                    </a:cubicBezTo>
                    <a:cubicBezTo>
                      <a:pt x="1046" y="366"/>
                      <a:pt x="1067" y="406"/>
                      <a:pt x="1114" y="426"/>
                    </a:cubicBezTo>
                    <a:cubicBezTo>
                      <a:pt x="1153" y="442"/>
                      <a:pt x="1192" y="444"/>
                      <a:pt x="1232" y="435"/>
                    </a:cubicBezTo>
                    <a:cubicBezTo>
                      <a:pt x="1266" y="427"/>
                      <a:pt x="1299" y="417"/>
                      <a:pt x="1331" y="405"/>
                    </a:cubicBezTo>
                    <a:cubicBezTo>
                      <a:pt x="1574" y="310"/>
                      <a:pt x="1818" y="215"/>
                      <a:pt x="2060" y="118"/>
                    </a:cubicBezTo>
                    <a:cubicBezTo>
                      <a:pt x="2106" y="100"/>
                      <a:pt x="2149" y="71"/>
                      <a:pt x="2192" y="44"/>
                    </a:cubicBezTo>
                    <a:cubicBezTo>
                      <a:pt x="2226" y="23"/>
                      <a:pt x="2261" y="6"/>
                      <a:pt x="2303" y="5"/>
                    </a:cubicBezTo>
                    <a:cubicBezTo>
                      <a:pt x="2444" y="0"/>
                      <a:pt x="2580" y="19"/>
                      <a:pt x="2708" y="77"/>
                    </a:cubicBezTo>
                    <a:cubicBezTo>
                      <a:pt x="2759" y="101"/>
                      <a:pt x="2808" y="130"/>
                      <a:pt x="2851" y="165"/>
                    </a:cubicBezTo>
                    <a:cubicBezTo>
                      <a:pt x="2958" y="253"/>
                      <a:pt x="3009" y="370"/>
                      <a:pt x="3008" y="509"/>
                    </a:cubicBezTo>
                    <a:cubicBezTo>
                      <a:pt x="3007" y="590"/>
                      <a:pt x="2935" y="684"/>
                      <a:pt x="2856" y="704"/>
                    </a:cubicBezTo>
                    <a:cubicBezTo>
                      <a:pt x="2834" y="709"/>
                      <a:pt x="2808" y="705"/>
                      <a:pt x="2786" y="698"/>
                    </a:cubicBezTo>
                    <a:cubicBezTo>
                      <a:pt x="2720" y="676"/>
                      <a:pt x="2656" y="650"/>
                      <a:pt x="2590" y="628"/>
                    </a:cubicBezTo>
                    <a:cubicBezTo>
                      <a:pt x="2485" y="592"/>
                      <a:pt x="2502" y="585"/>
                      <a:pt x="2387" y="639"/>
                    </a:cubicBezTo>
                    <a:cubicBezTo>
                      <a:pt x="2360" y="651"/>
                      <a:pt x="2333" y="662"/>
                      <a:pt x="2307" y="676"/>
                    </a:cubicBezTo>
                    <a:cubicBezTo>
                      <a:pt x="2267" y="697"/>
                      <a:pt x="2225" y="696"/>
                      <a:pt x="2182" y="692"/>
                    </a:cubicBezTo>
                    <a:cubicBezTo>
                      <a:pt x="2160" y="691"/>
                      <a:pt x="2143" y="667"/>
                      <a:pt x="2150" y="646"/>
                    </a:cubicBezTo>
                    <a:cubicBezTo>
                      <a:pt x="2156" y="629"/>
                      <a:pt x="2165" y="612"/>
                      <a:pt x="2176" y="598"/>
                    </a:cubicBezTo>
                    <a:cubicBezTo>
                      <a:pt x="2209" y="556"/>
                      <a:pt x="2243" y="515"/>
                      <a:pt x="2277" y="474"/>
                    </a:cubicBezTo>
                    <a:cubicBezTo>
                      <a:pt x="2299" y="447"/>
                      <a:pt x="2320" y="419"/>
                      <a:pt x="2343" y="393"/>
                    </a:cubicBezTo>
                    <a:cubicBezTo>
                      <a:pt x="2378" y="353"/>
                      <a:pt x="2377" y="311"/>
                      <a:pt x="2348" y="269"/>
                    </a:cubicBezTo>
                    <a:cubicBezTo>
                      <a:pt x="2304" y="204"/>
                      <a:pt x="2245" y="163"/>
                      <a:pt x="2162" y="163"/>
                    </a:cubicBezTo>
                    <a:cubicBezTo>
                      <a:pt x="2055" y="163"/>
                      <a:pt x="1963" y="200"/>
                      <a:pt x="1895" y="283"/>
                    </a:cubicBezTo>
                    <a:cubicBezTo>
                      <a:pt x="1859" y="326"/>
                      <a:pt x="1829" y="374"/>
                      <a:pt x="1798" y="420"/>
                    </a:cubicBezTo>
                    <a:cubicBezTo>
                      <a:pt x="1763" y="470"/>
                      <a:pt x="1731" y="523"/>
                      <a:pt x="1694" y="572"/>
                    </a:cubicBezTo>
                    <a:cubicBezTo>
                      <a:pt x="1556" y="747"/>
                      <a:pt x="1378" y="854"/>
                      <a:pt x="1155" y="884"/>
                    </a:cubicBezTo>
                    <a:cubicBezTo>
                      <a:pt x="1047" y="898"/>
                      <a:pt x="939" y="914"/>
                      <a:pt x="831" y="930"/>
                    </a:cubicBezTo>
                    <a:cubicBezTo>
                      <a:pt x="749" y="943"/>
                      <a:pt x="670" y="967"/>
                      <a:pt x="595" y="1004"/>
                    </a:cubicBezTo>
                    <a:cubicBezTo>
                      <a:pt x="505" y="1049"/>
                      <a:pt x="415" y="1095"/>
                      <a:pt x="325" y="1141"/>
                    </a:cubicBezTo>
                    <a:cubicBezTo>
                      <a:pt x="277" y="1165"/>
                      <a:pt x="230" y="1190"/>
                      <a:pt x="183" y="1215"/>
                    </a:cubicBezTo>
                    <a:cubicBezTo>
                      <a:pt x="164" y="1224"/>
                      <a:pt x="145" y="1233"/>
                      <a:pt x="125" y="1242"/>
                    </a:cubicBezTo>
                    <a:cubicBezTo>
                      <a:pt x="92" y="1256"/>
                      <a:pt x="58" y="1267"/>
                      <a:pt x="28" y="1238"/>
                    </a:cubicBezTo>
                    <a:cubicBezTo>
                      <a:pt x="0" y="1210"/>
                      <a:pt x="5" y="1176"/>
                      <a:pt x="14" y="1141"/>
                    </a:cubicBezTo>
                    <a:cubicBezTo>
                      <a:pt x="27" y="1093"/>
                      <a:pt x="48" y="1050"/>
                      <a:pt x="80" y="1014"/>
                    </a:cubicBezTo>
                    <a:cubicBezTo>
                      <a:pt x="120" y="968"/>
                      <a:pt x="160" y="921"/>
                      <a:pt x="208" y="883"/>
                    </a:cubicBezTo>
                    <a:cubicBezTo>
                      <a:pt x="292" y="817"/>
                      <a:pt x="377" y="753"/>
                      <a:pt x="468" y="698"/>
                    </a:cubicBezTo>
                    <a:cubicBezTo>
                      <a:pt x="600" y="618"/>
                      <a:pt x="713" y="519"/>
                      <a:pt x="816" y="406"/>
                    </a:cubicBezTo>
                    <a:cubicBezTo>
                      <a:pt x="890" y="326"/>
                      <a:pt x="963" y="244"/>
                      <a:pt x="1037" y="164"/>
                    </a:cubicBezTo>
                    <a:cubicBezTo>
                      <a:pt x="1056" y="142"/>
                      <a:pt x="1078" y="123"/>
                      <a:pt x="1102" y="98"/>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8" name="Freeform 56">
                <a:extLst>
                  <a:ext uri="{FF2B5EF4-FFF2-40B4-BE49-F238E27FC236}">
                    <a16:creationId xmlns:a16="http://schemas.microsoft.com/office/drawing/2014/main" id="{F5739314-CCC4-E54C-B1F3-FF43348E44DD}"/>
                  </a:ext>
                </a:extLst>
              </p:cNvPr>
              <p:cNvSpPr/>
              <p:nvPr userDrawn="1"/>
            </p:nvSpPr>
            <p:spPr bwMode="auto">
              <a:xfrm>
                <a:off x="2649537" y="-2613025"/>
                <a:ext cx="704850" cy="601663"/>
              </a:xfrm>
              <a:custGeom>
                <a:avLst/>
                <a:gdLst>
                  <a:gd name="T0" fmla="*/ 420 w 1694"/>
                  <a:gd name="T1" fmla="*/ 1419 h 1444"/>
                  <a:gd name="T2" fmla="*/ 522 w 1694"/>
                  <a:gd name="T3" fmla="*/ 1316 h 1444"/>
                  <a:gd name="T4" fmla="*/ 708 w 1694"/>
                  <a:gd name="T5" fmla="*/ 1192 h 1444"/>
                  <a:gd name="T6" fmla="*/ 885 w 1694"/>
                  <a:gd name="T7" fmla="*/ 916 h 1444"/>
                  <a:gd name="T8" fmla="*/ 856 w 1694"/>
                  <a:gd name="T9" fmla="*/ 731 h 1444"/>
                  <a:gd name="T10" fmla="*/ 809 w 1694"/>
                  <a:gd name="T11" fmla="*/ 678 h 1444"/>
                  <a:gd name="T12" fmla="*/ 641 w 1694"/>
                  <a:gd name="T13" fmla="*/ 572 h 1444"/>
                  <a:gd name="T14" fmla="*/ 326 w 1694"/>
                  <a:gd name="T15" fmla="*/ 354 h 1444"/>
                  <a:gd name="T16" fmla="*/ 82 w 1694"/>
                  <a:gd name="T17" fmla="*/ 161 h 1444"/>
                  <a:gd name="T18" fmla="*/ 2 w 1694"/>
                  <a:gd name="T19" fmla="*/ 56 h 1444"/>
                  <a:gd name="T20" fmla="*/ 6 w 1694"/>
                  <a:gd name="T21" fmla="*/ 13 h 1444"/>
                  <a:gd name="T22" fmla="*/ 87 w 1694"/>
                  <a:gd name="T23" fmla="*/ 15 h 1444"/>
                  <a:gd name="T24" fmla="*/ 240 w 1694"/>
                  <a:gd name="T25" fmla="*/ 62 h 1444"/>
                  <a:gd name="T26" fmla="*/ 583 w 1694"/>
                  <a:gd name="T27" fmla="*/ 133 h 1444"/>
                  <a:gd name="T28" fmla="*/ 886 w 1694"/>
                  <a:gd name="T29" fmla="*/ 148 h 1444"/>
                  <a:gd name="T30" fmla="*/ 1009 w 1694"/>
                  <a:gd name="T31" fmla="*/ 175 h 1444"/>
                  <a:gd name="T32" fmla="*/ 1157 w 1694"/>
                  <a:gd name="T33" fmla="*/ 235 h 1444"/>
                  <a:gd name="T34" fmla="*/ 1257 w 1694"/>
                  <a:gd name="T35" fmla="*/ 284 h 1444"/>
                  <a:gd name="T36" fmla="*/ 1368 w 1694"/>
                  <a:gd name="T37" fmla="*/ 348 h 1444"/>
                  <a:gd name="T38" fmla="*/ 1439 w 1694"/>
                  <a:gd name="T39" fmla="*/ 400 h 1444"/>
                  <a:gd name="T40" fmla="*/ 1640 w 1694"/>
                  <a:gd name="T41" fmla="*/ 685 h 1444"/>
                  <a:gd name="T42" fmla="*/ 1537 w 1694"/>
                  <a:gd name="T43" fmla="*/ 1030 h 1444"/>
                  <a:gd name="T44" fmla="*/ 1355 w 1694"/>
                  <a:gd name="T45" fmla="*/ 1128 h 1444"/>
                  <a:gd name="T46" fmla="*/ 1222 w 1694"/>
                  <a:gd name="T47" fmla="*/ 1152 h 1444"/>
                  <a:gd name="T48" fmla="*/ 1116 w 1694"/>
                  <a:gd name="T49" fmla="*/ 1180 h 1444"/>
                  <a:gd name="T50" fmla="*/ 1039 w 1694"/>
                  <a:gd name="T51" fmla="*/ 1224 h 1444"/>
                  <a:gd name="T52" fmla="*/ 858 w 1694"/>
                  <a:gd name="T53" fmla="*/ 1280 h 1444"/>
                  <a:gd name="T54" fmla="*/ 634 w 1694"/>
                  <a:gd name="T55" fmla="*/ 1354 h 1444"/>
                  <a:gd name="T56" fmla="*/ 477 w 1694"/>
                  <a:gd name="T57" fmla="*/ 1432 h 1444"/>
                  <a:gd name="T58" fmla="*/ 420 w 1694"/>
                  <a:gd name="T59" fmla="*/ 1419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4" h="1444">
                    <a:moveTo>
                      <a:pt x="420" y="1419"/>
                    </a:moveTo>
                    <a:cubicBezTo>
                      <a:pt x="447" y="1375"/>
                      <a:pt x="481" y="1342"/>
                      <a:pt x="522" y="1316"/>
                    </a:cubicBezTo>
                    <a:cubicBezTo>
                      <a:pt x="584" y="1275"/>
                      <a:pt x="647" y="1235"/>
                      <a:pt x="708" y="1192"/>
                    </a:cubicBezTo>
                    <a:cubicBezTo>
                      <a:pt x="804" y="1125"/>
                      <a:pt x="856" y="1028"/>
                      <a:pt x="885" y="916"/>
                    </a:cubicBezTo>
                    <a:cubicBezTo>
                      <a:pt x="902" y="850"/>
                      <a:pt x="881" y="789"/>
                      <a:pt x="856" y="731"/>
                    </a:cubicBezTo>
                    <a:cubicBezTo>
                      <a:pt x="848" y="710"/>
                      <a:pt x="827" y="693"/>
                      <a:pt x="809" y="678"/>
                    </a:cubicBezTo>
                    <a:cubicBezTo>
                      <a:pt x="758" y="634"/>
                      <a:pt x="701" y="601"/>
                      <a:pt x="641" y="572"/>
                    </a:cubicBezTo>
                    <a:cubicBezTo>
                      <a:pt x="525" y="514"/>
                      <a:pt x="423" y="438"/>
                      <a:pt x="326" y="354"/>
                    </a:cubicBezTo>
                    <a:cubicBezTo>
                      <a:pt x="248" y="286"/>
                      <a:pt x="171" y="215"/>
                      <a:pt x="82" y="161"/>
                    </a:cubicBezTo>
                    <a:cubicBezTo>
                      <a:pt x="42" y="137"/>
                      <a:pt x="9" y="105"/>
                      <a:pt x="2" y="56"/>
                    </a:cubicBezTo>
                    <a:cubicBezTo>
                      <a:pt x="0" y="42"/>
                      <a:pt x="4" y="26"/>
                      <a:pt x="6" y="13"/>
                    </a:cubicBezTo>
                    <a:cubicBezTo>
                      <a:pt x="36" y="0"/>
                      <a:pt x="61" y="7"/>
                      <a:pt x="87" y="15"/>
                    </a:cubicBezTo>
                    <a:cubicBezTo>
                      <a:pt x="138" y="31"/>
                      <a:pt x="189" y="45"/>
                      <a:pt x="240" y="62"/>
                    </a:cubicBezTo>
                    <a:cubicBezTo>
                      <a:pt x="352" y="99"/>
                      <a:pt x="468" y="113"/>
                      <a:pt x="583" y="133"/>
                    </a:cubicBezTo>
                    <a:cubicBezTo>
                      <a:pt x="684" y="151"/>
                      <a:pt x="785" y="151"/>
                      <a:pt x="886" y="148"/>
                    </a:cubicBezTo>
                    <a:cubicBezTo>
                      <a:pt x="930" y="147"/>
                      <a:pt x="969" y="157"/>
                      <a:pt x="1009" y="175"/>
                    </a:cubicBezTo>
                    <a:cubicBezTo>
                      <a:pt x="1057" y="198"/>
                      <a:pt x="1108" y="214"/>
                      <a:pt x="1157" y="235"/>
                    </a:cubicBezTo>
                    <a:cubicBezTo>
                      <a:pt x="1191" y="250"/>
                      <a:pt x="1224" y="267"/>
                      <a:pt x="1257" y="284"/>
                    </a:cubicBezTo>
                    <a:cubicBezTo>
                      <a:pt x="1295" y="304"/>
                      <a:pt x="1332" y="326"/>
                      <a:pt x="1368" y="348"/>
                    </a:cubicBezTo>
                    <a:cubicBezTo>
                      <a:pt x="1393" y="364"/>
                      <a:pt x="1417" y="380"/>
                      <a:pt x="1439" y="400"/>
                    </a:cubicBezTo>
                    <a:cubicBezTo>
                      <a:pt x="1527" y="480"/>
                      <a:pt x="1594" y="575"/>
                      <a:pt x="1640" y="685"/>
                    </a:cubicBezTo>
                    <a:cubicBezTo>
                      <a:pt x="1694" y="816"/>
                      <a:pt x="1654" y="948"/>
                      <a:pt x="1537" y="1030"/>
                    </a:cubicBezTo>
                    <a:cubicBezTo>
                      <a:pt x="1480" y="1070"/>
                      <a:pt x="1421" y="1106"/>
                      <a:pt x="1355" y="1128"/>
                    </a:cubicBezTo>
                    <a:cubicBezTo>
                      <a:pt x="1312" y="1142"/>
                      <a:pt x="1269" y="1156"/>
                      <a:pt x="1222" y="1152"/>
                    </a:cubicBezTo>
                    <a:cubicBezTo>
                      <a:pt x="1184" y="1149"/>
                      <a:pt x="1149" y="1162"/>
                      <a:pt x="1116" y="1180"/>
                    </a:cubicBezTo>
                    <a:cubicBezTo>
                      <a:pt x="1090" y="1194"/>
                      <a:pt x="1065" y="1209"/>
                      <a:pt x="1039" y="1224"/>
                    </a:cubicBezTo>
                    <a:cubicBezTo>
                      <a:pt x="983" y="1257"/>
                      <a:pt x="923" y="1278"/>
                      <a:pt x="858" y="1280"/>
                    </a:cubicBezTo>
                    <a:cubicBezTo>
                      <a:pt x="776" y="1283"/>
                      <a:pt x="703" y="1308"/>
                      <a:pt x="634" y="1354"/>
                    </a:cubicBezTo>
                    <a:cubicBezTo>
                      <a:pt x="586" y="1386"/>
                      <a:pt x="530" y="1408"/>
                      <a:pt x="477" y="1432"/>
                    </a:cubicBezTo>
                    <a:cubicBezTo>
                      <a:pt x="461" y="1440"/>
                      <a:pt x="441" y="1444"/>
                      <a:pt x="420" y="141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9" name="Freeform 57">
                <a:extLst>
                  <a:ext uri="{FF2B5EF4-FFF2-40B4-BE49-F238E27FC236}">
                    <a16:creationId xmlns:a16="http://schemas.microsoft.com/office/drawing/2014/main" id="{54363CD7-4A51-E545-93B8-30466D38CB70}"/>
                  </a:ext>
                </a:extLst>
              </p:cNvPr>
              <p:cNvSpPr/>
              <p:nvPr userDrawn="1"/>
            </p:nvSpPr>
            <p:spPr bwMode="auto">
              <a:xfrm>
                <a:off x="2416174" y="-2116138"/>
                <a:ext cx="1223963" cy="495300"/>
              </a:xfrm>
              <a:custGeom>
                <a:avLst/>
                <a:gdLst>
                  <a:gd name="T0" fmla="*/ 2942 w 2942"/>
                  <a:gd name="T1" fmla="*/ 254 h 1186"/>
                  <a:gd name="T2" fmla="*/ 2893 w 2942"/>
                  <a:gd name="T3" fmla="*/ 304 h 1186"/>
                  <a:gd name="T4" fmla="*/ 2551 w 2942"/>
                  <a:gd name="T5" fmla="*/ 525 h 1186"/>
                  <a:gd name="T6" fmla="*/ 2493 w 2942"/>
                  <a:gd name="T7" fmla="*/ 551 h 1186"/>
                  <a:gd name="T8" fmla="*/ 2248 w 2942"/>
                  <a:gd name="T9" fmla="*/ 645 h 1186"/>
                  <a:gd name="T10" fmla="*/ 1977 w 2942"/>
                  <a:gd name="T11" fmla="*/ 742 h 1186"/>
                  <a:gd name="T12" fmla="*/ 1897 w 2942"/>
                  <a:gd name="T13" fmla="*/ 777 h 1186"/>
                  <a:gd name="T14" fmla="*/ 1489 w 2942"/>
                  <a:gd name="T15" fmla="*/ 956 h 1186"/>
                  <a:gd name="T16" fmla="*/ 1382 w 2942"/>
                  <a:gd name="T17" fmla="*/ 986 h 1186"/>
                  <a:gd name="T18" fmla="*/ 966 w 2942"/>
                  <a:gd name="T19" fmla="*/ 1123 h 1186"/>
                  <a:gd name="T20" fmla="*/ 827 w 2942"/>
                  <a:gd name="T21" fmla="*/ 1158 h 1186"/>
                  <a:gd name="T22" fmla="*/ 693 w 2942"/>
                  <a:gd name="T23" fmla="*/ 1175 h 1186"/>
                  <a:gd name="T24" fmla="*/ 558 w 2942"/>
                  <a:gd name="T25" fmla="*/ 1182 h 1186"/>
                  <a:gd name="T26" fmla="*/ 383 w 2942"/>
                  <a:gd name="T27" fmla="*/ 1171 h 1186"/>
                  <a:gd name="T28" fmla="*/ 133 w 2942"/>
                  <a:gd name="T29" fmla="*/ 1124 h 1186"/>
                  <a:gd name="T30" fmla="*/ 68 w 2942"/>
                  <a:gd name="T31" fmla="*/ 1095 h 1186"/>
                  <a:gd name="T32" fmla="*/ 12 w 2942"/>
                  <a:gd name="T33" fmla="*/ 1029 h 1186"/>
                  <a:gd name="T34" fmla="*/ 46 w 2942"/>
                  <a:gd name="T35" fmla="*/ 972 h 1186"/>
                  <a:gd name="T36" fmla="*/ 174 w 2942"/>
                  <a:gd name="T37" fmla="*/ 976 h 1186"/>
                  <a:gd name="T38" fmla="*/ 421 w 2942"/>
                  <a:gd name="T39" fmla="*/ 988 h 1186"/>
                  <a:gd name="T40" fmla="*/ 565 w 2942"/>
                  <a:gd name="T41" fmla="*/ 951 h 1186"/>
                  <a:gd name="T42" fmla="*/ 672 w 2942"/>
                  <a:gd name="T43" fmla="*/ 927 h 1186"/>
                  <a:gd name="T44" fmla="*/ 735 w 2942"/>
                  <a:gd name="T45" fmla="*/ 933 h 1186"/>
                  <a:gd name="T46" fmla="*/ 789 w 2942"/>
                  <a:gd name="T47" fmla="*/ 921 h 1186"/>
                  <a:gd name="T48" fmla="*/ 979 w 2942"/>
                  <a:gd name="T49" fmla="*/ 841 h 1186"/>
                  <a:gd name="T50" fmla="*/ 1237 w 2942"/>
                  <a:gd name="T51" fmla="*/ 717 h 1186"/>
                  <a:gd name="T52" fmla="*/ 1350 w 2942"/>
                  <a:gd name="T53" fmla="*/ 657 h 1186"/>
                  <a:gd name="T54" fmla="*/ 1638 w 2942"/>
                  <a:gd name="T55" fmla="*/ 539 h 1186"/>
                  <a:gd name="T56" fmla="*/ 1856 w 2942"/>
                  <a:gd name="T57" fmla="*/ 444 h 1186"/>
                  <a:gd name="T58" fmla="*/ 2068 w 2942"/>
                  <a:gd name="T59" fmla="*/ 300 h 1186"/>
                  <a:gd name="T60" fmla="*/ 2201 w 2942"/>
                  <a:gd name="T61" fmla="*/ 230 h 1186"/>
                  <a:gd name="T62" fmla="*/ 2268 w 2942"/>
                  <a:gd name="T63" fmla="*/ 206 h 1186"/>
                  <a:gd name="T64" fmla="*/ 2486 w 2942"/>
                  <a:gd name="T65" fmla="*/ 93 h 1186"/>
                  <a:gd name="T66" fmla="*/ 2738 w 2942"/>
                  <a:gd name="T67" fmla="*/ 74 h 1186"/>
                  <a:gd name="T68" fmla="*/ 2885 w 2942"/>
                  <a:gd name="T69" fmla="*/ 170 h 1186"/>
                  <a:gd name="T70" fmla="*/ 2942 w 2942"/>
                  <a:gd name="T71" fmla="*/ 2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42" h="1186">
                    <a:moveTo>
                      <a:pt x="2942" y="254"/>
                    </a:moveTo>
                    <a:cubicBezTo>
                      <a:pt x="2934" y="279"/>
                      <a:pt x="2913" y="291"/>
                      <a:pt x="2893" y="304"/>
                    </a:cubicBezTo>
                    <a:cubicBezTo>
                      <a:pt x="2779" y="378"/>
                      <a:pt x="2665" y="452"/>
                      <a:pt x="2551" y="525"/>
                    </a:cubicBezTo>
                    <a:cubicBezTo>
                      <a:pt x="2533" y="536"/>
                      <a:pt x="2513" y="543"/>
                      <a:pt x="2493" y="551"/>
                    </a:cubicBezTo>
                    <a:cubicBezTo>
                      <a:pt x="2412" y="583"/>
                      <a:pt x="2330" y="615"/>
                      <a:pt x="2248" y="645"/>
                    </a:cubicBezTo>
                    <a:cubicBezTo>
                      <a:pt x="2158" y="678"/>
                      <a:pt x="2067" y="709"/>
                      <a:pt x="1977" y="742"/>
                    </a:cubicBezTo>
                    <a:cubicBezTo>
                      <a:pt x="1950" y="752"/>
                      <a:pt x="1923" y="763"/>
                      <a:pt x="1897" y="777"/>
                    </a:cubicBezTo>
                    <a:cubicBezTo>
                      <a:pt x="1765" y="846"/>
                      <a:pt x="1632" y="913"/>
                      <a:pt x="1489" y="956"/>
                    </a:cubicBezTo>
                    <a:cubicBezTo>
                      <a:pt x="1453" y="967"/>
                      <a:pt x="1418" y="977"/>
                      <a:pt x="1382" y="986"/>
                    </a:cubicBezTo>
                    <a:cubicBezTo>
                      <a:pt x="1239" y="1020"/>
                      <a:pt x="1100" y="1063"/>
                      <a:pt x="966" y="1123"/>
                    </a:cubicBezTo>
                    <a:cubicBezTo>
                      <a:pt x="921" y="1143"/>
                      <a:pt x="876" y="1154"/>
                      <a:pt x="827" y="1158"/>
                    </a:cubicBezTo>
                    <a:cubicBezTo>
                      <a:pt x="782" y="1161"/>
                      <a:pt x="737" y="1165"/>
                      <a:pt x="693" y="1175"/>
                    </a:cubicBezTo>
                    <a:cubicBezTo>
                      <a:pt x="648" y="1186"/>
                      <a:pt x="603" y="1186"/>
                      <a:pt x="558" y="1182"/>
                    </a:cubicBezTo>
                    <a:cubicBezTo>
                      <a:pt x="500" y="1178"/>
                      <a:pt x="441" y="1171"/>
                      <a:pt x="383" y="1171"/>
                    </a:cubicBezTo>
                    <a:cubicBezTo>
                      <a:pt x="296" y="1170"/>
                      <a:pt x="214" y="1148"/>
                      <a:pt x="133" y="1124"/>
                    </a:cubicBezTo>
                    <a:cubicBezTo>
                      <a:pt x="110" y="1117"/>
                      <a:pt x="88" y="1106"/>
                      <a:pt x="68" y="1095"/>
                    </a:cubicBezTo>
                    <a:cubicBezTo>
                      <a:pt x="41" y="1080"/>
                      <a:pt x="23" y="1056"/>
                      <a:pt x="12" y="1029"/>
                    </a:cubicBezTo>
                    <a:cubicBezTo>
                      <a:pt x="0" y="999"/>
                      <a:pt x="15" y="973"/>
                      <a:pt x="46" y="972"/>
                    </a:cubicBezTo>
                    <a:cubicBezTo>
                      <a:pt x="89" y="972"/>
                      <a:pt x="131" y="974"/>
                      <a:pt x="174" y="976"/>
                    </a:cubicBezTo>
                    <a:cubicBezTo>
                      <a:pt x="256" y="979"/>
                      <a:pt x="339" y="983"/>
                      <a:pt x="421" y="988"/>
                    </a:cubicBezTo>
                    <a:cubicBezTo>
                      <a:pt x="474" y="992"/>
                      <a:pt x="522" y="981"/>
                      <a:pt x="565" y="951"/>
                    </a:cubicBezTo>
                    <a:cubicBezTo>
                      <a:pt x="598" y="929"/>
                      <a:pt x="633" y="923"/>
                      <a:pt x="672" y="927"/>
                    </a:cubicBezTo>
                    <a:cubicBezTo>
                      <a:pt x="693" y="930"/>
                      <a:pt x="714" y="933"/>
                      <a:pt x="735" y="933"/>
                    </a:cubicBezTo>
                    <a:cubicBezTo>
                      <a:pt x="753" y="932"/>
                      <a:pt x="774" y="931"/>
                      <a:pt x="789" y="921"/>
                    </a:cubicBezTo>
                    <a:cubicBezTo>
                      <a:pt x="847" y="882"/>
                      <a:pt x="914" y="864"/>
                      <a:pt x="979" y="841"/>
                    </a:cubicBezTo>
                    <a:cubicBezTo>
                      <a:pt x="1069" y="808"/>
                      <a:pt x="1158" y="772"/>
                      <a:pt x="1237" y="717"/>
                    </a:cubicBezTo>
                    <a:cubicBezTo>
                      <a:pt x="1272" y="692"/>
                      <a:pt x="1311" y="674"/>
                      <a:pt x="1350" y="657"/>
                    </a:cubicBezTo>
                    <a:cubicBezTo>
                      <a:pt x="1446" y="617"/>
                      <a:pt x="1542" y="579"/>
                      <a:pt x="1638" y="539"/>
                    </a:cubicBezTo>
                    <a:cubicBezTo>
                      <a:pt x="1711" y="509"/>
                      <a:pt x="1787" y="482"/>
                      <a:pt x="1856" y="444"/>
                    </a:cubicBezTo>
                    <a:cubicBezTo>
                      <a:pt x="1930" y="402"/>
                      <a:pt x="1999" y="351"/>
                      <a:pt x="2068" y="300"/>
                    </a:cubicBezTo>
                    <a:cubicBezTo>
                      <a:pt x="2109" y="270"/>
                      <a:pt x="2151" y="243"/>
                      <a:pt x="2201" y="230"/>
                    </a:cubicBezTo>
                    <a:cubicBezTo>
                      <a:pt x="2224" y="225"/>
                      <a:pt x="2245" y="213"/>
                      <a:pt x="2268" y="206"/>
                    </a:cubicBezTo>
                    <a:cubicBezTo>
                      <a:pt x="2349" y="183"/>
                      <a:pt x="2419" y="144"/>
                      <a:pt x="2486" y="93"/>
                    </a:cubicBezTo>
                    <a:cubicBezTo>
                      <a:pt x="2609" y="0"/>
                      <a:pt x="2623" y="16"/>
                      <a:pt x="2738" y="74"/>
                    </a:cubicBezTo>
                    <a:cubicBezTo>
                      <a:pt x="2790" y="100"/>
                      <a:pt x="2838" y="135"/>
                      <a:pt x="2885" y="170"/>
                    </a:cubicBezTo>
                    <a:cubicBezTo>
                      <a:pt x="2919" y="196"/>
                      <a:pt x="2920" y="202"/>
                      <a:pt x="2942" y="254"/>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0" name="Freeform 58">
                <a:extLst>
                  <a:ext uri="{FF2B5EF4-FFF2-40B4-BE49-F238E27FC236}">
                    <a16:creationId xmlns:a16="http://schemas.microsoft.com/office/drawing/2014/main" id="{6731BC63-7D36-DD4C-A174-DD7142BE4E5B}"/>
                  </a:ext>
                </a:extLst>
              </p:cNvPr>
              <p:cNvSpPr/>
              <p:nvPr userDrawn="1"/>
            </p:nvSpPr>
            <p:spPr bwMode="auto">
              <a:xfrm>
                <a:off x="12115799" y="-3289300"/>
                <a:ext cx="596900" cy="733425"/>
              </a:xfrm>
              <a:custGeom>
                <a:avLst/>
                <a:gdLst>
                  <a:gd name="T0" fmla="*/ 660 w 1436"/>
                  <a:gd name="T1" fmla="*/ 0 h 1758"/>
                  <a:gd name="T2" fmla="*/ 989 w 1436"/>
                  <a:gd name="T3" fmla="*/ 227 h 1758"/>
                  <a:gd name="T4" fmla="*/ 1202 w 1436"/>
                  <a:gd name="T5" fmla="*/ 396 h 1758"/>
                  <a:gd name="T6" fmla="*/ 1332 w 1436"/>
                  <a:gd name="T7" fmla="*/ 537 h 1758"/>
                  <a:gd name="T8" fmla="*/ 1417 w 1436"/>
                  <a:gd name="T9" fmla="*/ 876 h 1758"/>
                  <a:gd name="T10" fmla="*/ 1384 w 1436"/>
                  <a:gd name="T11" fmla="*/ 982 h 1758"/>
                  <a:gd name="T12" fmla="*/ 1127 w 1436"/>
                  <a:gd name="T13" fmla="*/ 1223 h 1758"/>
                  <a:gd name="T14" fmla="*/ 999 w 1436"/>
                  <a:gd name="T15" fmla="*/ 1266 h 1758"/>
                  <a:gd name="T16" fmla="*/ 779 w 1436"/>
                  <a:gd name="T17" fmla="*/ 1359 h 1758"/>
                  <a:gd name="T18" fmla="*/ 289 w 1436"/>
                  <a:gd name="T19" fmla="*/ 1629 h 1758"/>
                  <a:gd name="T20" fmla="*/ 50 w 1436"/>
                  <a:gd name="T21" fmla="*/ 1741 h 1758"/>
                  <a:gd name="T22" fmla="*/ 0 w 1436"/>
                  <a:gd name="T23" fmla="*/ 1742 h 1758"/>
                  <a:gd name="T24" fmla="*/ 5 w 1436"/>
                  <a:gd name="T25" fmla="*/ 1727 h 1758"/>
                  <a:gd name="T26" fmla="*/ 243 w 1436"/>
                  <a:gd name="T27" fmla="*/ 1448 h 1758"/>
                  <a:gd name="T28" fmla="*/ 654 w 1436"/>
                  <a:gd name="T29" fmla="*/ 754 h 1758"/>
                  <a:gd name="T30" fmla="*/ 774 w 1436"/>
                  <a:gd name="T31" fmla="*/ 441 h 1758"/>
                  <a:gd name="T32" fmla="*/ 759 w 1436"/>
                  <a:gd name="T33" fmla="*/ 279 h 1758"/>
                  <a:gd name="T34" fmla="*/ 654 w 1436"/>
                  <a:gd name="T35" fmla="*/ 81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6" h="1758">
                    <a:moveTo>
                      <a:pt x="660" y="0"/>
                    </a:moveTo>
                    <a:cubicBezTo>
                      <a:pt x="770" y="75"/>
                      <a:pt x="881" y="149"/>
                      <a:pt x="989" y="227"/>
                    </a:cubicBezTo>
                    <a:cubicBezTo>
                      <a:pt x="1063" y="280"/>
                      <a:pt x="1135" y="336"/>
                      <a:pt x="1202" y="396"/>
                    </a:cubicBezTo>
                    <a:cubicBezTo>
                      <a:pt x="1250" y="438"/>
                      <a:pt x="1292" y="487"/>
                      <a:pt x="1332" y="537"/>
                    </a:cubicBezTo>
                    <a:cubicBezTo>
                      <a:pt x="1411" y="636"/>
                      <a:pt x="1436" y="751"/>
                      <a:pt x="1417" y="876"/>
                    </a:cubicBezTo>
                    <a:cubicBezTo>
                      <a:pt x="1411" y="912"/>
                      <a:pt x="1401" y="950"/>
                      <a:pt x="1384" y="982"/>
                    </a:cubicBezTo>
                    <a:cubicBezTo>
                      <a:pt x="1326" y="1091"/>
                      <a:pt x="1245" y="1177"/>
                      <a:pt x="1127" y="1223"/>
                    </a:cubicBezTo>
                    <a:cubicBezTo>
                      <a:pt x="1085" y="1239"/>
                      <a:pt x="1042" y="1254"/>
                      <a:pt x="999" y="1266"/>
                    </a:cubicBezTo>
                    <a:cubicBezTo>
                      <a:pt x="921" y="1287"/>
                      <a:pt x="849" y="1320"/>
                      <a:pt x="779" y="1359"/>
                    </a:cubicBezTo>
                    <a:cubicBezTo>
                      <a:pt x="616" y="1450"/>
                      <a:pt x="453" y="1542"/>
                      <a:pt x="289" y="1629"/>
                    </a:cubicBezTo>
                    <a:cubicBezTo>
                      <a:pt x="212" y="1671"/>
                      <a:pt x="130" y="1704"/>
                      <a:pt x="50" y="1741"/>
                    </a:cubicBezTo>
                    <a:cubicBezTo>
                      <a:pt x="34" y="1748"/>
                      <a:pt x="17" y="1758"/>
                      <a:pt x="0" y="1742"/>
                    </a:cubicBezTo>
                    <a:cubicBezTo>
                      <a:pt x="1" y="1737"/>
                      <a:pt x="1" y="1730"/>
                      <a:pt x="5" y="1727"/>
                    </a:cubicBezTo>
                    <a:cubicBezTo>
                      <a:pt x="99" y="1647"/>
                      <a:pt x="172" y="1548"/>
                      <a:pt x="243" y="1448"/>
                    </a:cubicBezTo>
                    <a:cubicBezTo>
                      <a:pt x="400" y="1228"/>
                      <a:pt x="537" y="997"/>
                      <a:pt x="654" y="754"/>
                    </a:cubicBezTo>
                    <a:cubicBezTo>
                      <a:pt x="703" y="654"/>
                      <a:pt x="747" y="551"/>
                      <a:pt x="774" y="441"/>
                    </a:cubicBezTo>
                    <a:cubicBezTo>
                      <a:pt x="788" y="384"/>
                      <a:pt x="786" y="331"/>
                      <a:pt x="759" y="279"/>
                    </a:cubicBezTo>
                    <a:cubicBezTo>
                      <a:pt x="725" y="212"/>
                      <a:pt x="689" y="147"/>
                      <a:pt x="654" y="81"/>
                    </a:cubicBezTo>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1" name="Freeform 59">
                <a:extLst>
                  <a:ext uri="{FF2B5EF4-FFF2-40B4-BE49-F238E27FC236}">
                    <a16:creationId xmlns:a16="http://schemas.microsoft.com/office/drawing/2014/main" id="{AA606AE2-306E-104C-A83E-CFF23CB76B40}"/>
                  </a:ext>
                </a:extLst>
              </p:cNvPr>
              <p:cNvSpPr/>
              <p:nvPr userDrawn="1"/>
            </p:nvSpPr>
            <p:spPr bwMode="auto">
              <a:xfrm>
                <a:off x="3233737" y="-871538"/>
                <a:ext cx="433388" cy="417513"/>
              </a:xfrm>
              <a:custGeom>
                <a:avLst/>
                <a:gdLst>
                  <a:gd name="T0" fmla="*/ 737 w 1043"/>
                  <a:gd name="T1" fmla="*/ 1002 h 1002"/>
                  <a:gd name="T2" fmla="*/ 641 w 1043"/>
                  <a:gd name="T3" fmla="*/ 993 h 1002"/>
                  <a:gd name="T4" fmla="*/ 407 w 1043"/>
                  <a:gd name="T5" fmla="*/ 761 h 1002"/>
                  <a:gd name="T6" fmla="*/ 360 w 1043"/>
                  <a:gd name="T7" fmla="*/ 626 h 1002"/>
                  <a:gd name="T8" fmla="*/ 296 w 1043"/>
                  <a:gd name="T9" fmla="*/ 462 h 1002"/>
                  <a:gd name="T10" fmla="*/ 162 w 1043"/>
                  <a:gd name="T11" fmla="*/ 267 h 1002"/>
                  <a:gd name="T12" fmla="*/ 53 w 1043"/>
                  <a:gd name="T13" fmla="*/ 162 h 1002"/>
                  <a:gd name="T14" fmla="*/ 22 w 1043"/>
                  <a:gd name="T15" fmla="*/ 126 h 1002"/>
                  <a:gd name="T16" fmla="*/ 58 w 1043"/>
                  <a:gd name="T17" fmla="*/ 28 h 1002"/>
                  <a:gd name="T18" fmla="*/ 263 w 1043"/>
                  <a:gd name="T19" fmla="*/ 5 h 1002"/>
                  <a:gd name="T20" fmla="*/ 706 w 1043"/>
                  <a:gd name="T21" fmla="*/ 168 h 1002"/>
                  <a:gd name="T22" fmla="*/ 864 w 1043"/>
                  <a:gd name="T23" fmla="*/ 303 h 1002"/>
                  <a:gd name="T24" fmla="*/ 930 w 1043"/>
                  <a:gd name="T25" fmla="*/ 393 h 1002"/>
                  <a:gd name="T26" fmla="*/ 1037 w 1043"/>
                  <a:gd name="T27" fmla="*/ 701 h 1002"/>
                  <a:gd name="T28" fmla="*/ 1025 w 1043"/>
                  <a:gd name="T29" fmla="*/ 777 h 1002"/>
                  <a:gd name="T30" fmla="*/ 988 w 1043"/>
                  <a:gd name="T31" fmla="*/ 864 h 1002"/>
                  <a:gd name="T32" fmla="*/ 855 w 1043"/>
                  <a:gd name="T33" fmla="*/ 985 h 1002"/>
                  <a:gd name="T34" fmla="*/ 737 w 1043"/>
                  <a:gd name="T35" fmla="*/ 100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3" h="1002">
                    <a:moveTo>
                      <a:pt x="737" y="1002"/>
                    </a:moveTo>
                    <a:cubicBezTo>
                      <a:pt x="699" y="998"/>
                      <a:pt x="669" y="998"/>
                      <a:pt x="641" y="993"/>
                    </a:cubicBezTo>
                    <a:cubicBezTo>
                      <a:pt x="516" y="972"/>
                      <a:pt x="435" y="879"/>
                      <a:pt x="407" y="761"/>
                    </a:cubicBezTo>
                    <a:cubicBezTo>
                      <a:pt x="396" y="715"/>
                      <a:pt x="377" y="671"/>
                      <a:pt x="360" y="626"/>
                    </a:cubicBezTo>
                    <a:cubicBezTo>
                      <a:pt x="340" y="571"/>
                      <a:pt x="318" y="517"/>
                      <a:pt x="296" y="462"/>
                    </a:cubicBezTo>
                    <a:cubicBezTo>
                      <a:pt x="266" y="387"/>
                      <a:pt x="226" y="320"/>
                      <a:pt x="162" y="267"/>
                    </a:cubicBezTo>
                    <a:cubicBezTo>
                      <a:pt x="124" y="235"/>
                      <a:pt x="89" y="198"/>
                      <a:pt x="53" y="162"/>
                    </a:cubicBezTo>
                    <a:cubicBezTo>
                      <a:pt x="41" y="151"/>
                      <a:pt x="30" y="139"/>
                      <a:pt x="22" y="126"/>
                    </a:cubicBezTo>
                    <a:cubicBezTo>
                      <a:pt x="0" y="88"/>
                      <a:pt x="17" y="41"/>
                      <a:pt x="58" y="28"/>
                    </a:cubicBezTo>
                    <a:cubicBezTo>
                      <a:pt x="125" y="8"/>
                      <a:pt x="194" y="0"/>
                      <a:pt x="263" y="5"/>
                    </a:cubicBezTo>
                    <a:cubicBezTo>
                      <a:pt x="427" y="16"/>
                      <a:pt x="575" y="71"/>
                      <a:pt x="706" y="168"/>
                    </a:cubicBezTo>
                    <a:cubicBezTo>
                      <a:pt x="762" y="209"/>
                      <a:pt x="814" y="256"/>
                      <a:pt x="864" y="303"/>
                    </a:cubicBezTo>
                    <a:cubicBezTo>
                      <a:pt x="890" y="329"/>
                      <a:pt x="913" y="360"/>
                      <a:pt x="930" y="393"/>
                    </a:cubicBezTo>
                    <a:cubicBezTo>
                      <a:pt x="982" y="489"/>
                      <a:pt x="1016" y="593"/>
                      <a:pt x="1037" y="701"/>
                    </a:cubicBezTo>
                    <a:cubicBezTo>
                      <a:pt x="1043" y="729"/>
                      <a:pt x="1039" y="752"/>
                      <a:pt x="1025" y="777"/>
                    </a:cubicBezTo>
                    <a:cubicBezTo>
                      <a:pt x="1010" y="804"/>
                      <a:pt x="995" y="834"/>
                      <a:pt x="988" y="864"/>
                    </a:cubicBezTo>
                    <a:cubicBezTo>
                      <a:pt x="972" y="938"/>
                      <a:pt x="920" y="970"/>
                      <a:pt x="855" y="985"/>
                    </a:cubicBezTo>
                    <a:cubicBezTo>
                      <a:pt x="814" y="995"/>
                      <a:pt x="771" y="997"/>
                      <a:pt x="737" y="100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2" name="Freeform 60">
                <a:extLst>
                  <a:ext uri="{FF2B5EF4-FFF2-40B4-BE49-F238E27FC236}">
                    <a16:creationId xmlns:a16="http://schemas.microsoft.com/office/drawing/2014/main" id="{850A69C2-6F4D-9842-9B87-4A831E3B74D1}"/>
                  </a:ext>
                </a:extLst>
              </p:cNvPr>
              <p:cNvSpPr/>
              <p:nvPr userDrawn="1"/>
            </p:nvSpPr>
            <p:spPr bwMode="auto">
              <a:xfrm>
                <a:off x="6634162" y="-1477963"/>
                <a:ext cx="330200" cy="490538"/>
              </a:xfrm>
              <a:custGeom>
                <a:avLst/>
                <a:gdLst>
                  <a:gd name="T0" fmla="*/ 590 w 794"/>
                  <a:gd name="T1" fmla="*/ 1177 h 1179"/>
                  <a:gd name="T2" fmla="*/ 253 w 794"/>
                  <a:gd name="T3" fmla="*/ 964 h 1179"/>
                  <a:gd name="T4" fmla="*/ 180 w 794"/>
                  <a:gd name="T5" fmla="*/ 703 h 1179"/>
                  <a:gd name="T6" fmla="*/ 148 w 794"/>
                  <a:gd name="T7" fmla="*/ 466 h 1179"/>
                  <a:gd name="T8" fmla="*/ 65 w 794"/>
                  <a:gd name="T9" fmla="*/ 218 h 1179"/>
                  <a:gd name="T10" fmla="*/ 11 w 794"/>
                  <a:gd name="T11" fmla="*/ 103 h 1179"/>
                  <a:gd name="T12" fmla="*/ 25 w 794"/>
                  <a:gd name="T13" fmla="*/ 22 h 1179"/>
                  <a:gd name="T14" fmla="*/ 108 w 794"/>
                  <a:gd name="T15" fmla="*/ 22 h 1179"/>
                  <a:gd name="T16" fmla="*/ 187 w 794"/>
                  <a:gd name="T17" fmla="*/ 75 h 1179"/>
                  <a:gd name="T18" fmla="*/ 353 w 794"/>
                  <a:gd name="T19" fmla="*/ 237 h 1179"/>
                  <a:gd name="T20" fmla="*/ 669 w 794"/>
                  <a:gd name="T21" fmla="*/ 668 h 1179"/>
                  <a:gd name="T22" fmla="*/ 779 w 794"/>
                  <a:gd name="T23" fmla="*/ 1000 h 1179"/>
                  <a:gd name="T24" fmla="*/ 780 w 794"/>
                  <a:gd name="T25" fmla="*/ 1008 h 1179"/>
                  <a:gd name="T26" fmla="*/ 646 w 794"/>
                  <a:gd name="T27" fmla="*/ 1176 h 1179"/>
                  <a:gd name="T28" fmla="*/ 590 w 794"/>
                  <a:gd name="T29" fmla="*/ 1177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4" h="1179">
                    <a:moveTo>
                      <a:pt x="590" y="1177"/>
                    </a:moveTo>
                    <a:cubicBezTo>
                      <a:pt x="435" y="1175"/>
                      <a:pt x="321" y="1105"/>
                      <a:pt x="253" y="964"/>
                    </a:cubicBezTo>
                    <a:cubicBezTo>
                      <a:pt x="214" y="881"/>
                      <a:pt x="194" y="793"/>
                      <a:pt x="180" y="703"/>
                    </a:cubicBezTo>
                    <a:cubicBezTo>
                      <a:pt x="168" y="625"/>
                      <a:pt x="157" y="545"/>
                      <a:pt x="148" y="466"/>
                    </a:cubicBezTo>
                    <a:cubicBezTo>
                      <a:pt x="138" y="377"/>
                      <a:pt x="113" y="295"/>
                      <a:pt x="65" y="218"/>
                    </a:cubicBezTo>
                    <a:cubicBezTo>
                      <a:pt x="43" y="182"/>
                      <a:pt x="27" y="142"/>
                      <a:pt x="11" y="103"/>
                    </a:cubicBezTo>
                    <a:cubicBezTo>
                      <a:pt x="0" y="75"/>
                      <a:pt x="0" y="43"/>
                      <a:pt x="25" y="22"/>
                    </a:cubicBezTo>
                    <a:cubicBezTo>
                      <a:pt x="51" y="0"/>
                      <a:pt x="82" y="8"/>
                      <a:pt x="108" y="22"/>
                    </a:cubicBezTo>
                    <a:cubicBezTo>
                      <a:pt x="136" y="37"/>
                      <a:pt x="164" y="54"/>
                      <a:pt x="187" y="75"/>
                    </a:cubicBezTo>
                    <a:cubicBezTo>
                      <a:pt x="244" y="127"/>
                      <a:pt x="301" y="180"/>
                      <a:pt x="353" y="237"/>
                    </a:cubicBezTo>
                    <a:cubicBezTo>
                      <a:pt x="474" y="369"/>
                      <a:pt x="578" y="514"/>
                      <a:pt x="669" y="668"/>
                    </a:cubicBezTo>
                    <a:cubicBezTo>
                      <a:pt x="730" y="771"/>
                      <a:pt x="762" y="883"/>
                      <a:pt x="779" y="1000"/>
                    </a:cubicBezTo>
                    <a:cubicBezTo>
                      <a:pt x="779" y="1002"/>
                      <a:pt x="779" y="1005"/>
                      <a:pt x="780" y="1008"/>
                    </a:cubicBezTo>
                    <a:cubicBezTo>
                      <a:pt x="794" y="1101"/>
                      <a:pt x="763" y="1156"/>
                      <a:pt x="646" y="1176"/>
                    </a:cubicBezTo>
                    <a:cubicBezTo>
                      <a:pt x="628" y="1179"/>
                      <a:pt x="609" y="1177"/>
                      <a:pt x="590" y="117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3" name="Freeform 61">
                <a:extLst>
                  <a:ext uri="{FF2B5EF4-FFF2-40B4-BE49-F238E27FC236}">
                    <a16:creationId xmlns:a16="http://schemas.microsoft.com/office/drawing/2014/main" id="{46DC70C6-F053-EE4B-891E-430BAE839331}"/>
                  </a:ext>
                </a:extLst>
              </p:cNvPr>
              <p:cNvSpPr/>
              <p:nvPr userDrawn="1"/>
            </p:nvSpPr>
            <p:spPr bwMode="auto">
              <a:xfrm>
                <a:off x="11664949" y="-1009650"/>
                <a:ext cx="733425" cy="317500"/>
              </a:xfrm>
              <a:custGeom>
                <a:avLst/>
                <a:gdLst>
                  <a:gd name="T0" fmla="*/ 0 w 1763"/>
                  <a:gd name="T1" fmla="*/ 312 h 762"/>
                  <a:gd name="T2" fmla="*/ 268 w 1763"/>
                  <a:gd name="T3" fmla="*/ 346 h 762"/>
                  <a:gd name="T4" fmla="*/ 480 w 1763"/>
                  <a:gd name="T5" fmla="*/ 310 h 762"/>
                  <a:gd name="T6" fmla="*/ 714 w 1763"/>
                  <a:gd name="T7" fmla="*/ 263 h 762"/>
                  <a:gd name="T8" fmla="*/ 832 w 1763"/>
                  <a:gd name="T9" fmla="*/ 219 h 762"/>
                  <a:gd name="T10" fmla="*/ 911 w 1763"/>
                  <a:gd name="T11" fmla="*/ 182 h 762"/>
                  <a:gd name="T12" fmla="*/ 1027 w 1763"/>
                  <a:gd name="T13" fmla="*/ 153 h 762"/>
                  <a:gd name="T14" fmla="*/ 1252 w 1763"/>
                  <a:gd name="T15" fmla="*/ 54 h 762"/>
                  <a:gd name="T16" fmla="*/ 1448 w 1763"/>
                  <a:gd name="T17" fmla="*/ 24 h 762"/>
                  <a:gd name="T18" fmla="*/ 1681 w 1763"/>
                  <a:gd name="T19" fmla="*/ 74 h 762"/>
                  <a:gd name="T20" fmla="*/ 1725 w 1763"/>
                  <a:gd name="T21" fmla="*/ 90 h 762"/>
                  <a:gd name="T22" fmla="*/ 1747 w 1763"/>
                  <a:gd name="T23" fmla="*/ 166 h 762"/>
                  <a:gd name="T24" fmla="*/ 1705 w 1763"/>
                  <a:gd name="T25" fmla="*/ 223 h 762"/>
                  <a:gd name="T26" fmla="*/ 1572 w 1763"/>
                  <a:gd name="T27" fmla="*/ 338 h 762"/>
                  <a:gd name="T28" fmla="*/ 1305 w 1763"/>
                  <a:gd name="T29" fmla="*/ 528 h 762"/>
                  <a:gd name="T30" fmla="*/ 1022 w 1763"/>
                  <a:gd name="T31" fmla="*/ 737 h 762"/>
                  <a:gd name="T32" fmla="*/ 944 w 1763"/>
                  <a:gd name="T33" fmla="*/ 726 h 762"/>
                  <a:gd name="T34" fmla="*/ 985 w 1763"/>
                  <a:gd name="T35" fmla="*/ 670 h 762"/>
                  <a:gd name="T36" fmla="*/ 1098 w 1763"/>
                  <a:gd name="T37" fmla="*/ 535 h 762"/>
                  <a:gd name="T38" fmla="*/ 1153 w 1763"/>
                  <a:gd name="T39" fmla="*/ 438 h 762"/>
                  <a:gd name="T40" fmla="*/ 1077 w 1763"/>
                  <a:gd name="T41" fmla="*/ 275 h 762"/>
                  <a:gd name="T42" fmla="*/ 1014 w 1763"/>
                  <a:gd name="T43" fmla="*/ 278 h 762"/>
                  <a:gd name="T44" fmla="*/ 856 w 1763"/>
                  <a:gd name="T45" fmla="*/ 333 h 762"/>
                  <a:gd name="T46" fmla="*/ 377 w 1763"/>
                  <a:gd name="T47" fmla="*/ 487 h 762"/>
                  <a:gd name="T48" fmla="*/ 0 w 1763"/>
                  <a:gd name="T49" fmla="*/ 31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3" h="762">
                    <a:moveTo>
                      <a:pt x="0" y="312"/>
                    </a:moveTo>
                    <a:cubicBezTo>
                      <a:pt x="143" y="348"/>
                      <a:pt x="143" y="348"/>
                      <a:pt x="268" y="346"/>
                    </a:cubicBezTo>
                    <a:cubicBezTo>
                      <a:pt x="341" y="345"/>
                      <a:pt x="411" y="329"/>
                      <a:pt x="480" y="310"/>
                    </a:cubicBezTo>
                    <a:cubicBezTo>
                      <a:pt x="557" y="289"/>
                      <a:pt x="633" y="267"/>
                      <a:pt x="714" y="263"/>
                    </a:cubicBezTo>
                    <a:cubicBezTo>
                      <a:pt x="757" y="261"/>
                      <a:pt x="797" y="246"/>
                      <a:pt x="832" y="219"/>
                    </a:cubicBezTo>
                    <a:cubicBezTo>
                      <a:pt x="855" y="202"/>
                      <a:pt x="884" y="191"/>
                      <a:pt x="911" y="182"/>
                    </a:cubicBezTo>
                    <a:cubicBezTo>
                      <a:pt x="949" y="170"/>
                      <a:pt x="988" y="162"/>
                      <a:pt x="1027" y="153"/>
                    </a:cubicBezTo>
                    <a:cubicBezTo>
                      <a:pt x="1108" y="133"/>
                      <a:pt x="1186" y="105"/>
                      <a:pt x="1252" y="54"/>
                    </a:cubicBezTo>
                    <a:cubicBezTo>
                      <a:pt x="1313" y="7"/>
                      <a:pt x="1376" y="0"/>
                      <a:pt x="1448" y="24"/>
                    </a:cubicBezTo>
                    <a:cubicBezTo>
                      <a:pt x="1523" y="48"/>
                      <a:pt x="1601" y="69"/>
                      <a:pt x="1681" y="74"/>
                    </a:cubicBezTo>
                    <a:cubicBezTo>
                      <a:pt x="1696" y="74"/>
                      <a:pt x="1712" y="82"/>
                      <a:pt x="1725" y="90"/>
                    </a:cubicBezTo>
                    <a:cubicBezTo>
                      <a:pt x="1754" y="107"/>
                      <a:pt x="1763" y="136"/>
                      <a:pt x="1747" y="166"/>
                    </a:cubicBezTo>
                    <a:cubicBezTo>
                      <a:pt x="1736" y="187"/>
                      <a:pt x="1722" y="207"/>
                      <a:pt x="1705" y="223"/>
                    </a:cubicBezTo>
                    <a:cubicBezTo>
                      <a:pt x="1662" y="263"/>
                      <a:pt x="1619" y="303"/>
                      <a:pt x="1572" y="338"/>
                    </a:cubicBezTo>
                    <a:cubicBezTo>
                      <a:pt x="1484" y="403"/>
                      <a:pt x="1393" y="464"/>
                      <a:pt x="1305" y="528"/>
                    </a:cubicBezTo>
                    <a:cubicBezTo>
                      <a:pt x="1210" y="597"/>
                      <a:pt x="1116" y="667"/>
                      <a:pt x="1022" y="737"/>
                    </a:cubicBezTo>
                    <a:cubicBezTo>
                      <a:pt x="989" y="761"/>
                      <a:pt x="990" y="762"/>
                      <a:pt x="944" y="726"/>
                    </a:cubicBezTo>
                    <a:cubicBezTo>
                      <a:pt x="958" y="707"/>
                      <a:pt x="970" y="687"/>
                      <a:pt x="985" y="670"/>
                    </a:cubicBezTo>
                    <a:cubicBezTo>
                      <a:pt x="1022" y="624"/>
                      <a:pt x="1062" y="581"/>
                      <a:pt x="1098" y="535"/>
                    </a:cubicBezTo>
                    <a:cubicBezTo>
                      <a:pt x="1120" y="505"/>
                      <a:pt x="1140" y="472"/>
                      <a:pt x="1153" y="438"/>
                    </a:cubicBezTo>
                    <a:cubicBezTo>
                      <a:pt x="1178" y="377"/>
                      <a:pt x="1138" y="297"/>
                      <a:pt x="1077" y="275"/>
                    </a:cubicBezTo>
                    <a:cubicBezTo>
                      <a:pt x="1055" y="266"/>
                      <a:pt x="1034" y="271"/>
                      <a:pt x="1014" y="278"/>
                    </a:cubicBezTo>
                    <a:cubicBezTo>
                      <a:pt x="961" y="296"/>
                      <a:pt x="909" y="316"/>
                      <a:pt x="856" y="333"/>
                    </a:cubicBezTo>
                    <a:cubicBezTo>
                      <a:pt x="696" y="385"/>
                      <a:pt x="538" y="441"/>
                      <a:pt x="377" y="487"/>
                    </a:cubicBezTo>
                    <a:cubicBezTo>
                      <a:pt x="224" y="532"/>
                      <a:pt x="81" y="463"/>
                      <a:pt x="0" y="31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4" name="Freeform 62">
                <a:extLst>
                  <a:ext uri="{FF2B5EF4-FFF2-40B4-BE49-F238E27FC236}">
                    <a16:creationId xmlns:a16="http://schemas.microsoft.com/office/drawing/2014/main" id="{B5799BA8-528B-4240-916F-012B2A241036}"/>
                  </a:ext>
                </a:extLst>
              </p:cNvPr>
              <p:cNvSpPr/>
              <p:nvPr userDrawn="1"/>
            </p:nvSpPr>
            <p:spPr bwMode="auto">
              <a:xfrm>
                <a:off x="11223624" y="-2146300"/>
                <a:ext cx="298450" cy="514350"/>
              </a:xfrm>
              <a:custGeom>
                <a:avLst/>
                <a:gdLst>
                  <a:gd name="T0" fmla="*/ 11 w 717"/>
                  <a:gd name="T1" fmla="*/ 0 h 1234"/>
                  <a:gd name="T2" fmla="*/ 48 w 717"/>
                  <a:gd name="T3" fmla="*/ 20 h 1234"/>
                  <a:gd name="T4" fmla="*/ 137 w 717"/>
                  <a:gd name="T5" fmla="*/ 123 h 1234"/>
                  <a:gd name="T6" fmla="*/ 492 w 717"/>
                  <a:gd name="T7" fmla="*/ 564 h 1234"/>
                  <a:gd name="T8" fmla="*/ 637 w 717"/>
                  <a:gd name="T9" fmla="*/ 783 h 1234"/>
                  <a:gd name="T10" fmla="*/ 605 w 717"/>
                  <a:gd name="T11" fmla="*/ 1167 h 1234"/>
                  <a:gd name="T12" fmla="*/ 460 w 717"/>
                  <a:gd name="T13" fmla="*/ 1204 h 1234"/>
                  <a:gd name="T14" fmla="*/ 278 w 717"/>
                  <a:gd name="T15" fmla="*/ 1064 h 1234"/>
                  <a:gd name="T16" fmla="*/ 240 w 717"/>
                  <a:gd name="T17" fmla="*/ 954 h 1234"/>
                  <a:gd name="T18" fmla="*/ 240 w 717"/>
                  <a:gd name="T19" fmla="*/ 882 h 1234"/>
                  <a:gd name="T20" fmla="*/ 198 w 717"/>
                  <a:gd name="T21" fmla="*/ 592 h 1234"/>
                  <a:gd name="T22" fmla="*/ 23 w 717"/>
                  <a:gd name="T23" fmla="*/ 79 h 1234"/>
                  <a:gd name="T24" fmla="*/ 0 w 717"/>
                  <a:gd name="T25" fmla="*/ 12 h 1234"/>
                  <a:gd name="T26" fmla="*/ 11 w 717"/>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7" h="1234">
                    <a:moveTo>
                      <a:pt x="11" y="0"/>
                    </a:moveTo>
                    <a:cubicBezTo>
                      <a:pt x="24" y="6"/>
                      <a:pt x="39" y="10"/>
                      <a:pt x="48" y="20"/>
                    </a:cubicBezTo>
                    <a:cubicBezTo>
                      <a:pt x="79" y="53"/>
                      <a:pt x="108" y="87"/>
                      <a:pt x="137" y="123"/>
                    </a:cubicBezTo>
                    <a:cubicBezTo>
                      <a:pt x="256" y="269"/>
                      <a:pt x="376" y="415"/>
                      <a:pt x="492" y="564"/>
                    </a:cubicBezTo>
                    <a:cubicBezTo>
                      <a:pt x="546" y="633"/>
                      <a:pt x="592" y="708"/>
                      <a:pt x="637" y="783"/>
                    </a:cubicBezTo>
                    <a:cubicBezTo>
                      <a:pt x="717" y="918"/>
                      <a:pt x="677" y="1046"/>
                      <a:pt x="605" y="1167"/>
                    </a:cubicBezTo>
                    <a:cubicBezTo>
                      <a:pt x="572" y="1225"/>
                      <a:pt x="522" y="1234"/>
                      <a:pt x="460" y="1204"/>
                    </a:cubicBezTo>
                    <a:cubicBezTo>
                      <a:pt x="390" y="1171"/>
                      <a:pt x="329" y="1123"/>
                      <a:pt x="278" y="1064"/>
                    </a:cubicBezTo>
                    <a:cubicBezTo>
                      <a:pt x="251" y="1032"/>
                      <a:pt x="236" y="997"/>
                      <a:pt x="240" y="954"/>
                    </a:cubicBezTo>
                    <a:cubicBezTo>
                      <a:pt x="241" y="930"/>
                      <a:pt x="239" y="906"/>
                      <a:pt x="240" y="882"/>
                    </a:cubicBezTo>
                    <a:cubicBezTo>
                      <a:pt x="247" y="782"/>
                      <a:pt x="229" y="686"/>
                      <a:pt x="198" y="592"/>
                    </a:cubicBezTo>
                    <a:cubicBezTo>
                      <a:pt x="140" y="421"/>
                      <a:pt x="81" y="250"/>
                      <a:pt x="23" y="79"/>
                    </a:cubicBezTo>
                    <a:cubicBezTo>
                      <a:pt x="15" y="57"/>
                      <a:pt x="7" y="35"/>
                      <a:pt x="0" y="12"/>
                    </a:cubicBezTo>
                    <a:cubicBezTo>
                      <a:pt x="3" y="8"/>
                      <a:pt x="7" y="4"/>
                      <a:pt x="11" y="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5" name="Freeform 63">
                <a:extLst>
                  <a:ext uri="{FF2B5EF4-FFF2-40B4-BE49-F238E27FC236}">
                    <a16:creationId xmlns:a16="http://schemas.microsoft.com/office/drawing/2014/main" id="{4CB1D7D2-A9B7-5346-9E8F-01D8FFCF3F05}"/>
                  </a:ext>
                </a:extLst>
              </p:cNvPr>
              <p:cNvSpPr/>
              <p:nvPr userDrawn="1"/>
            </p:nvSpPr>
            <p:spPr bwMode="auto">
              <a:xfrm>
                <a:off x="6835774" y="-860425"/>
                <a:ext cx="211138" cy="295275"/>
              </a:xfrm>
              <a:custGeom>
                <a:avLst/>
                <a:gdLst>
                  <a:gd name="T0" fmla="*/ 508 w 509"/>
                  <a:gd name="T1" fmla="*/ 557 h 709"/>
                  <a:gd name="T2" fmla="*/ 475 w 509"/>
                  <a:gd name="T3" fmla="*/ 649 h 709"/>
                  <a:gd name="T4" fmla="*/ 283 w 509"/>
                  <a:gd name="T5" fmla="*/ 675 h 709"/>
                  <a:gd name="T6" fmla="*/ 231 w 509"/>
                  <a:gd name="T7" fmla="*/ 616 h 709"/>
                  <a:gd name="T8" fmla="*/ 198 w 509"/>
                  <a:gd name="T9" fmla="*/ 510 h 709"/>
                  <a:gd name="T10" fmla="*/ 177 w 509"/>
                  <a:gd name="T11" fmla="*/ 416 h 709"/>
                  <a:gd name="T12" fmla="*/ 91 w 509"/>
                  <a:gd name="T13" fmla="*/ 203 h 709"/>
                  <a:gd name="T14" fmla="*/ 26 w 509"/>
                  <a:gd name="T15" fmla="*/ 93 h 709"/>
                  <a:gd name="T16" fmla="*/ 86 w 509"/>
                  <a:gd name="T17" fmla="*/ 7 h 709"/>
                  <a:gd name="T18" fmla="*/ 160 w 509"/>
                  <a:gd name="T19" fmla="*/ 32 h 709"/>
                  <a:gd name="T20" fmla="*/ 269 w 509"/>
                  <a:gd name="T21" fmla="*/ 126 h 709"/>
                  <a:gd name="T22" fmla="*/ 492 w 509"/>
                  <a:gd name="T23" fmla="*/ 502 h 709"/>
                  <a:gd name="T24" fmla="*/ 508 w 509"/>
                  <a:gd name="T25" fmla="*/ 557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9" h="709">
                    <a:moveTo>
                      <a:pt x="508" y="557"/>
                    </a:moveTo>
                    <a:cubicBezTo>
                      <a:pt x="509" y="602"/>
                      <a:pt x="497" y="628"/>
                      <a:pt x="475" y="649"/>
                    </a:cubicBezTo>
                    <a:cubicBezTo>
                      <a:pt x="422" y="700"/>
                      <a:pt x="347" y="709"/>
                      <a:pt x="283" y="675"/>
                    </a:cubicBezTo>
                    <a:cubicBezTo>
                      <a:pt x="258" y="661"/>
                      <a:pt x="241" y="642"/>
                      <a:pt x="231" y="616"/>
                    </a:cubicBezTo>
                    <a:cubicBezTo>
                      <a:pt x="219" y="581"/>
                      <a:pt x="208" y="546"/>
                      <a:pt x="198" y="510"/>
                    </a:cubicBezTo>
                    <a:cubicBezTo>
                      <a:pt x="189" y="479"/>
                      <a:pt x="182" y="448"/>
                      <a:pt x="177" y="416"/>
                    </a:cubicBezTo>
                    <a:cubicBezTo>
                      <a:pt x="163" y="339"/>
                      <a:pt x="132" y="269"/>
                      <a:pt x="91" y="203"/>
                    </a:cubicBezTo>
                    <a:cubicBezTo>
                      <a:pt x="68" y="166"/>
                      <a:pt x="45" y="130"/>
                      <a:pt x="26" y="93"/>
                    </a:cubicBezTo>
                    <a:cubicBezTo>
                      <a:pt x="0" y="42"/>
                      <a:pt x="29" y="0"/>
                      <a:pt x="86" y="7"/>
                    </a:cubicBezTo>
                    <a:cubicBezTo>
                      <a:pt x="112" y="9"/>
                      <a:pt x="140" y="18"/>
                      <a:pt x="160" y="32"/>
                    </a:cubicBezTo>
                    <a:cubicBezTo>
                      <a:pt x="199" y="60"/>
                      <a:pt x="237" y="90"/>
                      <a:pt x="269" y="126"/>
                    </a:cubicBezTo>
                    <a:cubicBezTo>
                      <a:pt x="366" y="237"/>
                      <a:pt x="438" y="364"/>
                      <a:pt x="492" y="502"/>
                    </a:cubicBezTo>
                    <a:cubicBezTo>
                      <a:pt x="501" y="524"/>
                      <a:pt x="505" y="547"/>
                      <a:pt x="508" y="55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6" name="Freeform 64">
                <a:extLst>
                  <a:ext uri="{FF2B5EF4-FFF2-40B4-BE49-F238E27FC236}">
                    <a16:creationId xmlns:a16="http://schemas.microsoft.com/office/drawing/2014/main" id="{24296CD5-428A-D140-AD89-6F76397F44A6}"/>
                  </a:ext>
                </a:extLst>
              </p:cNvPr>
              <p:cNvSpPr/>
              <p:nvPr userDrawn="1"/>
            </p:nvSpPr>
            <p:spPr bwMode="auto">
              <a:xfrm>
                <a:off x="11182349" y="-1403350"/>
                <a:ext cx="254000" cy="296863"/>
              </a:xfrm>
              <a:custGeom>
                <a:avLst/>
                <a:gdLst>
                  <a:gd name="T0" fmla="*/ 0 w 611"/>
                  <a:gd name="T1" fmla="*/ 710 h 712"/>
                  <a:gd name="T2" fmla="*/ 3 w 611"/>
                  <a:gd name="T3" fmla="*/ 690 h 712"/>
                  <a:gd name="T4" fmla="*/ 534 w 611"/>
                  <a:gd name="T5" fmla="*/ 21 h 712"/>
                  <a:gd name="T6" fmla="*/ 556 w 611"/>
                  <a:gd name="T7" fmla="*/ 0 h 712"/>
                  <a:gd name="T8" fmla="*/ 605 w 611"/>
                  <a:gd name="T9" fmla="*/ 39 h 712"/>
                  <a:gd name="T10" fmla="*/ 595 w 611"/>
                  <a:gd name="T11" fmla="*/ 92 h 712"/>
                  <a:gd name="T12" fmla="*/ 554 w 611"/>
                  <a:gd name="T13" fmla="*/ 151 h 712"/>
                  <a:gd name="T14" fmla="*/ 72 w 611"/>
                  <a:gd name="T15" fmla="*/ 672 h 712"/>
                  <a:gd name="T16" fmla="*/ 29 w 611"/>
                  <a:gd name="T17" fmla="*/ 707 h 712"/>
                  <a:gd name="T18" fmla="*/ 0 w 611"/>
                  <a:gd name="T19" fmla="*/ 71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1" h="712">
                    <a:moveTo>
                      <a:pt x="0" y="710"/>
                    </a:moveTo>
                    <a:cubicBezTo>
                      <a:pt x="1" y="699"/>
                      <a:pt x="0" y="693"/>
                      <a:pt x="3" y="690"/>
                    </a:cubicBezTo>
                    <a:cubicBezTo>
                      <a:pt x="180" y="466"/>
                      <a:pt x="357" y="244"/>
                      <a:pt x="534" y="21"/>
                    </a:cubicBezTo>
                    <a:cubicBezTo>
                      <a:pt x="540" y="13"/>
                      <a:pt x="549" y="7"/>
                      <a:pt x="556" y="0"/>
                    </a:cubicBezTo>
                    <a:cubicBezTo>
                      <a:pt x="581" y="4"/>
                      <a:pt x="597" y="17"/>
                      <a:pt x="605" y="39"/>
                    </a:cubicBezTo>
                    <a:cubicBezTo>
                      <a:pt x="611" y="58"/>
                      <a:pt x="605" y="76"/>
                      <a:pt x="595" y="92"/>
                    </a:cubicBezTo>
                    <a:cubicBezTo>
                      <a:pt x="581" y="112"/>
                      <a:pt x="569" y="132"/>
                      <a:pt x="554" y="151"/>
                    </a:cubicBezTo>
                    <a:cubicBezTo>
                      <a:pt x="406" y="337"/>
                      <a:pt x="244" y="509"/>
                      <a:pt x="72" y="672"/>
                    </a:cubicBezTo>
                    <a:cubicBezTo>
                      <a:pt x="59" y="685"/>
                      <a:pt x="45" y="698"/>
                      <a:pt x="29" y="707"/>
                    </a:cubicBezTo>
                    <a:cubicBezTo>
                      <a:pt x="22" y="712"/>
                      <a:pt x="10" y="709"/>
                      <a:pt x="0" y="71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7" name="Freeform 67">
                <a:extLst>
                  <a:ext uri="{FF2B5EF4-FFF2-40B4-BE49-F238E27FC236}">
                    <a16:creationId xmlns:a16="http://schemas.microsoft.com/office/drawing/2014/main" id="{F32821DF-67CC-0647-ACBA-382361454C0E}"/>
                  </a:ext>
                </a:extLst>
              </p:cNvPr>
              <p:cNvSpPr/>
              <p:nvPr userDrawn="1"/>
            </p:nvSpPr>
            <p:spPr bwMode="auto">
              <a:xfrm>
                <a:off x="1303337" y="-2041525"/>
                <a:ext cx="176213" cy="284163"/>
              </a:xfrm>
              <a:custGeom>
                <a:avLst/>
                <a:gdLst>
                  <a:gd name="T0" fmla="*/ 5 w 426"/>
                  <a:gd name="T1" fmla="*/ 255 h 684"/>
                  <a:gd name="T2" fmla="*/ 6 w 426"/>
                  <a:gd name="T3" fmla="*/ 151 h 684"/>
                  <a:gd name="T4" fmla="*/ 42 w 426"/>
                  <a:gd name="T5" fmla="*/ 46 h 684"/>
                  <a:gd name="T6" fmla="*/ 140 w 426"/>
                  <a:gd name="T7" fmla="*/ 15 h 684"/>
                  <a:gd name="T8" fmla="*/ 221 w 426"/>
                  <a:gd name="T9" fmla="*/ 65 h 684"/>
                  <a:gd name="T10" fmla="*/ 295 w 426"/>
                  <a:gd name="T11" fmla="*/ 158 h 684"/>
                  <a:gd name="T12" fmla="*/ 415 w 426"/>
                  <a:gd name="T13" fmla="*/ 444 h 684"/>
                  <a:gd name="T14" fmla="*/ 415 w 426"/>
                  <a:gd name="T15" fmla="*/ 571 h 684"/>
                  <a:gd name="T16" fmla="*/ 322 w 426"/>
                  <a:gd name="T17" fmla="*/ 669 h 684"/>
                  <a:gd name="T18" fmla="*/ 156 w 426"/>
                  <a:gd name="T19" fmla="*/ 675 h 684"/>
                  <a:gd name="T20" fmla="*/ 64 w 426"/>
                  <a:gd name="T21" fmla="*/ 606 h 684"/>
                  <a:gd name="T22" fmla="*/ 39 w 426"/>
                  <a:gd name="T23" fmla="*/ 539 h 684"/>
                  <a:gd name="T24" fmla="*/ 5 w 426"/>
                  <a:gd name="T25" fmla="*/ 25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6" h="684">
                    <a:moveTo>
                      <a:pt x="5" y="255"/>
                    </a:moveTo>
                    <a:cubicBezTo>
                      <a:pt x="5" y="220"/>
                      <a:pt x="3" y="185"/>
                      <a:pt x="6" y="151"/>
                    </a:cubicBezTo>
                    <a:cubicBezTo>
                      <a:pt x="8" y="113"/>
                      <a:pt x="20" y="77"/>
                      <a:pt x="42" y="46"/>
                    </a:cubicBezTo>
                    <a:cubicBezTo>
                      <a:pt x="67" y="13"/>
                      <a:pt x="101" y="0"/>
                      <a:pt x="140" y="15"/>
                    </a:cubicBezTo>
                    <a:cubicBezTo>
                      <a:pt x="169" y="27"/>
                      <a:pt x="198" y="44"/>
                      <a:pt x="221" y="65"/>
                    </a:cubicBezTo>
                    <a:cubicBezTo>
                      <a:pt x="249" y="92"/>
                      <a:pt x="274" y="125"/>
                      <a:pt x="295" y="158"/>
                    </a:cubicBezTo>
                    <a:cubicBezTo>
                      <a:pt x="350" y="247"/>
                      <a:pt x="388" y="343"/>
                      <a:pt x="415" y="444"/>
                    </a:cubicBezTo>
                    <a:cubicBezTo>
                      <a:pt x="426" y="487"/>
                      <a:pt x="423" y="528"/>
                      <a:pt x="415" y="571"/>
                    </a:cubicBezTo>
                    <a:cubicBezTo>
                      <a:pt x="404" y="623"/>
                      <a:pt x="374" y="655"/>
                      <a:pt x="322" y="669"/>
                    </a:cubicBezTo>
                    <a:cubicBezTo>
                      <a:pt x="267" y="684"/>
                      <a:pt x="211" y="684"/>
                      <a:pt x="156" y="675"/>
                    </a:cubicBezTo>
                    <a:cubicBezTo>
                      <a:pt x="114" y="669"/>
                      <a:pt x="81" y="646"/>
                      <a:pt x="64" y="606"/>
                    </a:cubicBezTo>
                    <a:cubicBezTo>
                      <a:pt x="54" y="584"/>
                      <a:pt x="44" y="562"/>
                      <a:pt x="39" y="539"/>
                    </a:cubicBezTo>
                    <a:cubicBezTo>
                      <a:pt x="18" y="445"/>
                      <a:pt x="0" y="351"/>
                      <a:pt x="5" y="255"/>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8" name="Freeform 68">
                <a:extLst>
                  <a:ext uri="{FF2B5EF4-FFF2-40B4-BE49-F238E27FC236}">
                    <a16:creationId xmlns:a16="http://schemas.microsoft.com/office/drawing/2014/main" id="{7DD7FF7B-4C8B-5E47-96CB-E2C60A143278}"/>
                  </a:ext>
                </a:extLst>
              </p:cNvPr>
              <p:cNvSpPr/>
              <p:nvPr userDrawn="1"/>
            </p:nvSpPr>
            <p:spPr bwMode="auto">
              <a:xfrm>
                <a:off x="7483474" y="-1524000"/>
                <a:ext cx="114300" cy="144463"/>
              </a:xfrm>
              <a:custGeom>
                <a:avLst/>
                <a:gdLst>
                  <a:gd name="T0" fmla="*/ 173 w 275"/>
                  <a:gd name="T1" fmla="*/ 0 h 345"/>
                  <a:gd name="T2" fmla="*/ 262 w 275"/>
                  <a:gd name="T3" fmla="*/ 112 h 345"/>
                  <a:gd name="T4" fmla="*/ 267 w 275"/>
                  <a:gd name="T5" fmla="*/ 263 h 345"/>
                  <a:gd name="T6" fmla="*/ 194 w 275"/>
                  <a:gd name="T7" fmla="*/ 337 h 345"/>
                  <a:gd name="T8" fmla="*/ 70 w 275"/>
                  <a:gd name="T9" fmla="*/ 323 h 345"/>
                  <a:gd name="T10" fmla="*/ 18 w 275"/>
                  <a:gd name="T11" fmla="*/ 205 h 345"/>
                  <a:gd name="T12" fmla="*/ 173 w 275"/>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275" h="345">
                    <a:moveTo>
                      <a:pt x="173" y="0"/>
                    </a:moveTo>
                    <a:cubicBezTo>
                      <a:pt x="227" y="23"/>
                      <a:pt x="249" y="65"/>
                      <a:pt x="262" y="112"/>
                    </a:cubicBezTo>
                    <a:cubicBezTo>
                      <a:pt x="275" y="161"/>
                      <a:pt x="275" y="212"/>
                      <a:pt x="267" y="263"/>
                    </a:cubicBezTo>
                    <a:cubicBezTo>
                      <a:pt x="261" y="305"/>
                      <a:pt x="236" y="329"/>
                      <a:pt x="194" y="337"/>
                    </a:cubicBezTo>
                    <a:cubicBezTo>
                      <a:pt x="151" y="345"/>
                      <a:pt x="109" y="343"/>
                      <a:pt x="70" y="323"/>
                    </a:cubicBezTo>
                    <a:cubicBezTo>
                      <a:pt x="20" y="299"/>
                      <a:pt x="0" y="258"/>
                      <a:pt x="18" y="205"/>
                    </a:cubicBezTo>
                    <a:cubicBezTo>
                      <a:pt x="45" y="118"/>
                      <a:pt x="100" y="52"/>
                      <a:pt x="173" y="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9" name="Freeform 69">
                <a:extLst>
                  <a:ext uri="{FF2B5EF4-FFF2-40B4-BE49-F238E27FC236}">
                    <a16:creationId xmlns:a16="http://schemas.microsoft.com/office/drawing/2014/main" id="{13991A2C-25A8-B14D-9BFD-0C5588504F73}"/>
                  </a:ext>
                </a:extLst>
              </p:cNvPr>
              <p:cNvSpPr/>
              <p:nvPr userDrawn="1"/>
            </p:nvSpPr>
            <p:spPr bwMode="auto">
              <a:xfrm>
                <a:off x="7504112" y="-1138238"/>
                <a:ext cx="92075" cy="115888"/>
              </a:xfrm>
              <a:custGeom>
                <a:avLst/>
                <a:gdLst>
                  <a:gd name="T0" fmla="*/ 222 w 222"/>
                  <a:gd name="T1" fmla="*/ 116 h 280"/>
                  <a:gd name="T2" fmla="*/ 174 w 222"/>
                  <a:gd name="T3" fmla="*/ 250 h 280"/>
                  <a:gd name="T4" fmla="*/ 74 w 222"/>
                  <a:gd name="T5" fmla="*/ 255 h 280"/>
                  <a:gd name="T6" fmla="*/ 82 w 222"/>
                  <a:gd name="T7" fmla="*/ 31 h 280"/>
                  <a:gd name="T8" fmla="*/ 203 w 222"/>
                  <a:gd name="T9" fmla="*/ 60 h 280"/>
                  <a:gd name="T10" fmla="*/ 222 w 222"/>
                  <a:gd name="T11" fmla="*/ 116 h 280"/>
                </a:gdLst>
                <a:ahLst/>
                <a:cxnLst>
                  <a:cxn ang="0">
                    <a:pos x="T0" y="T1"/>
                  </a:cxn>
                  <a:cxn ang="0">
                    <a:pos x="T2" y="T3"/>
                  </a:cxn>
                  <a:cxn ang="0">
                    <a:pos x="T4" y="T5"/>
                  </a:cxn>
                  <a:cxn ang="0">
                    <a:pos x="T6" y="T7"/>
                  </a:cxn>
                  <a:cxn ang="0">
                    <a:pos x="T8" y="T9"/>
                  </a:cxn>
                  <a:cxn ang="0">
                    <a:pos x="T10" y="T11"/>
                  </a:cxn>
                </a:cxnLst>
                <a:rect l="0" t="0" r="r" b="b"/>
                <a:pathLst>
                  <a:path w="222" h="280">
                    <a:moveTo>
                      <a:pt x="222" y="116"/>
                    </a:moveTo>
                    <a:cubicBezTo>
                      <a:pt x="220" y="174"/>
                      <a:pt x="207" y="216"/>
                      <a:pt x="174" y="250"/>
                    </a:cubicBezTo>
                    <a:cubicBezTo>
                      <a:pt x="145" y="279"/>
                      <a:pt x="105" y="280"/>
                      <a:pt x="74" y="255"/>
                    </a:cubicBezTo>
                    <a:cubicBezTo>
                      <a:pt x="0" y="196"/>
                      <a:pt x="5" y="83"/>
                      <a:pt x="82" y="31"/>
                    </a:cubicBezTo>
                    <a:cubicBezTo>
                      <a:pt x="129" y="0"/>
                      <a:pt x="176" y="10"/>
                      <a:pt x="203" y="60"/>
                    </a:cubicBezTo>
                    <a:cubicBezTo>
                      <a:pt x="214" y="80"/>
                      <a:pt x="218" y="104"/>
                      <a:pt x="222" y="11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93" name="任意多边形 128">
              <a:extLst>
                <a:ext uri="{FF2B5EF4-FFF2-40B4-BE49-F238E27FC236}">
                  <a16:creationId xmlns:a16="http://schemas.microsoft.com/office/drawing/2014/main" id="{FA946247-47EF-7541-BF85-2FE1AFEA3E44}"/>
                </a:ext>
              </a:extLst>
            </p:cNvPr>
            <p:cNvSpPr/>
            <p:nvPr/>
          </p:nvSpPr>
          <p:spPr>
            <a:xfrm>
              <a:off x="1002460" y="222287"/>
              <a:ext cx="1413668" cy="60326"/>
            </a:xfrm>
            <a:custGeom>
              <a:avLst/>
              <a:gdLst/>
              <a:ahLst/>
              <a:cxnLst/>
              <a:rect l="l" t="t" r="r" b="b"/>
              <a:pathLst>
                <a:path w="1413668" h="60326">
                  <a:moveTo>
                    <a:pt x="10172" y="32649"/>
                  </a:moveTo>
                  <a:lnTo>
                    <a:pt x="10172" y="52490"/>
                  </a:lnTo>
                  <a:lnTo>
                    <a:pt x="17915" y="52490"/>
                  </a:lnTo>
                  <a:cubicBezTo>
                    <a:pt x="22352" y="52490"/>
                    <a:pt x="25659" y="51618"/>
                    <a:pt x="27836" y="49874"/>
                  </a:cubicBezTo>
                  <a:cubicBezTo>
                    <a:pt x="30012" y="48129"/>
                    <a:pt x="31101" y="45611"/>
                    <a:pt x="31101" y="42318"/>
                  </a:cubicBezTo>
                  <a:cubicBezTo>
                    <a:pt x="31101" y="39137"/>
                    <a:pt x="29894" y="36730"/>
                    <a:pt x="27480" y="35098"/>
                  </a:cubicBezTo>
                  <a:cubicBezTo>
                    <a:pt x="25066" y="33465"/>
                    <a:pt x="21683" y="32649"/>
                    <a:pt x="17329" y="32649"/>
                  </a:cubicBezTo>
                  <a:close/>
                  <a:moveTo>
                    <a:pt x="478631" y="8539"/>
                  </a:moveTo>
                  <a:cubicBezTo>
                    <a:pt x="478129" y="10157"/>
                    <a:pt x="477655" y="11664"/>
                    <a:pt x="477208" y="13060"/>
                  </a:cubicBezTo>
                  <a:cubicBezTo>
                    <a:pt x="476762" y="14455"/>
                    <a:pt x="476232" y="15990"/>
                    <a:pt x="475618" y="17664"/>
                  </a:cubicBezTo>
                  <a:lnTo>
                    <a:pt x="469046" y="35998"/>
                  </a:lnTo>
                  <a:lnTo>
                    <a:pt x="488217" y="35998"/>
                  </a:lnTo>
                  <a:lnTo>
                    <a:pt x="481603" y="17706"/>
                  </a:lnTo>
                  <a:cubicBezTo>
                    <a:pt x="480683" y="15194"/>
                    <a:pt x="479692" y="12139"/>
                    <a:pt x="478631" y="8539"/>
                  </a:cubicBezTo>
                  <a:close/>
                  <a:moveTo>
                    <a:pt x="1191272" y="8246"/>
                  </a:moveTo>
                  <a:lnTo>
                    <a:pt x="1191272" y="28589"/>
                  </a:lnTo>
                  <a:lnTo>
                    <a:pt x="1201150" y="28589"/>
                  </a:lnTo>
                  <a:cubicBezTo>
                    <a:pt x="1204862" y="28589"/>
                    <a:pt x="1207771" y="27675"/>
                    <a:pt x="1209878" y="25847"/>
                  </a:cubicBezTo>
                  <a:cubicBezTo>
                    <a:pt x="1211985" y="24019"/>
                    <a:pt x="1213038" y="21473"/>
                    <a:pt x="1213038" y="18208"/>
                  </a:cubicBezTo>
                  <a:cubicBezTo>
                    <a:pt x="1213038" y="14971"/>
                    <a:pt x="1211978" y="12501"/>
                    <a:pt x="1209857" y="10799"/>
                  </a:cubicBezTo>
                  <a:cubicBezTo>
                    <a:pt x="1207736" y="9097"/>
                    <a:pt x="1204722" y="8246"/>
                    <a:pt x="1200815" y="8246"/>
                  </a:cubicBezTo>
                  <a:close/>
                  <a:moveTo>
                    <a:pt x="10172" y="8246"/>
                  </a:moveTo>
                  <a:lnTo>
                    <a:pt x="10172" y="25617"/>
                  </a:lnTo>
                  <a:lnTo>
                    <a:pt x="16199" y="25617"/>
                  </a:lnTo>
                  <a:cubicBezTo>
                    <a:pt x="19966" y="25617"/>
                    <a:pt x="22827" y="24843"/>
                    <a:pt x="24780" y="23294"/>
                  </a:cubicBezTo>
                  <a:cubicBezTo>
                    <a:pt x="26733" y="21745"/>
                    <a:pt x="27710" y="19506"/>
                    <a:pt x="27710" y="16576"/>
                  </a:cubicBezTo>
                  <a:cubicBezTo>
                    <a:pt x="27710" y="13701"/>
                    <a:pt x="26754" y="11594"/>
                    <a:pt x="24843" y="10255"/>
                  </a:cubicBezTo>
                  <a:cubicBezTo>
                    <a:pt x="22931" y="8916"/>
                    <a:pt x="20022" y="8246"/>
                    <a:pt x="16115" y="8246"/>
                  </a:cubicBezTo>
                  <a:close/>
                  <a:moveTo>
                    <a:pt x="672815" y="8120"/>
                  </a:moveTo>
                  <a:cubicBezTo>
                    <a:pt x="666899" y="8120"/>
                    <a:pt x="662406" y="10011"/>
                    <a:pt x="659337" y="13792"/>
                  </a:cubicBezTo>
                  <a:cubicBezTo>
                    <a:pt x="656267" y="17573"/>
                    <a:pt x="654732" y="23008"/>
                    <a:pt x="654732" y="30096"/>
                  </a:cubicBezTo>
                  <a:cubicBezTo>
                    <a:pt x="654732" y="37184"/>
                    <a:pt x="656288" y="42709"/>
                    <a:pt x="659399" y="46671"/>
                  </a:cubicBezTo>
                  <a:cubicBezTo>
                    <a:pt x="662511" y="50634"/>
                    <a:pt x="666955" y="52615"/>
                    <a:pt x="672731" y="52615"/>
                  </a:cubicBezTo>
                  <a:cubicBezTo>
                    <a:pt x="678647" y="52615"/>
                    <a:pt x="683126" y="50704"/>
                    <a:pt x="686168" y="46881"/>
                  </a:cubicBezTo>
                  <a:cubicBezTo>
                    <a:pt x="689209" y="43058"/>
                    <a:pt x="690730" y="37463"/>
                    <a:pt x="690730" y="30096"/>
                  </a:cubicBezTo>
                  <a:cubicBezTo>
                    <a:pt x="690730" y="23064"/>
                    <a:pt x="689195" y="17643"/>
                    <a:pt x="686126" y="13834"/>
                  </a:cubicBezTo>
                  <a:cubicBezTo>
                    <a:pt x="683056" y="10025"/>
                    <a:pt x="678619" y="8120"/>
                    <a:pt x="672815" y="8120"/>
                  </a:cubicBezTo>
                  <a:close/>
                  <a:moveTo>
                    <a:pt x="548990" y="8120"/>
                  </a:moveTo>
                  <a:cubicBezTo>
                    <a:pt x="543074" y="8120"/>
                    <a:pt x="538581" y="10011"/>
                    <a:pt x="535512" y="13792"/>
                  </a:cubicBezTo>
                  <a:cubicBezTo>
                    <a:pt x="532442" y="17573"/>
                    <a:pt x="530907" y="23008"/>
                    <a:pt x="530907" y="30096"/>
                  </a:cubicBezTo>
                  <a:cubicBezTo>
                    <a:pt x="530907" y="37184"/>
                    <a:pt x="532463" y="42709"/>
                    <a:pt x="535574" y="46671"/>
                  </a:cubicBezTo>
                  <a:cubicBezTo>
                    <a:pt x="538686" y="50634"/>
                    <a:pt x="543130" y="52615"/>
                    <a:pt x="548906" y="52615"/>
                  </a:cubicBezTo>
                  <a:cubicBezTo>
                    <a:pt x="554822" y="52615"/>
                    <a:pt x="559301" y="50704"/>
                    <a:pt x="562343" y="46881"/>
                  </a:cubicBezTo>
                  <a:cubicBezTo>
                    <a:pt x="565384" y="43058"/>
                    <a:pt x="566905" y="37463"/>
                    <a:pt x="566905" y="30096"/>
                  </a:cubicBezTo>
                  <a:cubicBezTo>
                    <a:pt x="566905" y="23064"/>
                    <a:pt x="565370" y="17643"/>
                    <a:pt x="562301" y="13834"/>
                  </a:cubicBezTo>
                  <a:cubicBezTo>
                    <a:pt x="559231" y="10025"/>
                    <a:pt x="554794" y="8120"/>
                    <a:pt x="548990" y="8120"/>
                  </a:cubicBezTo>
                  <a:close/>
                  <a:moveTo>
                    <a:pt x="1364317" y="879"/>
                  </a:moveTo>
                  <a:lnTo>
                    <a:pt x="1375284" y="879"/>
                  </a:lnTo>
                  <a:lnTo>
                    <a:pt x="1389097" y="27375"/>
                  </a:lnTo>
                  <a:lnTo>
                    <a:pt x="1403078" y="879"/>
                  </a:lnTo>
                  <a:lnTo>
                    <a:pt x="1413668" y="879"/>
                  </a:lnTo>
                  <a:lnTo>
                    <a:pt x="1394036" y="35579"/>
                  </a:lnTo>
                  <a:lnTo>
                    <a:pt x="1394036" y="59857"/>
                  </a:lnTo>
                  <a:lnTo>
                    <a:pt x="1383948" y="59857"/>
                  </a:lnTo>
                  <a:lnTo>
                    <a:pt x="1383948" y="35579"/>
                  </a:lnTo>
                  <a:close/>
                  <a:moveTo>
                    <a:pt x="1317739" y="879"/>
                  </a:moveTo>
                  <a:lnTo>
                    <a:pt x="1362861" y="879"/>
                  </a:lnTo>
                  <a:lnTo>
                    <a:pt x="1362861" y="9083"/>
                  </a:lnTo>
                  <a:lnTo>
                    <a:pt x="1345239" y="9083"/>
                  </a:lnTo>
                  <a:lnTo>
                    <a:pt x="1345239" y="59857"/>
                  </a:lnTo>
                  <a:lnTo>
                    <a:pt x="1335110" y="59857"/>
                  </a:lnTo>
                  <a:lnTo>
                    <a:pt x="1335110" y="9083"/>
                  </a:lnTo>
                  <a:lnTo>
                    <a:pt x="1317739" y="9083"/>
                  </a:lnTo>
                  <a:close/>
                  <a:moveTo>
                    <a:pt x="1295442" y="879"/>
                  </a:moveTo>
                  <a:lnTo>
                    <a:pt x="1305656" y="879"/>
                  </a:lnTo>
                  <a:lnTo>
                    <a:pt x="1305656" y="59857"/>
                  </a:lnTo>
                  <a:lnTo>
                    <a:pt x="1295442" y="59857"/>
                  </a:lnTo>
                  <a:close/>
                  <a:moveTo>
                    <a:pt x="1181100" y="879"/>
                  </a:moveTo>
                  <a:lnTo>
                    <a:pt x="1201820" y="879"/>
                  </a:lnTo>
                  <a:cubicBezTo>
                    <a:pt x="1208657" y="879"/>
                    <a:pt x="1213931" y="2379"/>
                    <a:pt x="1217642" y="5379"/>
                  </a:cubicBezTo>
                  <a:cubicBezTo>
                    <a:pt x="1221354" y="8378"/>
                    <a:pt x="1223209" y="12627"/>
                    <a:pt x="1223209" y="18124"/>
                  </a:cubicBezTo>
                  <a:cubicBezTo>
                    <a:pt x="1223209" y="22310"/>
                    <a:pt x="1222016" y="25868"/>
                    <a:pt x="1219631" y="28798"/>
                  </a:cubicBezTo>
                  <a:cubicBezTo>
                    <a:pt x="1217245" y="31728"/>
                    <a:pt x="1213875" y="33682"/>
                    <a:pt x="1209522" y="34658"/>
                  </a:cubicBezTo>
                  <a:lnTo>
                    <a:pt x="1225888" y="59857"/>
                  </a:lnTo>
                  <a:lnTo>
                    <a:pt x="1214294" y="59857"/>
                  </a:lnTo>
                  <a:lnTo>
                    <a:pt x="1199853" y="35830"/>
                  </a:lnTo>
                  <a:lnTo>
                    <a:pt x="1191272" y="35830"/>
                  </a:lnTo>
                  <a:lnTo>
                    <a:pt x="1191272" y="59857"/>
                  </a:lnTo>
                  <a:lnTo>
                    <a:pt x="1181100" y="59857"/>
                  </a:lnTo>
                  <a:close/>
                  <a:moveTo>
                    <a:pt x="1133475" y="879"/>
                  </a:moveTo>
                  <a:lnTo>
                    <a:pt x="1165622" y="879"/>
                  </a:lnTo>
                  <a:lnTo>
                    <a:pt x="1165622" y="8957"/>
                  </a:lnTo>
                  <a:lnTo>
                    <a:pt x="1143647" y="8957"/>
                  </a:lnTo>
                  <a:lnTo>
                    <a:pt x="1143647" y="25868"/>
                  </a:lnTo>
                  <a:lnTo>
                    <a:pt x="1163027" y="25868"/>
                  </a:lnTo>
                  <a:lnTo>
                    <a:pt x="1163027" y="33737"/>
                  </a:lnTo>
                  <a:lnTo>
                    <a:pt x="1143647" y="33737"/>
                  </a:lnTo>
                  <a:lnTo>
                    <a:pt x="1143647" y="51862"/>
                  </a:lnTo>
                  <a:lnTo>
                    <a:pt x="1167338" y="51862"/>
                  </a:lnTo>
                  <a:lnTo>
                    <a:pt x="1167338" y="59857"/>
                  </a:lnTo>
                  <a:lnTo>
                    <a:pt x="1133475" y="59857"/>
                  </a:lnTo>
                  <a:close/>
                  <a:moveTo>
                    <a:pt x="1059935" y="879"/>
                  </a:moveTo>
                  <a:lnTo>
                    <a:pt x="1070526" y="879"/>
                  </a:lnTo>
                  <a:lnTo>
                    <a:pt x="1083753" y="40351"/>
                  </a:lnTo>
                  <a:cubicBezTo>
                    <a:pt x="1085008" y="44118"/>
                    <a:pt x="1086111" y="47899"/>
                    <a:pt x="1087059" y="51694"/>
                  </a:cubicBezTo>
                  <a:cubicBezTo>
                    <a:pt x="1088204" y="47369"/>
                    <a:pt x="1089278" y="43658"/>
                    <a:pt x="1090282" y="40560"/>
                  </a:cubicBezTo>
                  <a:lnTo>
                    <a:pt x="1103426" y="879"/>
                  </a:lnTo>
                  <a:lnTo>
                    <a:pt x="1114016" y="879"/>
                  </a:lnTo>
                  <a:lnTo>
                    <a:pt x="1092417" y="59857"/>
                  </a:lnTo>
                  <a:lnTo>
                    <a:pt x="1081576" y="59857"/>
                  </a:lnTo>
                  <a:close/>
                  <a:moveTo>
                    <a:pt x="1038267" y="879"/>
                  </a:moveTo>
                  <a:lnTo>
                    <a:pt x="1048480" y="879"/>
                  </a:lnTo>
                  <a:lnTo>
                    <a:pt x="1048480" y="59857"/>
                  </a:lnTo>
                  <a:lnTo>
                    <a:pt x="1038267" y="59857"/>
                  </a:lnTo>
                  <a:close/>
                  <a:moveTo>
                    <a:pt x="971550" y="879"/>
                  </a:moveTo>
                  <a:lnTo>
                    <a:pt x="983689" y="879"/>
                  </a:lnTo>
                  <a:lnTo>
                    <a:pt x="1013827" y="48974"/>
                  </a:lnTo>
                  <a:cubicBezTo>
                    <a:pt x="1013715" y="47439"/>
                    <a:pt x="1013617" y="45751"/>
                    <a:pt x="1013534" y="43909"/>
                  </a:cubicBezTo>
                  <a:cubicBezTo>
                    <a:pt x="1013450" y="42067"/>
                    <a:pt x="1013408" y="39876"/>
                    <a:pt x="1013408" y="37337"/>
                  </a:cubicBezTo>
                  <a:lnTo>
                    <a:pt x="1013408" y="879"/>
                  </a:lnTo>
                  <a:lnTo>
                    <a:pt x="1022659" y="879"/>
                  </a:lnTo>
                  <a:lnTo>
                    <a:pt x="1022659" y="59857"/>
                  </a:lnTo>
                  <a:lnTo>
                    <a:pt x="1010227" y="59857"/>
                  </a:lnTo>
                  <a:lnTo>
                    <a:pt x="980424" y="12097"/>
                  </a:lnTo>
                  <a:cubicBezTo>
                    <a:pt x="980508" y="13911"/>
                    <a:pt x="980585" y="15704"/>
                    <a:pt x="980654" y="17476"/>
                  </a:cubicBezTo>
                  <a:cubicBezTo>
                    <a:pt x="980724" y="19248"/>
                    <a:pt x="980759" y="21040"/>
                    <a:pt x="980759" y="22854"/>
                  </a:cubicBezTo>
                  <a:lnTo>
                    <a:pt x="980759" y="59857"/>
                  </a:lnTo>
                  <a:lnTo>
                    <a:pt x="971550" y="59857"/>
                  </a:lnTo>
                  <a:close/>
                  <a:moveTo>
                    <a:pt x="903829" y="879"/>
                  </a:moveTo>
                  <a:lnTo>
                    <a:pt x="914000" y="879"/>
                  </a:lnTo>
                  <a:lnTo>
                    <a:pt x="914000" y="37337"/>
                  </a:lnTo>
                  <a:cubicBezTo>
                    <a:pt x="914000" y="42193"/>
                    <a:pt x="915193" y="45953"/>
                    <a:pt x="917579" y="48618"/>
                  </a:cubicBezTo>
                  <a:cubicBezTo>
                    <a:pt x="919965" y="51283"/>
                    <a:pt x="923279" y="52615"/>
                    <a:pt x="927520" y="52615"/>
                  </a:cubicBezTo>
                  <a:cubicBezTo>
                    <a:pt x="932013" y="52615"/>
                    <a:pt x="935445" y="51234"/>
                    <a:pt x="937817" y="48471"/>
                  </a:cubicBezTo>
                  <a:cubicBezTo>
                    <a:pt x="940189" y="45709"/>
                    <a:pt x="941375" y="41830"/>
                    <a:pt x="941375" y="36835"/>
                  </a:cubicBezTo>
                  <a:lnTo>
                    <a:pt x="941375" y="879"/>
                  </a:lnTo>
                  <a:lnTo>
                    <a:pt x="951505" y="879"/>
                  </a:lnTo>
                  <a:lnTo>
                    <a:pt x="951505" y="37421"/>
                  </a:lnTo>
                  <a:cubicBezTo>
                    <a:pt x="951505" y="44927"/>
                    <a:pt x="949419" y="50683"/>
                    <a:pt x="945247" y="54687"/>
                  </a:cubicBezTo>
                  <a:lnTo>
                    <a:pt x="928331" y="60326"/>
                  </a:lnTo>
                  <a:lnTo>
                    <a:pt x="926119" y="60326"/>
                  </a:lnTo>
                  <a:lnTo>
                    <a:pt x="909814" y="54917"/>
                  </a:lnTo>
                  <a:cubicBezTo>
                    <a:pt x="905824" y="51066"/>
                    <a:pt x="903829" y="45458"/>
                    <a:pt x="903829" y="38091"/>
                  </a:cubicBezTo>
                  <a:close/>
                  <a:moveTo>
                    <a:pt x="714375" y="879"/>
                  </a:moveTo>
                  <a:lnTo>
                    <a:pt x="726514" y="879"/>
                  </a:lnTo>
                  <a:lnTo>
                    <a:pt x="756652" y="48974"/>
                  </a:lnTo>
                  <a:cubicBezTo>
                    <a:pt x="756540" y="47439"/>
                    <a:pt x="756442" y="45751"/>
                    <a:pt x="756359" y="43909"/>
                  </a:cubicBezTo>
                  <a:cubicBezTo>
                    <a:pt x="756275" y="42067"/>
                    <a:pt x="756233" y="39876"/>
                    <a:pt x="756233" y="37337"/>
                  </a:cubicBezTo>
                  <a:lnTo>
                    <a:pt x="756233" y="879"/>
                  </a:lnTo>
                  <a:lnTo>
                    <a:pt x="765484" y="879"/>
                  </a:lnTo>
                  <a:lnTo>
                    <a:pt x="765484" y="59857"/>
                  </a:lnTo>
                  <a:lnTo>
                    <a:pt x="753052" y="59857"/>
                  </a:lnTo>
                  <a:lnTo>
                    <a:pt x="723249" y="12097"/>
                  </a:lnTo>
                  <a:cubicBezTo>
                    <a:pt x="723333" y="13911"/>
                    <a:pt x="723410" y="15704"/>
                    <a:pt x="723479" y="17476"/>
                  </a:cubicBezTo>
                  <a:cubicBezTo>
                    <a:pt x="723549" y="19248"/>
                    <a:pt x="723584" y="21040"/>
                    <a:pt x="723584" y="22854"/>
                  </a:cubicBezTo>
                  <a:lnTo>
                    <a:pt x="723584" y="59857"/>
                  </a:lnTo>
                  <a:lnTo>
                    <a:pt x="714375" y="59857"/>
                  </a:lnTo>
                  <a:close/>
                  <a:moveTo>
                    <a:pt x="584313" y="879"/>
                  </a:moveTo>
                  <a:lnTo>
                    <a:pt x="629436" y="879"/>
                  </a:lnTo>
                  <a:lnTo>
                    <a:pt x="629436" y="9083"/>
                  </a:lnTo>
                  <a:lnTo>
                    <a:pt x="611814" y="9083"/>
                  </a:lnTo>
                  <a:lnTo>
                    <a:pt x="611814" y="59857"/>
                  </a:lnTo>
                  <a:lnTo>
                    <a:pt x="601684" y="59857"/>
                  </a:lnTo>
                  <a:lnTo>
                    <a:pt x="601684" y="9083"/>
                  </a:lnTo>
                  <a:lnTo>
                    <a:pt x="584313" y="9083"/>
                  </a:lnTo>
                  <a:close/>
                  <a:moveTo>
                    <a:pt x="472646" y="879"/>
                  </a:moveTo>
                  <a:lnTo>
                    <a:pt x="484575" y="879"/>
                  </a:lnTo>
                  <a:lnTo>
                    <a:pt x="506551" y="59857"/>
                  </a:lnTo>
                  <a:lnTo>
                    <a:pt x="496337" y="59857"/>
                  </a:lnTo>
                  <a:lnTo>
                    <a:pt x="490477" y="43741"/>
                  </a:lnTo>
                  <a:lnTo>
                    <a:pt x="466660" y="43741"/>
                  </a:lnTo>
                  <a:lnTo>
                    <a:pt x="460842" y="59857"/>
                  </a:lnTo>
                  <a:lnTo>
                    <a:pt x="450629" y="59857"/>
                  </a:lnTo>
                  <a:close/>
                  <a:moveTo>
                    <a:pt x="428667" y="879"/>
                  </a:moveTo>
                  <a:lnTo>
                    <a:pt x="438880" y="879"/>
                  </a:lnTo>
                  <a:lnTo>
                    <a:pt x="438880" y="59857"/>
                  </a:lnTo>
                  <a:lnTo>
                    <a:pt x="428667" y="59857"/>
                  </a:lnTo>
                  <a:close/>
                  <a:moveTo>
                    <a:pt x="381461" y="879"/>
                  </a:moveTo>
                  <a:lnTo>
                    <a:pt x="401511" y="879"/>
                  </a:lnTo>
                  <a:lnTo>
                    <a:pt x="401511" y="41732"/>
                  </a:lnTo>
                  <a:cubicBezTo>
                    <a:pt x="401511" y="47481"/>
                    <a:pt x="399941" y="52078"/>
                    <a:pt x="396802" y="55524"/>
                  </a:cubicBezTo>
                  <a:lnTo>
                    <a:pt x="385274" y="60326"/>
                  </a:lnTo>
                  <a:lnTo>
                    <a:pt x="380646" y="60326"/>
                  </a:lnTo>
                  <a:lnTo>
                    <a:pt x="375015" y="59773"/>
                  </a:lnTo>
                  <a:lnTo>
                    <a:pt x="375015" y="50941"/>
                  </a:lnTo>
                  <a:cubicBezTo>
                    <a:pt x="375880" y="51499"/>
                    <a:pt x="376982" y="51918"/>
                    <a:pt x="378321" y="52197"/>
                  </a:cubicBezTo>
                  <a:cubicBezTo>
                    <a:pt x="379661" y="52476"/>
                    <a:pt x="380930" y="52615"/>
                    <a:pt x="382130" y="52615"/>
                  </a:cubicBezTo>
                  <a:cubicBezTo>
                    <a:pt x="385088" y="52615"/>
                    <a:pt x="387370" y="51701"/>
                    <a:pt x="388974" y="49874"/>
                  </a:cubicBezTo>
                  <a:cubicBezTo>
                    <a:pt x="390579" y="48046"/>
                    <a:pt x="391381" y="45332"/>
                    <a:pt x="391381" y="41732"/>
                  </a:cubicBezTo>
                  <a:lnTo>
                    <a:pt x="391381" y="8999"/>
                  </a:lnTo>
                  <a:lnTo>
                    <a:pt x="381461" y="8999"/>
                  </a:lnTo>
                  <a:close/>
                  <a:moveTo>
                    <a:pt x="200025" y="879"/>
                  </a:moveTo>
                  <a:lnTo>
                    <a:pt x="212164" y="879"/>
                  </a:lnTo>
                  <a:lnTo>
                    <a:pt x="242302" y="48974"/>
                  </a:lnTo>
                  <a:cubicBezTo>
                    <a:pt x="242190" y="47439"/>
                    <a:pt x="242092" y="45751"/>
                    <a:pt x="242009" y="43909"/>
                  </a:cubicBezTo>
                  <a:cubicBezTo>
                    <a:pt x="241925" y="42067"/>
                    <a:pt x="241883" y="39876"/>
                    <a:pt x="241883" y="37337"/>
                  </a:cubicBezTo>
                  <a:lnTo>
                    <a:pt x="241883" y="879"/>
                  </a:lnTo>
                  <a:lnTo>
                    <a:pt x="251134" y="879"/>
                  </a:lnTo>
                  <a:lnTo>
                    <a:pt x="251134" y="59857"/>
                  </a:lnTo>
                  <a:lnTo>
                    <a:pt x="238702" y="59857"/>
                  </a:lnTo>
                  <a:lnTo>
                    <a:pt x="208899" y="12097"/>
                  </a:lnTo>
                  <a:cubicBezTo>
                    <a:pt x="208983" y="13911"/>
                    <a:pt x="209060" y="15704"/>
                    <a:pt x="209129" y="17476"/>
                  </a:cubicBezTo>
                  <a:cubicBezTo>
                    <a:pt x="209199" y="19248"/>
                    <a:pt x="209234" y="21040"/>
                    <a:pt x="209234" y="22854"/>
                  </a:cubicBezTo>
                  <a:lnTo>
                    <a:pt x="209234" y="59857"/>
                  </a:lnTo>
                  <a:lnTo>
                    <a:pt x="200025" y="59857"/>
                  </a:lnTo>
                  <a:close/>
                  <a:moveTo>
                    <a:pt x="171492" y="879"/>
                  </a:moveTo>
                  <a:lnTo>
                    <a:pt x="181705" y="879"/>
                  </a:lnTo>
                  <a:lnTo>
                    <a:pt x="181705" y="59857"/>
                  </a:lnTo>
                  <a:lnTo>
                    <a:pt x="171492" y="59857"/>
                  </a:lnTo>
                  <a:close/>
                  <a:moveTo>
                    <a:pt x="133811" y="879"/>
                  </a:moveTo>
                  <a:lnTo>
                    <a:pt x="153861" y="879"/>
                  </a:lnTo>
                  <a:lnTo>
                    <a:pt x="153861" y="41732"/>
                  </a:lnTo>
                  <a:cubicBezTo>
                    <a:pt x="153861" y="47481"/>
                    <a:pt x="152291" y="52078"/>
                    <a:pt x="149152" y="55524"/>
                  </a:cubicBezTo>
                  <a:lnTo>
                    <a:pt x="137624" y="60326"/>
                  </a:lnTo>
                  <a:lnTo>
                    <a:pt x="132996" y="60326"/>
                  </a:lnTo>
                  <a:lnTo>
                    <a:pt x="127365" y="59773"/>
                  </a:lnTo>
                  <a:lnTo>
                    <a:pt x="127365" y="50941"/>
                  </a:lnTo>
                  <a:cubicBezTo>
                    <a:pt x="128230" y="51499"/>
                    <a:pt x="129332" y="51918"/>
                    <a:pt x="130671" y="52197"/>
                  </a:cubicBezTo>
                  <a:cubicBezTo>
                    <a:pt x="132011" y="52476"/>
                    <a:pt x="133280" y="52615"/>
                    <a:pt x="134480" y="52615"/>
                  </a:cubicBezTo>
                  <a:cubicBezTo>
                    <a:pt x="137438" y="52615"/>
                    <a:pt x="139720" y="51701"/>
                    <a:pt x="141324" y="49874"/>
                  </a:cubicBezTo>
                  <a:cubicBezTo>
                    <a:pt x="142929" y="48046"/>
                    <a:pt x="143731" y="45332"/>
                    <a:pt x="143731" y="41732"/>
                  </a:cubicBezTo>
                  <a:lnTo>
                    <a:pt x="143731" y="8999"/>
                  </a:lnTo>
                  <a:lnTo>
                    <a:pt x="133811" y="8999"/>
                  </a:lnTo>
                  <a:close/>
                  <a:moveTo>
                    <a:pt x="95292" y="879"/>
                  </a:moveTo>
                  <a:lnTo>
                    <a:pt x="105505" y="879"/>
                  </a:lnTo>
                  <a:lnTo>
                    <a:pt x="105505" y="59857"/>
                  </a:lnTo>
                  <a:lnTo>
                    <a:pt x="95292" y="59857"/>
                  </a:lnTo>
                  <a:close/>
                  <a:moveTo>
                    <a:pt x="47625" y="879"/>
                  </a:moveTo>
                  <a:lnTo>
                    <a:pt x="79772" y="879"/>
                  </a:lnTo>
                  <a:lnTo>
                    <a:pt x="79772" y="8957"/>
                  </a:lnTo>
                  <a:lnTo>
                    <a:pt x="57797" y="8957"/>
                  </a:lnTo>
                  <a:lnTo>
                    <a:pt x="57797" y="25868"/>
                  </a:lnTo>
                  <a:lnTo>
                    <a:pt x="77177" y="25868"/>
                  </a:lnTo>
                  <a:lnTo>
                    <a:pt x="77177" y="33737"/>
                  </a:lnTo>
                  <a:lnTo>
                    <a:pt x="57797" y="33737"/>
                  </a:lnTo>
                  <a:lnTo>
                    <a:pt x="57797" y="51862"/>
                  </a:lnTo>
                  <a:lnTo>
                    <a:pt x="81488" y="51862"/>
                  </a:lnTo>
                  <a:lnTo>
                    <a:pt x="81488" y="59857"/>
                  </a:lnTo>
                  <a:lnTo>
                    <a:pt x="47625" y="59857"/>
                  </a:lnTo>
                  <a:close/>
                  <a:moveTo>
                    <a:pt x="0" y="879"/>
                  </a:moveTo>
                  <a:lnTo>
                    <a:pt x="16618" y="879"/>
                  </a:lnTo>
                  <a:cubicBezTo>
                    <a:pt x="30822" y="879"/>
                    <a:pt x="37923" y="5665"/>
                    <a:pt x="37923" y="15236"/>
                  </a:cubicBezTo>
                  <a:cubicBezTo>
                    <a:pt x="37923" y="18752"/>
                    <a:pt x="36947" y="21696"/>
                    <a:pt x="34993" y="24068"/>
                  </a:cubicBezTo>
                  <a:cubicBezTo>
                    <a:pt x="33040" y="26440"/>
                    <a:pt x="30277" y="28031"/>
                    <a:pt x="26706" y="28840"/>
                  </a:cubicBezTo>
                  <a:cubicBezTo>
                    <a:pt x="31310" y="29314"/>
                    <a:pt x="34903" y="30828"/>
                    <a:pt x="37484" y="33382"/>
                  </a:cubicBezTo>
                  <a:cubicBezTo>
                    <a:pt x="40065" y="35935"/>
                    <a:pt x="41356" y="39235"/>
                    <a:pt x="41356" y="43281"/>
                  </a:cubicBezTo>
                  <a:cubicBezTo>
                    <a:pt x="41356" y="48555"/>
                    <a:pt x="39402" y="52636"/>
                    <a:pt x="35496" y="55524"/>
                  </a:cubicBezTo>
                  <a:cubicBezTo>
                    <a:pt x="31589" y="58413"/>
                    <a:pt x="26133" y="59857"/>
                    <a:pt x="19129" y="59857"/>
                  </a:cubicBezTo>
                  <a:lnTo>
                    <a:pt x="0" y="59857"/>
                  </a:lnTo>
                  <a:close/>
                  <a:moveTo>
                    <a:pt x="1253863" y="0"/>
                  </a:moveTo>
                  <a:cubicBezTo>
                    <a:pt x="1259444" y="0"/>
                    <a:pt x="1263805" y="1109"/>
                    <a:pt x="1266944" y="3328"/>
                  </a:cubicBezTo>
                  <a:cubicBezTo>
                    <a:pt x="1270083" y="5546"/>
                    <a:pt x="1272253" y="9027"/>
                    <a:pt x="1273453" y="13771"/>
                  </a:cubicBezTo>
                  <a:lnTo>
                    <a:pt x="1263867" y="15487"/>
                  </a:lnTo>
                  <a:cubicBezTo>
                    <a:pt x="1262612" y="10102"/>
                    <a:pt x="1259249" y="7409"/>
                    <a:pt x="1253780" y="7409"/>
                  </a:cubicBezTo>
                  <a:cubicBezTo>
                    <a:pt x="1250961" y="7409"/>
                    <a:pt x="1248792" y="8099"/>
                    <a:pt x="1247271" y="9481"/>
                  </a:cubicBezTo>
                  <a:cubicBezTo>
                    <a:pt x="1245750" y="10862"/>
                    <a:pt x="1244990" y="12780"/>
                    <a:pt x="1244990" y="15236"/>
                  </a:cubicBezTo>
                  <a:cubicBezTo>
                    <a:pt x="1244990" y="16938"/>
                    <a:pt x="1245331" y="18341"/>
                    <a:pt x="1246015" y="19443"/>
                  </a:cubicBezTo>
                  <a:cubicBezTo>
                    <a:pt x="1246699" y="20545"/>
                    <a:pt x="1247724" y="21501"/>
                    <a:pt x="1249092" y="22310"/>
                  </a:cubicBezTo>
                  <a:cubicBezTo>
                    <a:pt x="1250459" y="23119"/>
                    <a:pt x="1253096" y="24124"/>
                    <a:pt x="1257003" y="25324"/>
                  </a:cubicBezTo>
                  <a:cubicBezTo>
                    <a:pt x="1261579" y="26747"/>
                    <a:pt x="1264844" y="27996"/>
                    <a:pt x="1266797" y="29070"/>
                  </a:cubicBezTo>
                  <a:cubicBezTo>
                    <a:pt x="1268751" y="30145"/>
                    <a:pt x="1270300" y="31337"/>
                    <a:pt x="1271444" y="32649"/>
                  </a:cubicBezTo>
                  <a:cubicBezTo>
                    <a:pt x="1272588" y="33961"/>
                    <a:pt x="1273453" y="35481"/>
                    <a:pt x="1274039" y="37212"/>
                  </a:cubicBezTo>
                  <a:cubicBezTo>
                    <a:pt x="1274625" y="38942"/>
                    <a:pt x="1274918" y="40951"/>
                    <a:pt x="1274918" y="43239"/>
                  </a:cubicBezTo>
                  <a:cubicBezTo>
                    <a:pt x="1274918" y="48876"/>
                    <a:pt x="1273125" y="53194"/>
                    <a:pt x="1269539" y="56194"/>
                  </a:cubicBezTo>
                  <a:lnTo>
                    <a:pt x="1255260" y="60326"/>
                  </a:lnTo>
                  <a:lnTo>
                    <a:pt x="1252658" y="60326"/>
                  </a:lnTo>
                  <a:lnTo>
                    <a:pt x="1239904" y="56801"/>
                  </a:lnTo>
                  <a:cubicBezTo>
                    <a:pt x="1236485" y="54206"/>
                    <a:pt x="1234260" y="50285"/>
                    <a:pt x="1233227" y="45039"/>
                  </a:cubicBezTo>
                  <a:lnTo>
                    <a:pt x="1242687" y="43406"/>
                  </a:lnTo>
                  <a:cubicBezTo>
                    <a:pt x="1244055" y="49797"/>
                    <a:pt x="1247989" y="52992"/>
                    <a:pt x="1254491" y="52992"/>
                  </a:cubicBezTo>
                  <a:cubicBezTo>
                    <a:pt x="1261579" y="52992"/>
                    <a:pt x="1265123" y="49936"/>
                    <a:pt x="1265123" y="43825"/>
                  </a:cubicBezTo>
                  <a:cubicBezTo>
                    <a:pt x="1265123" y="42067"/>
                    <a:pt x="1264774" y="40630"/>
                    <a:pt x="1264077" y="39514"/>
                  </a:cubicBezTo>
                  <a:cubicBezTo>
                    <a:pt x="1263379" y="38397"/>
                    <a:pt x="1262416" y="37463"/>
                    <a:pt x="1261189" y="36709"/>
                  </a:cubicBezTo>
                  <a:cubicBezTo>
                    <a:pt x="1259961" y="35956"/>
                    <a:pt x="1258517" y="35321"/>
                    <a:pt x="1256856" y="34805"/>
                  </a:cubicBezTo>
                  <a:cubicBezTo>
                    <a:pt x="1255196" y="34288"/>
                    <a:pt x="1253417" y="33751"/>
                    <a:pt x="1251519" y="33193"/>
                  </a:cubicBezTo>
                  <a:cubicBezTo>
                    <a:pt x="1246943" y="31882"/>
                    <a:pt x="1243629" y="30514"/>
                    <a:pt x="1241578" y="29091"/>
                  </a:cubicBezTo>
                  <a:cubicBezTo>
                    <a:pt x="1239527" y="27668"/>
                    <a:pt x="1237950" y="25882"/>
                    <a:pt x="1236848" y="23733"/>
                  </a:cubicBezTo>
                  <a:cubicBezTo>
                    <a:pt x="1235746" y="21585"/>
                    <a:pt x="1235195" y="18906"/>
                    <a:pt x="1235195" y="15697"/>
                  </a:cubicBezTo>
                  <a:cubicBezTo>
                    <a:pt x="1235195" y="10757"/>
                    <a:pt x="1236841" y="6906"/>
                    <a:pt x="1240134" y="4144"/>
                  </a:cubicBezTo>
                  <a:cubicBezTo>
                    <a:pt x="1243427" y="1381"/>
                    <a:pt x="1248003" y="0"/>
                    <a:pt x="1253863" y="0"/>
                  </a:cubicBezTo>
                  <a:close/>
                  <a:moveTo>
                    <a:pt x="814183" y="0"/>
                  </a:moveTo>
                  <a:cubicBezTo>
                    <a:pt x="820071" y="0"/>
                    <a:pt x="824913" y="1165"/>
                    <a:pt x="828708" y="3495"/>
                  </a:cubicBezTo>
                  <a:cubicBezTo>
                    <a:pt x="832503" y="5825"/>
                    <a:pt x="835279" y="9376"/>
                    <a:pt x="837037" y="14148"/>
                  </a:cubicBezTo>
                  <a:lnTo>
                    <a:pt x="827661" y="16994"/>
                  </a:lnTo>
                  <a:cubicBezTo>
                    <a:pt x="825485" y="11078"/>
                    <a:pt x="820950" y="8120"/>
                    <a:pt x="814058" y="8120"/>
                  </a:cubicBezTo>
                  <a:cubicBezTo>
                    <a:pt x="808755" y="8120"/>
                    <a:pt x="804730" y="10011"/>
                    <a:pt x="801981" y="13792"/>
                  </a:cubicBezTo>
                  <a:cubicBezTo>
                    <a:pt x="799233" y="17573"/>
                    <a:pt x="797858" y="23008"/>
                    <a:pt x="797858" y="30096"/>
                  </a:cubicBezTo>
                  <a:cubicBezTo>
                    <a:pt x="797858" y="37184"/>
                    <a:pt x="799330" y="42709"/>
                    <a:pt x="802274" y="46671"/>
                  </a:cubicBezTo>
                  <a:cubicBezTo>
                    <a:pt x="805219" y="50634"/>
                    <a:pt x="809314" y="52615"/>
                    <a:pt x="814560" y="52615"/>
                  </a:cubicBezTo>
                  <a:cubicBezTo>
                    <a:pt x="820001" y="52615"/>
                    <a:pt x="824536" y="50885"/>
                    <a:pt x="828164" y="47425"/>
                  </a:cubicBezTo>
                  <a:lnTo>
                    <a:pt x="828164" y="37044"/>
                  </a:lnTo>
                  <a:lnTo>
                    <a:pt x="814267" y="37044"/>
                  </a:lnTo>
                  <a:lnTo>
                    <a:pt x="814267" y="29552"/>
                  </a:lnTo>
                  <a:lnTo>
                    <a:pt x="837707" y="29552"/>
                  </a:lnTo>
                  <a:lnTo>
                    <a:pt x="837707" y="51066"/>
                  </a:lnTo>
                  <a:cubicBezTo>
                    <a:pt x="835112" y="53997"/>
                    <a:pt x="831749" y="56334"/>
                    <a:pt x="827619" y="58078"/>
                  </a:cubicBezTo>
                  <a:lnTo>
                    <a:pt x="816324" y="60326"/>
                  </a:lnTo>
                  <a:lnTo>
                    <a:pt x="813570" y="60326"/>
                  </a:lnTo>
                  <a:lnTo>
                    <a:pt x="794615" y="52636"/>
                  </a:lnTo>
                  <a:cubicBezTo>
                    <a:pt x="789912" y="47264"/>
                    <a:pt x="787561" y="39751"/>
                    <a:pt x="787561" y="30096"/>
                  </a:cubicBezTo>
                  <a:cubicBezTo>
                    <a:pt x="787561" y="20385"/>
                    <a:pt x="789864" y="12941"/>
                    <a:pt x="794468" y="7764"/>
                  </a:cubicBezTo>
                  <a:cubicBezTo>
                    <a:pt x="799072" y="2588"/>
                    <a:pt x="805644" y="0"/>
                    <a:pt x="814183" y="0"/>
                  </a:cubicBezTo>
                  <a:close/>
                  <a:moveTo>
                    <a:pt x="672815" y="0"/>
                  </a:moveTo>
                  <a:cubicBezTo>
                    <a:pt x="681800" y="0"/>
                    <a:pt x="688763" y="2651"/>
                    <a:pt x="693702" y="7953"/>
                  </a:cubicBezTo>
                  <a:cubicBezTo>
                    <a:pt x="698641" y="13255"/>
                    <a:pt x="701111" y="20636"/>
                    <a:pt x="701111" y="30096"/>
                  </a:cubicBezTo>
                  <a:cubicBezTo>
                    <a:pt x="701111" y="36319"/>
                    <a:pt x="699974" y="41753"/>
                    <a:pt x="697699" y="46399"/>
                  </a:cubicBezTo>
                  <a:cubicBezTo>
                    <a:pt x="695425" y="51046"/>
                    <a:pt x="692160" y="54590"/>
                    <a:pt x="687905" y="57031"/>
                  </a:cubicBezTo>
                  <a:lnTo>
                    <a:pt x="674255" y="60326"/>
                  </a:lnTo>
                  <a:lnTo>
                    <a:pt x="671778" y="60326"/>
                  </a:lnTo>
                  <a:lnTo>
                    <a:pt x="651844" y="52636"/>
                  </a:lnTo>
                  <a:cubicBezTo>
                    <a:pt x="646905" y="47264"/>
                    <a:pt x="644435" y="39751"/>
                    <a:pt x="644435" y="30096"/>
                  </a:cubicBezTo>
                  <a:cubicBezTo>
                    <a:pt x="644435" y="20524"/>
                    <a:pt x="646919" y="13115"/>
                    <a:pt x="651886" y="7869"/>
                  </a:cubicBezTo>
                  <a:cubicBezTo>
                    <a:pt x="656853" y="2623"/>
                    <a:pt x="663829" y="0"/>
                    <a:pt x="672815" y="0"/>
                  </a:cubicBezTo>
                  <a:close/>
                  <a:moveTo>
                    <a:pt x="548990" y="0"/>
                  </a:moveTo>
                  <a:cubicBezTo>
                    <a:pt x="557975" y="0"/>
                    <a:pt x="564938" y="2651"/>
                    <a:pt x="569877" y="7953"/>
                  </a:cubicBezTo>
                  <a:cubicBezTo>
                    <a:pt x="574816" y="13255"/>
                    <a:pt x="577286" y="20636"/>
                    <a:pt x="577286" y="30096"/>
                  </a:cubicBezTo>
                  <a:cubicBezTo>
                    <a:pt x="577286" y="36319"/>
                    <a:pt x="576149" y="41753"/>
                    <a:pt x="573874" y="46399"/>
                  </a:cubicBezTo>
                  <a:cubicBezTo>
                    <a:pt x="571600" y="51046"/>
                    <a:pt x="568335" y="54590"/>
                    <a:pt x="564080" y="57031"/>
                  </a:cubicBezTo>
                  <a:lnTo>
                    <a:pt x="550430" y="60326"/>
                  </a:lnTo>
                  <a:lnTo>
                    <a:pt x="547953" y="60326"/>
                  </a:lnTo>
                  <a:lnTo>
                    <a:pt x="528019" y="52636"/>
                  </a:lnTo>
                  <a:cubicBezTo>
                    <a:pt x="523080" y="47264"/>
                    <a:pt x="520610" y="39751"/>
                    <a:pt x="520610" y="30096"/>
                  </a:cubicBezTo>
                  <a:cubicBezTo>
                    <a:pt x="520610" y="20524"/>
                    <a:pt x="523094" y="13115"/>
                    <a:pt x="528061" y="7869"/>
                  </a:cubicBezTo>
                  <a:cubicBezTo>
                    <a:pt x="533028" y="2623"/>
                    <a:pt x="540004" y="0"/>
                    <a:pt x="548990" y="0"/>
                  </a:cubicBezTo>
                  <a:close/>
                  <a:moveTo>
                    <a:pt x="299833" y="0"/>
                  </a:moveTo>
                  <a:cubicBezTo>
                    <a:pt x="305721" y="0"/>
                    <a:pt x="310563" y="1165"/>
                    <a:pt x="314358" y="3495"/>
                  </a:cubicBezTo>
                  <a:cubicBezTo>
                    <a:pt x="318153" y="5825"/>
                    <a:pt x="320929" y="9376"/>
                    <a:pt x="322687" y="14148"/>
                  </a:cubicBezTo>
                  <a:lnTo>
                    <a:pt x="313311" y="16994"/>
                  </a:lnTo>
                  <a:cubicBezTo>
                    <a:pt x="311135" y="11078"/>
                    <a:pt x="306600" y="8120"/>
                    <a:pt x="299707" y="8120"/>
                  </a:cubicBezTo>
                  <a:cubicBezTo>
                    <a:pt x="294405" y="8120"/>
                    <a:pt x="290380" y="10011"/>
                    <a:pt x="287631" y="13792"/>
                  </a:cubicBezTo>
                  <a:cubicBezTo>
                    <a:pt x="284883" y="17573"/>
                    <a:pt x="283508" y="23008"/>
                    <a:pt x="283508" y="30096"/>
                  </a:cubicBezTo>
                  <a:cubicBezTo>
                    <a:pt x="283508" y="37184"/>
                    <a:pt x="284980" y="42709"/>
                    <a:pt x="287924" y="46671"/>
                  </a:cubicBezTo>
                  <a:cubicBezTo>
                    <a:pt x="290868" y="50634"/>
                    <a:pt x="294964" y="52615"/>
                    <a:pt x="300210" y="52615"/>
                  </a:cubicBezTo>
                  <a:cubicBezTo>
                    <a:pt x="305651" y="52615"/>
                    <a:pt x="310186" y="50885"/>
                    <a:pt x="313814" y="47425"/>
                  </a:cubicBezTo>
                  <a:lnTo>
                    <a:pt x="313814" y="37044"/>
                  </a:lnTo>
                  <a:lnTo>
                    <a:pt x="299917" y="37044"/>
                  </a:lnTo>
                  <a:lnTo>
                    <a:pt x="299917" y="29552"/>
                  </a:lnTo>
                  <a:lnTo>
                    <a:pt x="323357" y="29552"/>
                  </a:lnTo>
                  <a:lnTo>
                    <a:pt x="323357" y="51066"/>
                  </a:lnTo>
                  <a:cubicBezTo>
                    <a:pt x="320762" y="53997"/>
                    <a:pt x="317399" y="56334"/>
                    <a:pt x="313269" y="58078"/>
                  </a:cubicBezTo>
                  <a:lnTo>
                    <a:pt x="301974" y="60326"/>
                  </a:lnTo>
                  <a:lnTo>
                    <a:pt x="299220" y="60326"/>
                  </a:lnTo>
                  <a:lnTo>
                    <a:pt x="280264" y="52636"/>
                  </a:lnTo>
                  <a:cubicBezTo>
                    <a:pt x="275562" y="47264"/>
                    <a:pt x="273211" y="39751"/>
                    <a:pt x="273211" y="30096"/>
                  </a:cubicBezTo>
                  <a:cubicBezTo>
                    <a:pt x="273211" y="20385"/>
                    <a:pt x="275514" y="12941"/>
                    <a:pt x="280118" y="7764"/>
                  </a:cubicBezTo>
                  <a:cubicBezTo>
                    <a:pt x="284722" y="2588"/>
                    <a:pt x="291294" y="0"/>
                    <a:pt x="299833"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sz="700" b="1" kern="700" dirty="0">
                <a:solidFill>
                  <a:schemeClr val="bg1"/>
                </a:solidFill>
              </a:endParaRPr>
            </a:p>
          </p:txBody>
        </p:sp>
      </p:grpSp>
    </p:spTree>
    <p:extLst>
      <p:ext uri="{BB962C8B-B14F-4D97-AF65-F5344CB8AC3E}">
        <p14:creationId xmlns:p14="http://schemas.microsoft.com/office/powerpoint/2010/main" val="13713392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21574846-E59A-2049-A31B-08094056549F}"/>
              </a:ext>
            </a:extLst>
          </p:cNvPr>
          <p:cNvSpPr/>
          <p:nvPr userDrawn="1"/>
        </p:nvSpPr>
        <p:spPr>
          <a:xfrm>
            <a:off x="4845643" y="2163815"/>
            <a:ext cx="5310608" cy="4338994"/>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00F28059-6764-134B-9236-C7E049D3D8CD}"/>
              </a:ext>
            </a:extLst>
          </p:cNvPr>
          <p:cNvGrpSpPr/>
          <p:nvPr userDrawn="1"/>
        </p:nvGrpSpPr>
        <p:grpSpPr>
          <a:xfrm>
            <a:off x="7581941" y="233679"/>
            <a:ext cx="1399499" cy="418337"/>
            <a:chOff x="969540" y="-230811"/>
            <a:chExt cx="1490981" cy="513424"/>
          </a:xfrm>
          <a:solidFill>
            <a:schemeClr val="accent1"/>
          </a:solidFill>
        </p:grpSpPr>
        <p:grpSp>
          <p:nvGrpSpPr>
            <p:cNvPr id="5" name="组合 4">
              <a:extLst>
                <a:ext uri="{FF2B5EF4-FFF2-40B4-BE49-F238E27FC236}">
                  <a16:creationId xmlns:a16="http://schemas.microsoft.com/office/drawing/2014/main" id="{D7CB3C90-0A1E-3142-8EE2-BD294FF12A4E}"/>
                </a:ext>
              </a:extLst>
            </p:cNvPr>
            <p:cNvGrpSpPr/>
            <p:nvPr/>
          </p:nvGrpSpPr>
          <p:grpSpPr>
            <a:xfrm>
              <a:off x="969540" y="-230811"/>
              <a:ext cx="1490981" cy="417579"/>
              <a:chOff x="-1128713" y="-3289300"/>
              <a:chExt cx="14449425" cy="3937000"/>
            </a:xfrm>
            <a:grpFill/>
          </p:grpSpPr>
          <p:sp>
            <p:nvSpPr>
              <p:cNvPr id="7" name="Freeform 41">
                <a:extLst>
                  <a:ext uri="{FF2B5EF4-FFF2-40B4-BE49-F238E27FC236}">
                    <a16:creationId xmlns:a16="http://schemas.microsoft.com/office/drawing/2014/main" id="{378FF040-B24F-E44C-9CD9-4E34744163FD}"/>
                  </a:ext>
                </a:extLst>
              </p:cNvPr>
              <p:cNvSpPr>
                <a:spLocks noEditPoints="1"/>
              </p:cNvSpPr>
              <p:nvPr userDrawn="1"/>
            </p:nvSpPr>
            <p:spPr bwMode="auto">
              <a:xfrm>
                <a:off x="10975974" y="-2814638"/>
                <a:ext cx="2344738" cy="2176463"/>
              </a:xfrm>
              <a:custGeom>
                <a:avLst/>
                <a:gdLst>
                  <a:gd name="T0" fmla="*/ 4584 w 5631"/>
                  <a:gd name="T1" fmla="*/ 3766 h 5223"/>
                  <a:gd name="T2" fmla="*/ 3517 w 5631"/>
                  <a:gd name="T3" fmla="*/ 3869 h 5223"/>
                  <a:gd name="T4" fmla="*/ 2895 w 5631"/>
                  <a:gd name="T5" fmla="*/ 4021 h 5223"/>
                  <a:gd name="T6" fmla="*/ 4098 w 5631"/>
                  <a:gd name="T7" fmla="*/ 3525 h 5223"/>
                  <a:gd name="T8" fmla="*/ 5090 w 5631"/>
                  <a:gd name="T9" fmla="*/ 3076 h 5223"/>
                  <a:gd name="T10" fmla="*/ 4470 w 5631"/>
                  <a:gd name="T11" fmla="*/ 2969 h 5223"/>
                  <a:gd name="T12" fmla="*/ 3660 w 5631"/>
                  <a:gd name="T13" fmla="*/ 3176 h 5223"/>
                  <a:gd name="T14" fmla="*/ 2554 w 5631"/>
                  <a:gd name="T15" fmla="*/ 3563 h 5223"/>
                  <a:gd name="T16" fmla="*/ 1738 w 5631"/>
                  <a:gd name="T17" fmla="*/ 3971 h 5223"/>
                  <a:gd name="T18" fmla="*/ 596 w 5631"/>
                  <a:gd name="T19" fmla="*/ 4908 h 5223"/>
                  <a:gd name="T20" fmla="*/ 67 w 5631"/>
                  <a:gd name="T21" fmla="*/ 5150 h 5223"/>
                  <a:gd name="T22" fmla="*/ 343 w 5631"/>
                  <a:gd name="T23" fmla="*/ 4280 h 5223"/>
                  <a:gd name="T24" fmla="*/ 197 w 5631"/>
                  <a:gd name="T25" fmla="*/ 4901 h 5223"/>
                  <a:gd name="T26" fmla="*/ 2319 w 5631"/>
                  <a:gd name="T27" fmla="*/ 3528 h 5223"/>
                  <a:gd name="T28" fmla="*/ 2939 w 5631"/>
                  <a:gd name="T29" fmla="*/ 3131 h 5223"/>
                  <a:gd name="T30" fmla="*/ 2508 w 5631"/>
                  <a:gd name="T31" fmla="*/ 2648 h 5223"/>
                  <a:gd name="T32" fmla="*/ 1750 w 5631"/>
                  <a:gd name="T33" fmla="*/ 3147 h 5223"/>
                  <a:gd name="T34" fmla="*/ 1613 w 5631"/>
                  <a:gd name="T35" fmla="*/ 3145 h 5223"/>
                  <a:gd name="T36" fmla="*/ 2133 w 5631"/>
                  <a:gd name="T37" fmla="*/ 2219 h 5223"/>
                  <a:gd name="T38" fmla="*/ 1563 w 5631"/>
                  <a:gd name="T39" fmla="*/ 2066 h 5223"/>
                  <a:gd name="T40" fmla="*/ 1510 w 5631"/>
                  <a:gd name="T41" fmla="*/ 1481 h 5223"/>
                  <a:gd name="T42" fmla="*/ 1077 w 5631"/>
                  <a:gd name="T43" fmla="*/ 337 h 5223"/>
                  <a:gd name="T44" fmla="*/ 1482 w 5631"/>
                  <a:gd name="T45" fmla="*/ 663 h 5223"/>
                  <a:gd name="T46" fmla="*/ 2265 w 5631"/>
                  <a:gd name="T47" fmla="*/ 1998 h 5223"/>
                  <a:gd name="T48" fmla="*/ 2536 w 5631"/>
                  <a:gd name="T49" fmla="*/ 1016 h 5223"/>
                  <a:gd name="T50" fmla="*/ 2343 w 5631"/>
                  <a:gd name="T51" fmla="*/ 727 h 5223"/>
                  <a:gd name="T52" fmla="*/ 2657 w 5631"/>
                  <a:gd name="T53" fmla="*/ 818 h 5223"/>
                  <a:gd name="T54" fmla="*/ 3738 w 5631"/>
                  <a:gd name="T55" fmla="*/ 527 h 5223"/>
                  <a:gd name="T56" fmla="*/ 5064 w 5631"/>
                  <a:gd name="T57" fmla="*/ 110 h 5223"/>
                  <a:gd name="T58" fmla="*/ 5631 w 5631"/>
                  <a:gd name="T59" fmla="*/ 292 h 5223"/>
                  <a:gd name="T60" fmla="*/ 5332 w 5631"/>
                  <a:gd name="T61" fmla="*/ 1021 h 5223"/>
                  <a:gd name="T62" fmla="*/ 3959 w 5631"/>
                  <a:gd name="T63" fmla="*/ 2752 h 5223"/>
                  <a:gd name="T64" fmla="*/ 4128 w 5631"/>
                  <a:gd name="T65" fmla="*/ 2926 h 5223"/>
                  <a:gd name="T66" fmla="*/ 5064 w 5631"/>
                  <a:gd name="T67" fmla="*/ 2750 h 5223"/>
                  <a:gd name="T68" fmla="*/ 5631 w 5631"/>
                  <a:gd name="T69" fmla="*/ 2868 h 5223"/>
                  <a:gd name="T70" fmla="*/ 4249 w 5631"/>
                  <a:gd name="T71" fmla="*/ 403 h 5223"/>
                  <a:gd name="T72" fmla="*/ 3463 w 5631"/>
                  <a:gd name="T73" fmla="*/ 841 h 5223"/>
                  <a:gd name="T74" fmla="*/ 4020 w 5631"/>
                  <a:gd name="T75" fmla="*/ 1673 h 5223"/>
                  <a:gd name="T76" fmla="*/ 3326 w 5631"/>
                  <a:gd name="T77" fmla="*/ 2305 h 5223"/>
                  <a:gd name="T78" fmla="*/ 3103 w 5631"/>
                  <a:gd name="T79" fmla="*/ 3027 h 5223"/>
                  <a:gd name="T80" fmla="*/ 3682 w 5631"/>
                  <a:gd name="T81" fmla="*/ 2810 h 5223"/>
                  <a:gd name="T82" fmla="*/ 5251 w 5631"/>
                  <a:gd name="T83" fmla="*/ 443 h 5223"/>
                  <a:gd name="T84" fmla="*/ 5059 w 5631"/>
                  <a:gd name="T85" fmla="*/ 244 h 5223"/>
                  <a:gd name="T86" fmla="*/ 3514 w 5631"/>
                  <a:gd name="T87" fmla="*/ 1044 h 5223"/>
                  <a:gd name="T88" fmla="*/ 3095 w 5631"/>
                  <a:gd name="T89" fmla="*/ 1081 h 5223"/>
                  <a:gd name="T90" fmla="*/ 2771 w 5631"/>
                  <a:gd name="T91" fmla="*/ 1876 h 5223"/>
                  <a:gd name="T92" fmla="*/ 2650 w 5631"/>
                  <a:gd name="T93" fmla="*/ 2344 h 5223"/>
                  <a:gd name="T94" fmla="*/ 3496 w 5631"/>
                  <a:gd name="T95" fmla="*/ 2068 h 5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31" h="5223">
                    <a:moveTo>
                      <a:pt x="5631" y="3012"/>
                    </a:moveTo>
                    <a:cubicBezTo>
                      <a:pt x="5588" y="3083"/>
                      <a:pt x="5530" y="3141"/>
                      <a:pt x="5469" y="3196"/>
                    </a:cubicBezTo>
                    <a:cubicBezTo>
                      <a:pt x="5449" y="3214"/>
                      <a:pt x="5430" y="3233"/>
                      <a:pt x="5412" y="3252"/>
                    </a:cubicBezTo>
                    <a:cubicBezTo>
                      <a:pt x="5180" y="3494"/>
                      <a:pt x="4898" y="3655"/>
                      <a:pt x="4584" y="3766"/>
                    </a:cubicBezTo>
                    <a:cubicBezTo>
                      <a:pt x="4496" y="3798"/>
                      <a:pt x="4405" y="3813"/>
                      <a:pt x="4310" y="3811"/>
                    </a:cubicBezTo>
                    <a:cubicBezTo>
                      <a:pt x="4198" y="3808"/>
                      <a:pt x="4086" y="3812"/>
                      <a:pt x="3974" y="3810"/>
                    </a:cubicBezTo>
                    <a:cubicBezTo>
                      <a:pt x="3920" y="3809"/>
                      <a:pt x="3867" y="3814"/>
                      <a:pt x="3816" y="3831"/>
                    </a:cubicBezTo>
                    <a:cubicBezTo>
                      <a:pt x="3719" y="3864"/>
                      <a:pt x="3619" y="3875"/>
                      <a:pt x="3517" y="3869"/>
                    </a:cubicBezTo>
                    <a:cubicBezTo>
                      <a:pt x="3454" y="3864"/>
                      <a:pt x="3396" y="3879"/>
                      <a:pt x="3340" y="3906"/>
                    </a:cubicBezTo>
                    <a:cubicBezTo>
                      <a:pt x="3236" y="3954"/>
                      <a:pt x="3131" y="4000"/>
                      <a:pt x="3026" y="4046"/>
                    </a:cubicBezTo>
                    <a:cubicBezTo>
                      <a:pt x="2992" y="4062"/>
                      <a:pt x="2955" y="4069"/>
                      <a:pt x="2917" y="4063"/>
                    </a:cubicBezTo>
                    <a:cubicBezTo>
                      <a:pt x="2898" y="4060"/>
                      <a:pt x="2885" y="4037"/>
                      <a:pt x="2895" y="4021"/>
                    </a:cubicBezTo>
                    <a:cubicBezTo>
                      <a:pt x="2905" y="4005"/>
                      <a:pt x="2918" y="3989"/>
                      <a:pt x="2933" y="3981"/>
                    </a:cubicBezTo>
                    <a:cubicBezTo>
                      <a:pt x="2970" y="3962"/>
                      <a:pt x="3009" y="3943"/>
                      <a:pt x="3050" y="3931"/>
                    </a:cubicBezTo>
                    <a:cubicBezTo>
                      <a:pt x="3114" y="3911"/>
                      <a:pt x="3174" y="3883"/>
                      <a:pt x="3233" y="3852"/>
                    </a:cubicBezTo>
                    <a:cubicBezTo>
                      <a:pt x="3509" y="3711"/>
                      <a:pt x="3796" y="3599"/>
                      <a:pt x="4098" y="3525"/>
                    </a:cubicBezTo>
                    <a:cubicBezTo>
                      <a:pt x="4315" y="3471"/>
                      <a:pt x="4529" y="3407"/>
                      <a:pt x="4736" y="3320"/>
                    </a:cubicBezTo>
                    <a:cubicBezTo>
                      <a:pt x="4804" y="3291"/>
                      <a:pt x="4872" y="3258"/>
                      <a:pt x="4937" y="3222"/>
                    </a:cubicBezTo>
                    <a:cubicBezTo>
                      <a:pt x="4976" y="3200"/>
                      <a:pt x="5012" y="3171"/>
                      <a:pt x="5045" y="3141"/>
                    </a:cubicBezTo>
                    <a:cubicBezTo>
                      <a:pt x="5064" y="3124"/>
                      <a:pt x="5080" y="3100"/>
                      <a:pt x="5090" y="3076"/>
                    </a:cubicBezTo>
                    <a:cubicBezTo>
                      <a:pt x="5109" y="3029"/>
                      <a:pt x="5092" y="2985"/>
                      <a:pt x="5047" y="2960"/>
                    </a:cubicBezTo>
                    <a:cubicBezTo>
                      <a:pt x="5036" y="2954"/>
                      <a:pt x="5023" y="2948"/>
                      <a:pt x="5010" y="2945"/>
                    </a:cubicBezTo>
                    <a:cubicBezTo>
                      <a:pt x="4976" y="2940"/>
                      <a:pt x="4942" y="2930"/>
                      <a:pt x="4908" y="2932"/>
                    </a:cubicBezTo>
                    <a:cubicBezTo>
                      <a:pt x="4762" y="2942"/>
                      <a:pt x="4615" y="2945"/>
                      <a:pt x="4470" y="2969"/>
                    </a:cubicBezTo>
                    <a:cubicBezTo>
                      <a:pt x="4323" y="2994"/>
                      <a:pt x="4176" y="3017"/>
                      <a:pt x="4028" y="3037"/>
                    </a:cubicBezTo>
                    <a:cubicBezTo>
                      <a:pt x="3959" y="3047"/>
                      <a:pt x="3890" y="3054"/>
                      <a:pt x="3821" y="3054"/>
                    </a:cubicBezTo>
                    <a:cubicBezTo>
                      <a:pt x="3760" y="3054"/>
                      <a:pt x="3720" y="3080"/>
                      <a:pt x="3689" y="3128"/>
                    </a:cubicBezTo>
                    <a:cubicBezTo>
                      <a:pt x="3679" y="3144"/>
                      <a:pt x="3669" y="3159"/>
                      <a:pt x="3660" y="3176"/>
                    </a:cubicBezTo>
                    <a:cubicBezTo>
                      <a:pt x="3621" y="3249"/>
                      <a:pt x="3562" y="3302"/>
                      <a:pt x="3488" y="3337"/>
                    </a:cubicBezTo>
                    <a:cubicBezTo>
                      <a:pt x="3367" y="3395"/>
                      <a:pt x="3240" y="3420"/>
                      <a:pt x="3108" y="3388"/>
                    </a:cubicBezTo>
                    <a:cubicBezTo>
                      <a:pt x="3051" y="3374"/>
                      <a:pt x="2997" y="3375"/>
                      <a:pt x="2944" y="3398"/>
                    </a:cubicBezTo>
                    <a:cubicBezTo>
                      <a:pt x="2814" y="3453"/>
                      <a:pt x="2684" y="3507"/>
                      <a:pt x="2554" y="3563"/>
                    </a:cubicBezTo>
                    <a:cubicBezTo>
                      <a:pt x="2471" y="3599"/>
                      <a:pt x="2390" y="3638"/>
                      <a:pt x="2307" y="3675"/>
                    </a:cubicBezTo>
                    <a:cubicBezTo>
                      <a:pt x="2241" y="3704"/>
                      <a:pt x="2175" y="3730"/>
                      <a:pt x="2105" y="3749"/>
                    </a:cubicBezTo>
                    <a:cubicBezTo>
                      <a:pt x="2049" y="3765"/>
                      <a:pt x="1995" y="3791"/>
                      <a:pt x="1946" y="3822"/>
                    </a:cubicBezTo>
                    <a:cubicBezTo>
                      <a:pt x="1874" y="3867"/>
                      <a:pt x="1805" y="3918"/>
                      <a:pt x="1738" y="3971"/>
                    </a:cubicBezTo>
                    <a:cubicBezTo>
                      <a:pt x="1661" y="4033"/>
                      <a:pt x="1588" y="4099"/>
                      <a:pt x="1514" y="4164"/>
                    </a:cubicBezTo>
                    <a:cubicBezTo>
                      <a:pt x="1425" y="4241"/>
                      <a:pt x="1333" y="4313"/>
                      <a:pt x="1237" y="4380"/>
                    </a:cubicBezTo>
                    <a:cubicBezTo>
                      <a:pt x="1136" y="4451"/>
                      <a:pt x="1038" y="4525"/>
                      <a:pt x="940" y="4598"/>
                    </a:cubicBezTo>
                    <a:cubicBezTo>
                      <a:pt x="816" y="4691"/>
                      <a:pt x="702" y="4795"/>
                      <a:pt x="596" y="4908"/>
                    </a:cubicBezTo>
                    <a:cubicBezTo>
                      <a:pt x="514" y="4995"/>
                      <a:pt x="428" y="5080"/>
                      <a:pt x="347" y="5168"/>
                    </a:cubicBezTo>
                    <a:cubicBezTo>
                      <a:pt x="311" y="5206"/>
                      <a:pt x="272" y="5223"/>
                      <a:pt x="220" y="5219"/>
                    </a:cubicBezTo>
                    <a:cubicBezTo>
                      <a:pt x="183" y="5215"/>
                      <a:pt x="145" y="5218"/>
                      <a:pt x="112" y="5218"/>
                    </a:cubicBezTo>
                    <a:cubicBezTo>
                      <a:pt x="82" y="5201"/>
                      <a:pt x="74" y="5174"/>
                      <a:pt x="67" y="5150"/>
                    </a:cubicBezTo>
                    <a:cubicBezTo>
                      <a:pt x="45" y="5078"/>
                      <a:pt x="23" y="5007"/>
                      <a:pt x="6" y="4934"/>
                    </a:cubicBezTo>
                    <a:cubicBezTo>
                      <a:pt x="0" y="4907"/>
                      <a:pt x="2" y="4876"/>
                      <a:pt x="7" y="4847"/>
                    </a:cubicBezTo>
                    <a:cubicBezTo>
                      <a:pt x="40" y="4650"/>
                      <a:pt x="126" y="4478"/>
                      <a:pt x="266" y="4335"/>
                    </a:cubicBezTo>
                    <a:cubicBezTo>
                      <a:pt x="286" y="4315"/>
                      <a:pt x="305" y="4293"/>
                      <a:pt x="343" y="4280"/>
                    </a:cubicBezTo>
                    <a:cubicBezTo>
                      <a:pt x="334" y="4309"/>
                      <a:pt x="330" y="4329"/>
                      <a:pt x="322" y="4348"/>
                    </a:cubicBezTo>
                    <a:cubicBezTo>
                      <a:pt x="290" y="4424"/>
                      <a:pt x="257" y="4499"/>
                      <a:pt x="225" y="4576"/>
                    </a:cubicBezTo>
                    <a:cubicBezTo>
                      <a:pt x="198" y="4642"/>
                      <a:pt x="174" y="4710"/>
                      <a:pt x="163" y="4782"/>
                    </a:cubicBezTo>
                    <a:cubicBezTo>
                      <a:pt x="157" y="4827"/>
                      <a:pt x="167" y="4867"/>
                      <a:pt x="197" y="4901"/>
                    </a:cubicBezTo>
                    <a:cubicBezTo>
                      <a:pt x="225" y="4933"/>
                      <a:pt x="253" y="4937"/>
                      <a:pt x="288" y="4913"/>
                    </a:cubicBezTo>
                    <a:cubicBezTo>
                      <a:pt x="332" y="4882"/>
                      <a:pt x="374" y="4850"/>
                      <a:pt x="416" y="4818"/>
                    </a:cubicBezTo>
                    <a:cubicBezTo>
                      <a:pt x="704" y="4601"/>
                      <a:pt x="991" y="4384"/>
                      <a:pt x="1279" y="4168"/>
                    </a:cubicBezTo>
                    <a:cubicBezTo>
                      <a:pt x="1606" y="3922"/>
                      <a:pt x="1958" y="3718"/>
                      <a:pt x="2319" y="3528"/>
                    </a:cubicBezTo>
                    <a:cubicBezTo>
                      <a:pt x="2414" y="3478"/>
                      <a:pt x="2512" y="3438"/>
                      <a:pt x="2617" y="3415"/>
                    </a:cubicBezTo>
                    <a:cubicBezTo>
                      <a:pt x="2671" y="3403"/>
                      <a:pt x="2725" y="3384"/>
                      <a:pt x="2777" y="3364"/>
                    </a:cubicBezTo>
                    <a:cubicBezTo>
                      <a:pt x="2820" y="3349"/>
                      <a:pt x="2859" y="3325"/>
                      <a:pt x="2891" y="3292"/>
                    </a:cubicBezTo>
                    <a:cubicBezTo>
                      <a:pt x="2934" y="3247"/>
                      <a:pt x="2954" y="3194"/>
                      <a:pt x="2939" y="3131"/>
                    </a:cubicBezTo>
                    <a:cubicBezTo>
                      <a:pt x="2914" y="3025"/>
                      <a:pt x="2878" y="2922"/>
                      <a:pt x="2828" y="2824"/>
                    </a:cubicBezTo>
                    <a:cubicBezTo>
                      <a:pt x="2819" y="2808"/>
                      <a:pt x="2809" y="2792"/>
                      <a:pt x="2799" y="2776"/>
                    </a:cubicBezTo>
                    <a:cubicBezTo>
                      <a:pt x="2771" y="2732"/>
                      <a:pt x="2732" y="2708"/>
                      <a:pt x="2680" y="2707"/>
                    </a:cubicBezTo>
                    <a:cubicBezTo>
                      <a:pt x="2616" y="2705"/>
                      <a:pt x="2561" y="2681"/>
                      <a:pt x="2508" y="2648"/>
                    </a:cubicBezTo>
                    <a:cubicBezTo>
                      <a:pt x="2469" y="2625"/>
                      <a:pt x="2431" y="2600"/>
                      <a:pt x="2392" y="2578"/>
                    </a:cubicBezTo>
                    <a:cubicBezTo>
                      <a:pt x="2317" y="2534"/>
                      <a:pt x="2307" y="2534"/>
                      <a:pt x="2246" y="2593"/>
                    </a:cubicBezTo>
                    <a:cubicBezTo>
                      <a:pt x="2208" y="2630"/>
                      <a:pt x="2171" y="2668"/>
                      <a:pt x="2135" y="2708"/>
                    </a:cubicBezTo>
                    <a:cubicBezTo>
                      <a:pt x="2006" y="2854"/>
                      <a:pt x="1879" y="3001"/>
                      <a:pt x="1750" y="3147"/>
                    </a:cubicBezTo>
                    <a:cubicBezTo>
                      <a:pt x="1734" y="3165"/>
                      <a:pt x="1719" y="3184"/>
                      <a:pt x="1701" y="3199"/>
                    </a:cubicBezTo>
                    <a:cubicBezTo>
                      <a:pt x="1689" y="3208"/>
                      <a:pt x="1673" y="3215"/>
                      <a:pt x="1659" y="3217"/>
                    </a:cubicBezTo>
                    <a:cubicBezTo>
                      <a:pt x="1638" y="3220"/>
                      <a:pt x="1615" y="3221"/>
                      <a:pt x="1603" y="3197"/>
                    </a:cubicBezTo>
                    <a:cubicBezTo>
                      <a:pt x="1593" y="3177"/>
                      <a:pt x="1603" y="3161"/>
                      <a:pt x="1613" y="3145"/>
                    </a:cubicBezTo>
                    <a:cubicBezTo>
                      <a:pt x="1649" y="3088"/>
                      <a:pt x="1685" y="3032"/>
                      <a:pt x="1721" y="2976"/>
                    </a:cubicBezTo>
                    <a:cubicBezTo>
                      <a:pt x="1841" y="2791"/>
                      <a:pt x="1962" y="2605"/>
                      <a:pt x="2082" y="2420"/>
                    </a:cubicBezTo>
                    <a:cubicBezTo>
                      <a:pt x="2098" y="2395"/>
                      <a:pt x="2112" y="2369"/>
                      <a:pt x="2130" y="2346"/>
                    </a:cubicBezTo>
                    <a:cubicBezTo>
                      <a:pt x="2163" y="2304"/>
                      <a:pt x="2157" y="2262"/>
                      <a:pt x="2133" y="2219"/>
                    </a:cubicBezTo>
                    <a:cubicBezTo>
                      <a:pt x="2107" y="2174"/>
                      <a:pt x="2069" y="2141"/>
                      <a:pt x="2021" y="2121"/>
                    </a:cubicBezTo>
                    <a:cubicBezTo>
                      <a:pt x="1988" y="2106"/>
                      <a:pt x="1954" y="2108"/>
                      <a:pt x="1920" y="2121"/>
                    </a:cubicBezTo>
                    <a:cubicBezTo>
                      <a:pt x="1873" y="2140"/>
                      <a:pt x="1825" y="2156"/>
                      <a:pt x="1779" y="2177"/>
                    </a:cubicBezTo>
                    <a:cubicBezTo>
                      <a:pt x="1677" y="2221"/>
                      <a:pt x="1585" y="2161"/>
                      <a:pt x="1563" y="2066"/>
                    </a:cubicBezTo>
                    <a:cubicBezTo>
                      <a:pt x="1557" y="2038"/>
                      <a:pt x="1553" y="2008"/>
                      <a:pt x="1553" y="1979"/>
                    </a:cubicBezTo>
                    <a:cubicBezTo>
                      <a:pt x="1551" y="1897"/>
                      <a:pt x="1551" y="1814"/>
                      <a:pt x="1553" y="1731"/>
                    </a:cubicBezTo>
                    <a:cubicBezTo>
                      <a:pt x="1554" y="1682"/>
                      <a:pt x="1547" y="1636"/>
                      <a:pt x="1519" y="1594"/>
                    </a:cubicBezTo>
                    <a:cubicBezTo>
                      <a:pt x="1495" y="1559"/>
                      <a:pt x="1489" y="1521"/>
                      <a:pt x="1510" y="1481"/>
                    </a:cubicBezTo>
                    <a:cubicBezTo>
                      <a:pt x="1527" y="1449"/>
                      <a:pt x="1524" y="1414"/>
                      <a:pt x="1513" y="1380"/>
                    </a:cubicBezTo>
                    <a:cubicBezTo>
                      <a:pt x="1496" y="1330"/>
                      <a:pt x="1481" y="1278"/>
                      <a:pt x="1463" y="1229"/>
                    </a:cubicBezTo>
                    <a:cubicBezTo>
                      <a:pt x="1359" y="951"/>
                      <a:pt x="1235" y="683"/>
                      <a:pt x="1112" y="414"/>
                    </a:cubicBezTo>
                    <a:cubicBezTo>
                      <a:pt x="1099" y="388"/>
                      <a:pt x="1088" y="361"/>
                      <a:pt x="1077" y="337"/>
                    </a:cubicBezTo>
                    <a:cubicBezTo>
                      <a:pt x="1090" y="305"/>
                      <a:pt x="1113" y="301"/>
                      <a:pt x="1138" y="304"/>
                    </a:cubicBezTo>
                    <a:cubicBezTo>
                      <a:pt x="1173" y="307"/>
                      <a:pt x="1206" y="321"/>
                      <a:pt x="1232" y="344"/>
                    </a:cubicBezTo>
                    <a:cubicBezTo>
                      <a:pt x="1266" y="374"/>
                      <a:pt x="1302" y="403"/>
                      <a:pt x="1329" y="439"/>
                    </a:cubicBezTo>
                    <a:cubicBezTo>
                      <a:pt x="1383" y="511"/>
                      <a:pt x="1436" y="585"/>
                      <a:pt x="1482" y="663"/>
                    </a:cubicBezTo>
                    <a:cubicBezTo>
                      <a:pt x="1602" y="868"/>
                      <a:pt x="1698" y="1085"/>
                      <a:pt x="1786" y="1305"/>
                    </a:cubicBezTo>
                    <a:cubicBezTo>
                      <a:pt x="1863" y="1498"/>
                      <a:pt x="1937" y="1692"/>
                      <a:pt x="2005" y="1889"/>
                    </a:cubicBezTo>
                    <a:cubicBezTo>
                      <a:pt x="2036" y="1978"/>
                      <a:pt x="2095" y="2015"/>
                      <a:pt x="2180" y="2029"/>
                    </a:cubicBezTo>
                    <a:cubicBezTo>
                      <a:pt x="2216" y="2035"/>
                      <a:pt x="2245" y="2026"/>
                      <a:pt x="2265" y="1998"/>
                    </a:cubicBezTo>
                    <a:cubicBezTo>
                      <a:pt x="2291" y="1961"/>
                      <a:pt x="2317" y="1924"/>
                      <a:pt x="2338" y="1884"/>
                    </a:cubicBezTo>
                    <a:cubicBezTo>
                      <a:pt x="2403" y="1758"/>
                      <a:pt x="2451" y="1625"/>
                      <a:pt x="2496" y="1491"/>
                    </a:cubicBezTo>
                    <a:cubicBezTo>
                      <a:pt x="2524" y="1410"/>
                      <a:pt x="2540" y="1327"/>
                      <a:pt x="2536" y="1240"/>
                    </a:cubicBezTo>
                    <a:cubicBezTo>
                      <a:pt x="2532" y="1166"/>
                      <a:pt x="2533" y="1091"/>
                      <a:pt x="2536" y="1016"/>
                    </a:cubicBezTo>
                    <a:cubicBezTo>
                      <a:pt x="2537" y="978"/>
                      <a:pt x="2523" y="950"/>
                      <a:pt x="2494" y="926"/>
                    </a:cubicBezTo>
                    <a:cubicBezTo>
                      <a:pt x="2445" y="885"/>
                      <a:pt x="2398" y="843"/>
                      <a:pt x="2350" y="800"/>
                    </a:cubicBezTo>
                    <a:cubicBezTo>
                      <a:pt x="2334" y="787"/>
                      <a:pt x="2321" y="771"/>
                      <a:pt x="2308" y="758"/>
                    </a:cubicBezTo>
                    <a:cubicBezTo>
                      <a:pt x="2313" y="734"/>
                      <a:pt x="2326" y="725"/>
                      <a:pt x="2343" y="727"/>
                    </a:cubicBezTo>
                    <a:cubicBezTo>
                      <a:pt x="2367" y="729"/>
                      <a:pt x="2391" y="733"/>
                      <a:pt x="2414" y="739"/>
                    </a:cubicBezTo>
                    <a:cubicBezTo>
                      <a:pt x="2453" y="749"/>
                      <a:pt x="2492" y="754"/>
                      <a:pt x="2530" y="734"/>
                    </a:cubicBezTo>
                    <a:cubicBezTo>
                      <a:pt x="2561" y="718"/>
                      <a:pt x="2586" y="729"/>
                      <a:pt x="2607" y="756"/>
                    </a:cubicBezTo>
                    <a:cubicBezTo>
                      <a:pt x="2623" y="777"/>
                      <a:pt x="2639" y="799"/>
                      <a:pt x="2657" y="818"/>
                    </a:cubicBezTo>
                    <a:cubicBezTo>
                      <a:pt x="2681" y="842"/>
                      <a:pt x="2705" y="868"/>
                      <a:pt x="2733" y="888"/>
                    </a:cubicBezTo>
                    <a:cubicBezTo>
                      <a:pt x="2779" y="921"/>
                      <a:pt x="2831" y="930"/>
                      <a:pt x="2885" y="909"/>
                    </a:cubicBezTo>
                    <a:cubicBezTo>
                      <a:pt x="2940" y="889"/>
                      <a:pt x="2996" y="870"/>
                      <a:pt x="3049" y="846"/>
                    </a:cubicBezTo>
                    <a:cubicBezTo>
                      <a:pt x="3279" y="741"/>
                      <a:pt x="3508" y="633"/>
                      <a:pt x="3738" y="527"/>
                    </a:cubicBezTo>
                    <a:cubicBezTo>
                      <a:pt x="3948" y="430"/>
                      <a:pt x="4159" y="334"/>
                      <a:pt x="4370" y="238"/>
                    </a:cubicBezTo>
                    <a:cubicBezTo>
                      <a:pt x="4406" y="222"/>
                      <a:pt x="4444" y="207"/>
                      <a:pt x="4482" y="196"/>
                    </a:cubicBezTo>
                    <a:cubicBezTo>
                      <a:pt x="4518" y="186"/>
                      <a:pt x="4555" y="174"/>
                      <a:pt x="4591" y="176"/>
                    </a:cubicBezTo>
                    <a:cubicBezTo>
                      <a:pt x="4754" y="185"/>
                      <a:pt x="4908" y="146"/>
                      <a:pt x="5064" y="110"/>
                    </a:cubicBezTo>
                    <a:cubicBezTo>
                      <a:pt x="5207" y="77"/>
                      <a:pt x="5350" y="46"/>
                      <a:pt x="5493" y="15"/>
                    </a:cubicBezTo>
                    <a:cubicBezTo>
                      <a:pt x="5560" y="0"/>
                      <a:pt x="5601" y="28"/>
                      <a:pt x="5609" y="96"/>
                    </a:cubicBezTo>
                    <a:cubicBezTo>
                      <a:pt x="5613" y="133"/>
                      <a:pt x="5611" y="171"/>
                      <a:pt x="5613" y="208"/>
                    </a:cubicBezTo>
                    <a:cubicBezTo>
                      <a:pt x="5615" y="237"/>
                      <a:pt x="5609" y="267"/>
                      <a:pt x="5631" y="292"/>
                    </a:cubicBezTo>
                    <a:cubicBezTo>
                      <a:pt x="5631" y="388"/>
                      <a:pt x="5631" y="484"/>
                      <a:pt x="5631" y="580"/>
                    </a:cubicBezTo>
                    <a:cubicBezTo>
                      <a:pt x="5626" y="586"/>
                      <a:pt x="5618" y="592"/>
                      <a:pt x="5617" y="599"/>
                    </a:cubicBezTo>
                    <a:cubicBezTo>
                      <a:pt x="5601" y="706"/>
                      <a:pt x="5544" y="792"/>
                      <a:pt x="5476" y="872"/>
                    </a:cubicBezTo>
                    <a:cubicBezTo>
                      <a:pt x="5431" y="925"/>
                      <a:pt x="5382" y="974"/>
                      <a:pt x="5332" y="1021"/>
                    </a:cubicBezTo>
                    <a:cubicBezTo>
                      <a:pt x="5254" y="1094"/>
                      <a:pt x="5173" y="1163"/>
                      <a:pt x="5094" y="1234"/>
                    </a:cubicBezTo>
                    <a:cubicBezTo>
                      <a:pt x="4983" y="1335"/>
                      <a:pt x="4873" y="1436"/>
                      <a:pt x="4781" y="1554"/>
                    </a:cubicBezTo>
                    <a:cubicBezTo>
                      <a:pt x="4538" y="1862"/>
                      <a:pt x="4307" y="2178"/>
                      <a:pt x="4096" y="2508"/>
                    </a:cubicBezTo>
                    <a:cubicBezTo>
                      <a:pt x="4046" y="2587"/>
                      <a:pt x="4003" y="2669"/>
                      <a:pt x="3959" y="2752"/>
                    </a:cubicBezTo>
                    <a:cubicBezTo>
                      <a:pt x="3943" y="2782"/>
                      <a:pt x="3931" y="2815"/>
                      <a:pt x="3924" y="2849"/>
                    </a:cubicBezTo>
                    <a:cubicBezTo>
                      <a:pt x="3913" y="2892"/>
                      <a:pt x="3936" y="2928"/>
                      <a:pt x="3980" y="2941"/>
                    </a:cubicBezTo>
                    <a:cubicBezTo>
                      <a:pt x="3997" y="2946"/>
                      <a:pt x="4016" y="2947"/>
                      <a:pt x="4034" y="2945"/>
                    </a:cubicBezTo>
                    <a:cubicBezTo>
                      <a:pt x="4066" y="2940"/>
                      <a:pt x="4097" y="2933"/>
                      <a:pt x="4128" y="2926"/>
                    </a:cubicBezTo>
                    <a:cubicBezTo>
                      <a:pt x="4235" y="2901"/>
                      <a:pt x="4342" y="2884"/>
                      <a:pt x="4452" y="2889"/>
                    </a:cubicBezTo>
                    <a:cubicBezTo>
                      <a:pt x="4483" y="2890"/>
                      <a:pt x="4516" y="2883"/>
                      <a:pt x="4546" y="2874"/>
                    </a:cubicBezTo>
                    <a:cubicBezTo>
                      <a:pt x="4645" y="2844"/>
                      <a:pt x="4744" y="2813"/>
                      <a:pt x="4843" y="2782"/>
                    </a:cubicBezTo>
                    <a:cubicBezTo>
                      <a:pt x="4915" y="2759"/>
                      <a:pt x="4988" y="2747"/>
                      <a:pt x="5064" y="2750"/>
                    </a:cubicBezTo>
                    <a:cubicBezTo>
                      <a:pt x="5114" y="2752"/>
                      <a:pt x="5165" y="2750"/>
                      <a:pt x="5215" y="2750"/>
                    </a:cubicBezTo>
                    <a:cubicBezTo>
                      <a:pt x="5261" y="2750"/>
                      <a:pt x="5305" y="2746"/>
                      <a:pt x="5349" y="2732"/>
                    </a:cubicBezTo>
                    <a:cubicBezTo>
                      <a:pt x="5453" y="2702"/>
                      <a:pt x="5587" y="2756"/>
                      <a:pt x="5615" y="2853"/>
                    </a:cubicBezTo>
                    <a:cubicBezTo>
                      <a:pt x="5616" y="2859"/>
                      <a:pt x="5625" y="2863"/>
                      <a:pt x="5631" y="2868"/>
                    </a:cubicBezTo>
                    <a:cubicBezTo>
                      <a:pt x="5631" y="2916"/>
                      <a:pt x="5631" y="2964"/>
                      <a:pt x="5631" y="3012"/>
                    </a:cubicBezTo>
                    <a:close/>
                    <a:moveTo>
                      <a:pt x="4860" y="277"/>
                    </a:moveTo>
                    <a:cubicBezTo>
                      <a:pt x="4778" y="275"/>
                      <a:pt x="4717" y="276"/>
                      <a:pt x="4657" y="293"/>
                    </a:cubicBezTo>
                    <a:cubicBezTo>
                      <a:pt x="4521" y="330"/>
                      <a:pt x="4384" y="364"/>
                      <a:pt x="4249" y="403"/>
                    </a:cubicBezTo>
                    <a:cubicBezTo>
                      <a:pt x="4080" y="452"/>
                      <a:pt x="3913" y="505"/>
                      <a:pt x="3752" y="575"/>
                    </a:cubicBezTo>
                    <a:cubicBezTo>
                      <a:pt x="3681" y="606"/>
                      <a:pt x="3612" y="642"/>
                      <a:pt x="3545" y="680"/>
                    </a:cubicBezTo>
                    <a:cubicBezTo>
                      <a:pt x="3516" y="697"/>
                      <a:pt x="3490" y="722"/>
                      <a:pt x="3467" y="748"/>
                    </a:cubicBezTo>
                    <a:cubicBezTo>
                      <a:pt x="3438" y="781"/>
                      <a:pt x="3438" y="805"/>
                      <a:pt x="3463" y="841"/>
                    </a:cubicBezTo>
                    <a:cubicBezTo>
                      <a:pt x="3486" y="874"/>
                      <a:pt x="3511" y="905"/>
                      <a:pt x="3536" y="936"/>
                    </a:cubicBezTo>
                    <a:cubicBezTo>
                      <a:pt x="3619" y="1041"/>
                      <a:pt x="3704" y="1143"/>
                      <a:pt x="3783" y="1250"/>
                    </a:cubicBezTo>
                    <a:cubicBezTo>
                      <a:pt x="3840" y="1327"/>
                      <a:pt x="3891" y="1409"/>
                      <a:pt x="3941" y="1491"/>
                    </a:cubicBezTo>
                    <a:cubicBezTo>
                      <a:pt x="3976" y="1547"/>
                      <a:pt x="4003" y="1609"/>
                      <a:pt x="4020" y="1673"/>
                    </a:cubicBezTo>
                    <a:cubicBezTo>
                      <a:pt x="4045" y="1765"/>
                      <a:pt x="4031" y="1848"/>
                      <a:pt x="3964" y="1918"/>
                    </a:cubicBezTo>
                    <a:cubicBezTo>
                      <a:pt x="3933" y="1951"/>
                      <a:pt x="3900" y="1983"/>
                      <a:pt x="3863" y="2008"/>
                    </a:cubicBezTo>
                    <a:cubicBezTo>
                      <a:pt x="3800" y="2052"/>
                      <a:pt x="3735" y="2094"/>
                      <a:pt x="3667" y="2131"/>
                    </a:cubicBezTo>
                    <a:cubicBezTo>
                      <a:pt x="3555" y="2192"/>
                      <a:pt x="3439" y="2246"/>
                      <a:pt x="3326" y="2305"/>
                    </a:cubicBezTo>
                    <a:cubicBezTo>
                      <a:pt x="3241" y="2350"/>
                      <a:pt x="3157" y="2396"/>
                      <a:pt x="3076" y="2448"/>
                    </a:cubicBezTo>
                    <a:cubicBezTo>
                      <a:pt x="3032" y="2476"/>
                      <a:pt x="2992" y="2513"/>
                      <a:pt x="2955" y="2551"/>
                    </a:cubicBezTo>
                    <a:cubicBezTo>
                      <a:pt x="2907" y="2601"/>
                      <a:pt x="2896" y="2661"/>
                      <a:pt x="2923" y="2728"/>
                    </a:cubicBezTo>
                    <a:cubicBezTo>
                      <a:pt x="2966" y="2839"/>
                      <a:pt x="3022" y="2940"/>
                      <a:pt x="3103" y="3027"/>
                    </a:cubicBezTo>
                    <a:cubicBezTo>
                      <a:pt x="3127" y="3052"/>
                      <a:pt x="3154" y="3075"/>
                      <a:pt x="3182" y="3094"/>
                    </a:cubicBezTo>
                    <a:cubicBezTo>
                      <a:pt x="3245" y="3138"/>
                      <a:pt x="3311" y="3142"/>
                      <a:pt x="3376" y="3100"/>
                    </a:cubicBezTo>
                    <a:cubicBezTo>
                      <a:pt x="3414" y="3075"/>
                      <a:pt x="3453" y="3050"/>
                      <a:pt x="3485" y="3018"/>
                    </a:cubicBezTo>
                    <a:cubicBezTo>
                      <a:pt x="3553" y="2951"/>
                      <a:pt x="3620" y="2882"/>
                      <a:pt x="3682" y="2810"/>
                    </a:cubicBezTo>
                    <a:cubicBezTo>
                      <a:pt x="3809" y="2662"/>
                      <a:pt x="3922" y="2504"/>
                      <a:pt x="4032" y="2343"/>
                    </a:cubicBezTo>
                    <a:cubicBezTo>
                      <a:pt x="4386" y="1829"/>
                      <a:pt x="4705" y="1294"/>
                      <a:pt x="5010" y="750"/>
                    </a:cubicBezTo>
                    <a:cubicBezTo>
                      <a:pt x="5040" y="696"/>
                      <a:pt x="5075" y="647"/>
                      <a:pt x="5117" y="601"/>
                    </a:cubicBezTo>
                    <a:cubicBezTo>
                      <a:pt x="5163" y="550"/>
                      <a:pt x="5208" y="497"/>
                      <a:pt x="5251" y="443"/>
                    </a:cubicBezTo>
                    <a:cubicBezTo>
                      <a:pt x="5270" y="418"/>
                      <a:pt x="5285" y="389"/>
                      <a:pt x="5300" y="361"/>
                    </a:cubicBezTo>
                    <a:cubicBezTo>
                      <a:pt x="5305" y="349"/>
                      <a:pt x="5309" y="335"/>
                      <a:pt x="5308" y="322"/>
                    </a:cubicBezTo>
                    <a:cubicBezTo>
                      <a:pt x="5303" y="254"/>
                      <a:pt x="5226" y="199"/>
                      <a:pt x="5158" y="214"/>
                    </a:cubicBezTo>
                    <a:cubicBezTo>
                      <a:pt x="5125" y="222"/>
                      <a:pt x="5091" y="232"/>
                      <a:pt x="5059" y="244"/>
                    </a:cubicBezTo>
                    <a:cubicBezTo>
                      <a:pt x="4988" y="269"/>
                      <a:pt x="4915" y="283"/>
                      <a:pt x="4860" y="277"/>
                    </a:cubicBezTo>
                    <a:close/>
                    <a:moveTo>
                      <a:pt x="3748" y="1608"/>
                    </a:moveTo>
                    <a:cubicBezTo>
                      <a:pt x="3745" y="1586"/>
                      <a:pt x="3744" y="1564"/>
                      <a:pt x="3739" y="1544"/>
                    </a:cubicBezTo>
                    <a:cubicBezTo>
                      <a:pt x="3695" y="1363"/>
                      <a:pt x="3623" y="1195"/>
                      <a:pt x="3514" y="1044"/>
                    </a:cubicBezTo>
                    <a:cubicBezTo>
                      <a:pt x="3483" y="1002"/>
                      <a:pt x="3445" y="963"/>
                      <a:pt x="3406" y="928"/>
                    </a:cubicBezTo>
                    <a:cubicBezTo>
                      <a:pt x="3306" y="840"/>
                      <a:pt x="3193" y="862"/>
                      <a:pt x="3088" y="924"/>
                    </a:cubicBezTo>
                    <a:cubicBezTo>
                      <a:pt x="3048" y="947"/>
                      <a:pt x="3040" y="987"/>
                      <a:pt x="3059" y="1029"/>
                    </a:cubicBezTo>
                    <a:cubicBezTo>
                      <a:pt x="3068" y="1048"/>
                      <a:pt x="3081" y="1065"/>
                      <a:pt x="3095" y="1081"/>
                    </a:cubicBezTo>
                    <a:cubicBezTo>
                      <a:pt x="3111" y="1102"/>
                      <a:pt x="3130" y="1121"/>
                      <a:pt x="3147" y="1142"/>
                    </a:cubicBezTo>
                    <a:cubicBezTo>
                      <a:pt x="3216" y="1227"/>
                      <a:pt x="3255" y="1348"/>
                      <a:pt x="3155" y="1469"/>
                    </a:cubicBezTo>
                    <a:cubicBezTo>
                      <a:pt x="3109" y="1525"/>
                      <a:pt x="3062" y="1579"/>
                      <a:pt x="3012" y="1631"/>
                    </a:cubicBezTo>
                    <a:cubicBezTo>
                      <a:pt x="2933" y="1714"/>
                      <a:pt x="2849" y="1792"/>
                      <a:pt x="2771" y="1876"/>
                    </a:cubicBezTo>
                    <a:cubicBezTo>
                      <a:pt x="2716" y="1934"/>
                      <a:pt x="2665" y="1996"/>
                      <a:pt x="2618" y="2060"/>
                    </a:cubicBezTo>
                    <a:cubicBezTo>
                      <a:pt x="2593" y="2094"/>
                      <a:pt x="2577" y="2134"/>
                      <a:pt x="2562" y="2174"/>
                    </a:cubicBezTo>
                    <a:cubicBezTo>
                      <a:pt x="2547" y="2214"/>
                      <a:pt x="2555" y="2253"/>
                      <a:pt x="2586" y="2285"/>
                    </a:cubicBezTo>
                    <a:cubicBezTo>
                      <a:pt x="2606" y="2306"/>
                      <a:pt x="2627" y="2327"/>
                      <a:pt x="2650" y="2344"/>
                    </a:cubicBezTo>
                    <a:cubicBezTo>
                      <a:pt x="2697" y="2379"/>
                      <a:pt x="2750" y="2404"/>
                      <a:pt x="2805" y="2425"/>
                    </a:cubicBezTo>
                    <a:cubicBezTo>
                      <a:pt x="2857" y="2445"/>
                      <a:pt x="2904" y="2442"/>
                      <a:pt x="2952" y="2417"/>
                    </a:cubicBezTo>
                    <a:cubicBezTo>
                      <a:pt x="2996" y="2393"/>
                      <a:pt x="3042" y="2371"/>
                      <a:pt x="3084" y="2343"/>
                    </a:cubicBezTo>
                    <a:cubicBezTo>
                      <a:pt x="3222" y="2252"/>
                      <a:pt x="3357" y="2157"/>
                      <a:pt x="3496" y="2068"/>
                    </a:cubicBezTo>
                    <a:cubicBezTo>
                      <a:pt x="3597" y="2002"/>
                      <a:pt x="3661" y="1912"/>
                      <a:pt x="3699" y="1800"/>
                    </a:cubicBezTo>
                    <a:cubicBezTo>
                      <a:pt x="3712" y="1759"/>
                      <a:pt x="3725" y="1719"/>
                      <a:pt x="3736" y="1678"/>
                    </a:cubicBezTo>
                    <a:cubicBezTo>
                      <a:pt x="3743" y="1655"/>
                      <a:pt x="3745" y="1631"/>
                      <a:pt x="3748" y="1608"/>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8" name="Freeform 43">
                <a:extLst>
                  <a:ext uri="{FF2B5EF4-FFF2-40B4-BE49-F238E27FC236}">
                    <a16:creationId xmlns:a16="http://schemas.microsoft.com/office/drawing/2014/main" id="{16339284-40F7-7843-A3E1-6ABB34947423}"/>
                  </a:ext>
                </a:extLst>
              </p:cNvPr>
              <p:cNvSpPr/>
              <p:nvPr userDrawn="1"/>
            </p:nvSpPr>
            <p:spPr bwMode="auto">
              <a:xfrm>
                <a:off x="-1128713" y="-3055938"/>
                <a:ext cx="1522413" cy="3492500"/>
              </a:xfrm>
              <a:custGeom>
                <a:avLst/>
                <a:gdLst>
                  <a:gd name="T0" fmla="*/ 1923 w 3660"/>
                  <a:gd name="T1" fmla="*/ 16 h 8386"/>
                  <a:gd name="T2" fmla="*/ 2416 w 3660"/>
                  <a:gd name="T3" fmla="*/ 82 h 8386"/>
                  <a:gd name="T4" fmla="*/ 2783 w 3660"/>
                  <a:gd name="T5" fmla="*/ 90 h 8386"/>
                  <a:gd name="T6" fmla="*/ 3437 w 3660"/>
                  <a:gd name="T7" fmla="*/ 552 h 8386"/>
                  <a:gd name="T8" fmla="*/ 3633 w 3660"/>
                  <a:gd name="T9" fmla="*/ 1563 h 8386"/>
                  <a:gd name="T10" fmla="*/ 3312 w 3660"/>
                  <a:gd name="T11" fmla="*/ 2349 h 8386"/>
                  <a:gd name="T12" fmla="*/ 2959 w 3660"/>
                  <a:gd name="T13" fmla="*/ 3597 h 8386"/>
                  <a:gd name="T14" fmla="*/ 2932 w 3660"/>
                  <a:gd name="T15" fmla="*/ 4819 h 8386"/>
                  <a:gd name="T16" fmla="*/ 3115 w 3660"/>
                  <a:gd name="T17" fmla="*/ 5618 h 8386"/>
                  <a:gd name="T18" fmla="*/ 3182 w 3660"/>
                  <a:gd name="T19" fmla="*/ 6057 h 8386"/>
                  <a:gd name="T20" fmla="*/ 3262 w 3660"/>
                  <a:gd name="T21" fmla="*/ 6443 h 8386"/>
                  <a:gd name="T22" fmla="*/ 3091 w 3660"/>
                  <a:gd name="T23" fmla="*/ 6787 h 8386"/>
                  <a:gd name="T24" fmla="*/ 2860 w 3660"/>
                  <a:gd name="T25" fmla="*/ 6809 h 8386"/>
                  <a:gd name="T26" fmla="*/ 2472 w 3660"/>
                  <a:gd name="T27" fmla="*/ 6406 h 8386"/>
                  <a:gd name="T28" fmla="*/ 2424 w 3660"/>
                  <a:gd name="T29" fmla="*/ 6218 h 8386"/>
                  <a:gd name="T30" fmla="*/ 2316 w 3660"/>
                  <a:gd name="T31" fmla="*/ 6287 h 8386"/>
                  <a:gd name="T32" fmla="*/ 2162 w 3660"/>
                  <a:gd name="T33" fmla="*/ 6575 h 8386"/>
                  <a:gd name="T34" fmla="*/ 1489 w 3660"/>
                  <a:gd name="T35" fmla="*/ 7429 h 8386"/>
                  <a:gd name="T36" fmla="*/ 1207 w 3660"/>
                  <a:gd name="T37" fmla="*/ 7882 h 8386"/>
                  <a:gd name="T38" fmla="*/ 969 w 3660"/>
                  <a:gd name="T39" fmla="*/ 8285 h 8386"/>
                  <a:gd name="T40" fmla="*/ 540 w 3660"/>
                  <a:gd name="T41" fmla="*/ 8305 h 8386"/>
                  <a:gd name="T42" fmla="*/ 8 w 3660"/>
                  <a:gd name="T43" fmla="*/ 7743 h 8386"/>
                  <a:gd name="T44" fmla="*/ 95 w 3660"/>
                  <a:gd name="T45" fmla="*/ 7393 h 8386"/>
                  <a:gd name="T46" fmla="*/ 278 w 3660"/>
                  <a:gd name="T47" fmla="*/ 7293 h 8386"/>
                  <a:gd name="T48" fmla="*/ 373 w 3660"/>
                  <a:gd name="T49" fmla="*/ 7390 h 8386"/>
                  <a:gd name="T50" fmla="*/ 972 w 3660"/>
                  <a:gd name="T51" fmla="*/ 7305 h 8386"/>
                  <a:gd name="T52" fmla="*/ 2004 w 3660"/>
                  <a:gd name="T53" fmla="*/ 6374 h 8386"/>
                  <a:gd name="T54" fmla="*/ 2546 w 3660"/>
                  <a:gd name="T55" fmla="*/ 5690 h 8386"/>
                  <a:gd name="T56" fmla="*/ 2605 w 3660"/>
                  <a:gd name="T57" fmla="*/ 5339 h 8386"/>
                  <a:gd name="T58" fmla="*/ 2680 w 3660"/>
                  <a:gd name="T59" fmla="*/ 4681 h 8386"/>
                  <a:gd name="T60" fmla="*/ 2701 w 3660"/>
                  <a:gd name="T61" fmla="*/ 3322 h 8386"/>
                  <a:gd name="T62" fmla="*/ 2746 w 3660"/>
                  <a:gd name="T63" fmla="*/ 2774 h 8386"/>
                  <a:gd name="T64" fmla="*/ 2777 w 3660"/>
                  <a:gd name="T65" fmla="*/ 2418 h 8386"/>
                  <a:gd name="T66" fmla="*/ 2830 w 3660"/>
                  <a:gd name="T67" fmla="*/ 1265 h 8386"/>
                  <a:gd name="T68" fmla="*/ 2365 w 3660"/>
                  <a:gd name="T69" fmla="*/ 317 h 8386"/>
                  <a:gd name="T70" fmla="*/ 1927 w 3660"/>
                  <a:gd name="T71" fmla="*/ 87 h 8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0" h="8386">
                    <a:moveTo>
                      <a:pt x="1927" y="87"/>
                    </a:moveTo>
                    <a:cubicBezTo>
                      <a:pt x="1908" y="62"/>
                      <a:pt x="1905" y="41"/>
                      <a:pt x="1923" y="16"/>
                    </a:cubicBezTo>
                    <a:cubicBezTo>
                      <a:pt x="1982" y="0"/>
                      <a:pt x="2042" y="7"/>
                      <a:pt x="2102" y="20"/>
                    </a:cubicBezTo>
                    <a:cubicBezTo>
                      <a:pt x="2206" y="41"/>
                      <a:pt x="2311" y="62"/>
                      <a:pt x="2416" y="82"/>
                    </a:cubicBezTo>
                    <a:cubicBezTo>
                      <a:pt x="2444" y="87"/>
                      <a:pt x="2474" y="89"/>
                      <a:pt x="2503" y="90"/>
                    </a:cubicBezTo>
                    <a:cubicBezTo>
                      <a:pt x="2596" y="91"/>
                      <a:pt x="2689" y="92"/>
                      <a:pt x="2783" y="90"/>
                    </a:cubicBezTo>
                    <a:cubicBezTo>
                      <a:pt x="2971" y="84"/>
                      <a:pt x="3124" y="161"/>
                      <a:pt x="3252" y="293"/>
                    </a:cubicBezTo>
                    <a:cubicBezTo>
                      <a:pt x="3327" y="369"/>
                      <a:pt x="3387" y="458"/>
                      <a:pt x="3437" y="552"/>
                    </a:cubicBezTo>
                    <a:cubicBezTo>
                      <a:pt x="3555" y="777"/>
                      <a:pt x="3625" y="1016"/>
                      <a:pt x="3650" y="1268"/>
                    </a:cubicBezTo>
                    <a:cubicBezTo>
                      <a:pt x="3660" y="1367"/>
                      <a:pt x="3644" y="1465"/>
                      <a:pt x="3633" y="1563"/>
                    </a:cubicBezTo>
                    <a:cubicBezTo>
                      <a:pt x="3616" y="1701"/>
                      <a:pt x="3574" y="1833"/>
                      <a:pt x="3513" y="1959"/>
                    </a:cubicBezTo>
                    <a:cubicBezTo>
                      <a:pt x="3449" y="2090"/>
                      <a:pt x="3384" y="2222"/>
                      <a:pt x="3312" y="2349"/>
                    </a:cubicBezTo>
                    <a:cubicBezTo>
                      <a:pt x="3251" y="2460"/>
                      <a:pt x="3204" y="2574"/>
                      <a:pt x="3171" y="2695"/>
                    </a:cubicBezTo>
                    <a:cubicBezTo>
                      <a:pt x="3089" y="2994"/>
                      <a:pt x="3012" y="3293"/>
                      <a:pt x="2959" y="3597"/>
                    </a:cubicBezTo>
                    <a:cubicBezTo>
                      <a:pt x="2943" y="3689"/>
                      <a:pt x="2933" y="3782"/>
                      <a:pt x="2933" y="3875"/>
                    </a:cubicBezTo>
                    <a:cubicBezTo>
                      <a:pt x="2934" y="4190"/>
                      <a:pt x="2935" y="4505"/>
                      <a:pt x="2932" y="4819"/>
                    </a:cubicBezTo>
                    <a:cubicBezTo>
                      <a:pt x="2932" y="4930"/>
                      <a:pt x="2945" y="5037"/>
                      <a:pt x="2976" y="5143"/>
                    </a:cubicBezTo>
                    <a:cubicBezTo>
                      <a:pt x="3022" y="5301"/>
                      <a:pt x="3067" y="5460"/>
                      <a:pt x="3115" y="5618"/>
                    </a:cubicBezTo>
                    <a:cubicBezTo>
                      <a:pt x="3144" y="5713"/>
                      <a:pt x="3166" y="5808"/>
                      <a:pt x="3158" y="5908"/>
                    </a:cubicBezTo>
                    <a:cubicBezTo>
                      <a:pt x="3154" y="5960"/>
                      <a:pt x="3166" y="6008"/>
                      <a:pt x="3182" y="6057"/>
                    </a:cubicBezTo>
                    <a:cubicBezTo>
                      <a:pt x="3208" y="6138"/>
                      <a:pt x="3232" y="6220"/>
                      <a:pt x="3258" y="6301"/>
                    </a:cubicBezTo>
                    <a:cubicBezTo>
                      <a:pt x="3273" y="6348"/>
                      <a:pt x="3272" y="6395"/>
                      <a:pt x="3262" y="6443"/>
                    </a:cubicBezTo>
                    <a:cubicBezTo>
                      <a:pt x="3245" y="6530"/>
                      <a:pt x="3219" y="6614"/>
                      <a:pt x="3171" y="6689"/>
                    </a:cubicBezTo>
                    <a:cubicBezTo>
                      <a:pt x="3149" y="6724"/>
                      <a:pt x="3122" y="6759"/>
                      <a:pt x="3091" y="6787"/>
                    </a:cubicBezTo>
                    <a:cubicBezTo>
                      <a:pt x="3043" y="6831"/>
                      <a:pt x="2986" y="6849"/>
                      <a:pt x="2921" y="6828"/>
                    </a:cubicBezTo>
                    <a:cubicBezTo>
                      <a:pt x="2901" y="6822"/>
                      <a:pt x="2879" y="6817"/>
                      <a:pt x="2860" y="6809"/>
                    </a:cubicBezTo>
                    <a:cubicBezTo>
                      <a:pt x="2709" y="6745"/>
                      <a:pt x="2588" y="6643"/>
                      <a:pt x="2493" y="6510"/>
                    </a:cubicBezTo>
                    <a:cubicBezTo>
                      <a:pt x="2470" y="6478"/>
                      <a:pt x="2460" y="6446"/>
                      <a:pt x="2472" y="6406"/>
                    </a:cubicBezTo>
                    <a:cubicBezTo>
                      <a:pt x="2483" y="6371"/>
                      <a:pt x="2489" y="6333"/>
                      <a:pt x="2490" y="6296"/>
                    </a:cubicBezTo>
                    <a:cubicBezTo>
                      <a:pt x="2491" y="6254"/>
                      <a:pt x="2464" y="6225"/>
                      <a:pt x="2424" y="6218"/>
                    </a:cubicBezTo>
                    <a:cubicBezTo>
                      <a:pt x="2401" y="6214"/>
                      <a:pt x="2380" y="6219"/>
                      <a:pt x="2364" y="6234"/>
                    </a:cubicBezTo>
                    <a:cubicBezTo>
                      <a:pt x="2346" y="6250"/>
                      <a:pt x="2328" y="6267"/>
                      <a:pt x="2316" y="6287"/>
                    </a:cubicBezTo>
                    <a:cubicBezTo>
                      <a:pt x="2292" y="6328"/>
                      <a:pt x="2268" y="6370"/>
                      <a:pt x="2251" y="6415"/>
                    </a:cubicBezTo>
                    <a:cubicBezTo>
                      <a:pt x="2229" y="6473"/>
                      <a:pt x="2200" y="6526"/>
                      <a:pt x="2162" y="6575"/>
                    </a:cubicBezTo>
                    <a:cubicBezTo>
                      <a:pt x="2057" y="6713"/>
                      <a:pt x="1952" y="6850"/>
                      <a:pt x="1844" y="6986"/>
                    </a:cubicBezTo>
                    <a:cubicBezTo>
                      <a:pt x="1727" y="7134"/>
                      <a:pt x="1607" y="7280"/>
                      <a:pt x="1489" y="7429"/>
                    </a:cubicBezTo>
                    <a:cubicBezTo>
                      <a:pt x="1446" y="7483"/>
                      <a:pt x="1407" y="7541"/>
                      <a:pt x="1366" y="7597"/>
                    </a:cubicBezTo>
                    <a:cubicBezTo>
                      <a:pt x="1302" y="7685"/>
                      <a:pt x="1250" y="7780"/>
                      <a:pt x="1207" y="7882"/>
                    </a:cubicBezTo>
                    <a:cubicBezTo>
                      <a:pt x="1173" y="7965"/>
                      <a:pt x="1132" y="8047"/>
                      <a:pt x="1090" y="8127"/>
                    </a:cubicBezTo>
                    <a:cubicBezTo>
                      <a:pt x="1058" y="8186"/>
                      <a:pt x="1018" y="8239"/>
                      <a:pt x="969" y="8285"/>
                    </a:cubicBezTo>
                    <a:cubicBezTo>
                      <a:pt x="894" y="8354"/>
                      <a:pt x="808" y="8386"/>
                      <a:pt x="705" y="8363"/>
                    </a:cubicBezTo>
                    <a:cubicBezTo>
                      <a:pt x="647" y="8350"/>
                      <a:pt x="592" y="8332"/>
                      <a:pt x="540" y="8305"/>
                    </a:cubicBezTo>
                    <a:cubicBezTo>
                      <a:pt x="352" y="8207"/>
                      <a:pt x="198" y="8070"/>
                      <a:pt x="78" y="7894"/>
                    </a:cubicBezTo>
                    <a:cubicBezTo>
                      <a:pt x="47" y="7848"/>
                      <a:pt x="19" y="7799"/>
                      <a:pt x="8" y="7743"/>
                    </a:cubicBezTo>
                    <a:cubicBezTo>
                      <a:pt x="3" y="7718"/>
                      <a:pt x="0" y="7690"/>
                      <a:pt x="5" y="7665"/>
                    </a:cubicBezTo>
                    <a:cubicBezTo>
                      <a:pt x="22" y="7570"/>
                      <a:pt x="51" y="7478"/>
                      <a:pt x="95" y="7393"/>
                    </a:cubicBezTo>
                    <a:cubicBezTo>
                      <a:pt x="112" y="7360"/>
                      <a:pt x="133" y="7328"/>
                      <a:pt x="158" y="7301"/>
                    </a:cubicBezTo>
                    <a:cubicBezTo>
                      <a:pt x="194" y="7260"/>
                      <a:pt x="235" y="7259"/>
                      <a:pt x="278" y="7293"/>
                    </a:cubicBezTo>
                    <a:cubicBezTo>
                      <a:pt x="293" y="7304"/>
                      <a:pt x="306" y="7318"/>
                      <a:pt x="318" y="7331"/>
                    </a:cubicBezTo>
                    <a:cubicBezTo>
                      <a:pt x="337" y="7351"/>
                      <a:pt x="355" y="7371"/>
                      <a:pt x="373" y="7390"/>
                    </a:cubicBezTo>
                    <a:cubicBezTo>
                      <a:pt x="437" y="7459"/>
                      <a:pt x="517" y="7483"/>
                      <a:pt x="611" y="7479"/>
                    </a:cubicBezTo>
                    <a:cubicBezTo>
                      <a:pt x="758" y="7474"/>
                      <a:pt x="877" y="7420"/>
                      <a:pt x="972" y="7305"/>
                    </a:cubicBezTo>
                    <a:cubicBezTo>
                      <a:pt x="1147" y="7092"/>
                      <a:pt x="1360" y="6918"/>
                      <a:pt x="1572" y="6743"/>
                    </a:cubicBezTo>
                    <a:cubicBezTo>
                      <a:pt x="1718" y="6622"/>
                      <a:pt x="1863" y="6500"/>
                      <a:pt x="2004" y="6374"/>
                    </a:cubicBezTo>
                    <a:cubicBezTo>
                      <a:pt x="2136" y="6258"/>
                      <a:pt x="2259" y="6132"/>
                      <a:pt x="2367" y="5992"/>
                    </a:cubicBezTo>
                    <a:cubicBezTo>
                      <a:pt x="2438" y="5898"/>
                      <a:pt x="2501" y="5800"/>
                      <a:pt x="2546" y="5690"/>
                    </a:cubicBezTo>
                    <a:cubicBezTo>
                      <a:pt x="2585" y="5595"/>
                      <a:pt x="2607" y="5498"/>
                      <a:pt x="2605" y="5395"/>
                    </a:cubicBezTo>
                    <a:cubicBezTo>
                      <a:pt x="2604" y="5376"/>
                      <a:pt x="2606" y="5357"/>
                      <a:pt x="2605" y="5339"/>
                    </a:cubicBezTo>
                    <a:cubicBezTo>
                      <a:pt x="2596" y="5194"/>
                      <a:pt x="2616" y="5051"/>
                      <a:pt x="2641" y="4910"/>
                    </a:cubicBezTo>
                    <a:cubicBezTo>
                      <a:pt x="2655" y="4833"/>
                      <a:pt x="2669" y="4758"/>
                      <a:pt x="2680" y="4681"/>
                    </a:cubicBezTo>
                    <a:cubicBezTo>
                      <a:pt x="2686" y="4647"/>
                      <a:pt x="2687" y="4612"/>
                      <a:pt x="2688" y="4578"/>
                    </a:cubicBezTo>
                    <a:cubicBezTo>
                      <a:pt x="2693" y="4159"/>
                      <a:pt x="2699" y="3741"/>
                      <a:pt x="2701" y="3322"/>
                    </a:cubicBezTo>
                    <a:cubicBezTo>
                      <a:pt x="2701" y="3199"/>
                      <a:pt x="2717" y="3078"/>
                      <a:pt x="2734" y="2957"/>
                    </a:cubicBezTo>
                    <a:cubicBezTo>
                      <a:pt x="2742" y="2896"/>
                      <a:pt x="2744" y="2835"/>
                      <a:pt x="2746" y="2774"/>
                    </a:cubicBezTo>
                    <a:cubicBezTo>
                      <a:pt x="2749" y="2707"/>
                      <a:pt x="2747" y="2640"/>
                      <a:pt x="2747" y="2574"/>
                    </a:cubicBezTo>
                    <a:cubicBezTo>
                      <a:pt x="2747" y="2520"/>
                      <a:pt x="2756" y="2468"/>
                      <a:pt x="2777" y="2418"/>
                    </a:cubicBezTo>
                    <a:cubicBezTo>
                      <a:pt x="2815" y="2331"/>
                      <a:pt x="2829" y="2239"/>
                      <a:pt x="2829" y="2145"/>
                    </a:cubicBezTo>
                    <a:cubicBezTo>
                      <a:pt x="2829" y="1852"/>
                      <a:pt x="2829" y="1558"/>
                      <a:pt x="2830" y="1265"/>
                    </a:cubicBezTo>
                    <a:cubicBezTo>
                      <a:pt x="2830" y="1162"/>
                      <a:pt x="2808" y="1064"/>
                      <a:pt x="2774" y="968"/>
                    </a:cubicBezTo>
                    <a:cubicBezTo>
                      <a:pt x="2686" y="721"/>
                      <a:pt x="2550" y="503"/>
                      <a:pt x="2365" y="317"/>
                    </a:cubicBezTo>
                    <a:cubicBezTo>
                      <a:pt x="2297" y="249"/>
                      <a:pt x="2222" y="188"/>
                      <a:pt x="2136" y="143"/>
                    </a:cubicBezTo>
                    <a:cubicBezTo>
                      <a:pt x="2070" y="109"/>
                      <a:pt x="2003" y="76"/>
                      <a:pt x="1927" y="8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9" name="Freeform 44">
                <a:extLst>
                  <a:ext uri="{FF2B5EF4-FFF2-40B4-BE49-F238E27FC236}">
                    <a16:creationId xmlns:a16="http://schemas.microsoft.com/office/drawing/2014/main" id="{E857594F-B728-2F4D-BE94-782167A9656F}"/>
                  </a:ext>
                </a:extLst>
              </p:cNvPr>
              <p:cNvSpPr/>
              <p:nvPr userDrawn="1"/>
            </p:nvSpPr>
            <p:spPr bwMode="auto">
              <a:xfrm>
                <a:off x="8456612" y="-2925763"/>
                <a:ext cx="2349500" cy="2513013"/>
              </a:xfrm>
              <a:custGeom>
                <a:avLst/>
                <a:gdLst>
                  <a:gd name="T0" fmla="*/ 34 w 5644"/>
                  <a:gd name="T1" fmla="*/ 5978 h 6034"/>
                  <a:gd name="T2" fmla="*/ 777 w 5644"/>
                  <a:gd name="T3" fmla="*/ 5538 h 6034"/>
                  <a:gd name="T4" fmla="*/ 2409 w 5644"/>
                  <a:gd name="T5" fmla="*/ 3946 h 6034"/>
                  <a:gd name="T6" fmla="*/ 2876 w 5644"/>
                  <a:gd name="T7" fmla="*/ 3270 h 6034"/>
                  <a:gd name="T8" fmla="*/ 2855 w 5644"/>
                  <a:gd name="T9" fmla="*/ 2948 h 6034"/>
                  <a:gd name="T10" fmla="*/ 2686 w 5644"/>
                  <a:gd name="T11" fmla="*/ 2875 h 6034"/>
                  <a:gd name="T12" fmla="*/ 2625 w 5644"/>
                  <a:gd name="T13" fmla="*/ 2741 h 6034"/>
                  <a:gd name="T14" fmla="*/ 2466 w 5644"/>
                  <a:gd name="T15" fmla="*/ 2610 h 6034"/>
                  <a:gd name="T16" fmla="*/ 2069 w 5644"/>
                  <a:gd name="T17" fmla="*/ 2235 h 6034"/>
                  <a:gd name="T18" fmla="*/ 2156 w 5644"/>
                  <a:gd name="T19" fmla="*/ 2203 h 6034"/>
                  <a:gd name="T20" fmla="*/ 2737 w 5644"/>
                  <a:gd name="T21" fmla="*/ 2378 h 6034"/>
                  <a:gd name="T22" fmla="*/ 3246 w 5644"/>
                  <a:gd name="T23" fmla="*/ 2416 h 6034"/>
                  <a:gd name="T24" fmla="*/ 3506 w 5644"/>
                  <a:gd name="T25" fmla="*/ 2266 h 6034"/>
                  <a:gd name="T26" fmla="*/ 4214 w 5644"/>
                  <a:gd name="T27" fmla="*/ 914 h 6034"/>
                  <a:gd name="T28" fmla="*/ 4365 w 5644"/>
                  <a:gd name="T29" fmla="*/ 270 h 6034"/>
                  <a:gd name="T30" fmla="*/ 4308 w 5644"/>
                  <a:gd name="T31" fmla="*/ 47 h 6034"/>
                  <a:gd name="T32" fmla="*/ 4361 w 5644"/>
                  <a:gd name="T33" fmla="*/ 12 h 6034"/>
                  <a:gd name="T34" fmla="*/ 4770 w 5644"/>
                  <a:gd name="T35" fmla="*/ 533 h 6034"/>
                  <a:gd name="T36" fmla="*/ 4644 w 5644"/>
                  <a:gd name="T37" fmla="*/ 1126 h 6034"/>
                  <a:gd name="T38" fmla="*/ 4217 w 5644"/>
                  <a:gd name="T39" fmla="*/ 1994 h 6034"/>
                  <a:gd name="T40" fmla="*/ 4218 w 5644"/>
                  <a:gd name="T41" fmla="*/ 2205 h 6034"/>
                  <a:gd name="T42" fmla="*/ 4522 w 5644"/>
                  <a:gd name="T43" fmla="*/ 2201 h 6034"/>
                  <a:gd name="T44" fmla="*/ 5067 w 5644"/>
                  <a:gd name="T45" fmla="*/ 2015 h 6034"/>
                  <a:gd name="T46" fmla="*/ 5381 w 5644"/>
                  <a:gd name="T47" fmla="*/ 2104 h 6034"/>
                  <a:gd name="T48" fmla="*/ 5407 w 5644"/>
                  <a:gd name="T49" fmla="*/ 2273 h 6034"/>
                  <a:gd name="T50" fmla="*/ 5171 w 5644"/>
                  <a:gd name="T51" fmla="*/ 2366 h 6034"/>
                  <a:gd name="T52" fmla="*/ 4641 w 5644"/>
                  <a:gd name="T53" fmla="*/ 2510 h 6034"/>
                  <a:gd name="T54" fmla="*/ 3889 w 5644"/>
                  <a:gd name="T55" fmla="*/ 2728 h 6034"/>
                  <a:gd name="T56" fmla="*/ 3663 w 5644"/>
                  <a:gd name="T57" fmla="*/ 2982 h 6034"/>
                  <a:gd name="T58" fmla="*/ 3124 w 5644"/>
                  <a:gd name="T59" fmla="*/ 3852 h 6034"/>
                  <a:gd name="T60" fmla="*/ 3201 w 5644"/>
                  <a:gd name="T61" fmla="*/ 4018 h 6034"/>
                  <a:gd name="T62" fmla="*/ 3489 w 5644"/>
                  <a:gd name="T63" fmla="*/ 4203 h 6034"/>
                  <a:gd name="T64" fmla="*/ 4285 w 5644"/>
                  <a:gd name="T65" fmla="*/ 4896 h 6034"/>
                  <a:gd name="T66" fmla="*/ 5043 w 5644"/>
                  <a:gd name="T67" fmla="*/ 5157 h 6034"/>
                  <a:gd name="T68" fmla="*/ 5602 w 5644"/>
                  <a:gd name="T69" fmla="*/ 5137 h 6034"/>
                  <a:gd name="T70" fmla="*/ 5595 w 5644"/>
                  <a:gd name="T71" fmla="*/ 5232 h 6034"/>
                  <a:gd name="T72" fmla="*/ 5111 w 5644"/>
                  <a:gd name="T73" fmla="*/ 5409 h 6034"/>
                  <a:gd name="T74" fmla="*/ 4705 w 5644"/>
                  <a:gd name="T75" fmla="*/ 5641 h 6034"/>
                  <a:gd name="T76" fmla="*/ 4551 w 5644"/>
                  <a:gd name="T77" fmla="*/ 5727 h 6034"/>
                  <a:gd name="T78" fmla="*/ 4236 w 5644"/>
                  <a:gd name="T79" fmla="*/ 5585 h 6034"/>
                  <a:gd name="T80" fmla="*/ 3733 w 5644"/>
                  <a:gd name="T81" fmla="*/ 4799 h 6034"/>
                  <a:gd name="T82" fmla="*/ 3246 w 5644"/>
                  <a:gd name="T83" fmla="*/ 4161 h 6034"/>
                  <a:gd name="T84" fmla="*/ 2966 w 5644"/>
                  <a:gd name="T85" fmla="*/ 4098 h 6034"/>
                  <a:gd name="T86" fmla="*/ 2773 w 5644"/>
                  <a:gd name="T87" fmla="*/ 4322 h 6034"/>
                  <a:gd name="T88" fmla="*/ 2393 w 5644"/>
                  <a:gd name="T89" fmla="*/ 4750 h 6034"/>
                  <a:gd name="T90" fmla="*/ 1167 w 5644"/>
                  <a:gd name="T91" fmla="*/ 5554 h 6034"/>
                  <a:gd name="T92" fmla="*/ 40 w 5644"/>
                  <a:gd name="T93" fmla="*/ 6027 h 6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44" h="6034">
                    <a:moveTo>
                      <a:pt x="0" y="6007"/>
                    </a:moveTo>
                    <a:cubicBezTo>
                      <a:pt x="11" y="5998"/>
                      <a:pt x="21" y="5986"/>
                      <a:pt x="34" y="5978"/>
                    </a:cubicBezTo>
                    <a:cubicBezTo>
                      <a:pt x="118" y="5928"/>
                      <a:pt x="203" y="5877"/>
                      <a:pt x="288" y="5827"/>
                    </a:cubicBezTo>
                    <a:cubicBezTo>
                      <a:pt x="451" y="5731"/>
                      <a:pt x="615" y="5637"/>
                      <a:pt x="777" y="5538"/>
                    </a:cubicBezTo>
                    <a:cubicBezTo>
                      <a:pt x="927" y="5446"/>
                      <a:pt x="1066" y="5339"/>
                      <a:pt x="1195" y="5218"/>
                    </a:cubicBezTo>
                    <a:cubicBezTo>
                      <a:pt x="1623" y="4816"/>
                      <a:pt x="2034" y="4398"/>
                      <a:pt x="2409" y="3946"/>
                    </a:cubicBezTo>
                    <a:cubicBezTo>
                      <a:pt x="2516" y="3817"/>
                      <a:pt x="2615" y="3681"/>
                      <a:pt x="2715" y="3545"/>
                    </a:cubicBezTo>
                    <a:cubicBezTo>
                      <a:pt x="2778" y="3460"/>
                      <a:pt x="2833" y="3368"/>
                      <a:pt x="2876" y="3270"/>
                    </a:cubicBezTo>
                    <a:cubicBezTo>
                      <a:pt x="2897" y="3221"/>
                      <a:pt x="2913" y="3170"/>
                      <a:pt x="2926" y="3119"/>
                    </a:cubicBezTo>
                    <a:cubicBezTo>
                      <a:pt x="2945" y="3045"/>
                      <a:pt x="2918" y="2987"/>
                      <a:pt x="2855" y="2948"/>
                    </a:cubicBezTo>
                    <a:cubicBezTo>
                      <a:pt x="2828" y="2931"/>
                      <a:pt x="2798" y="2919"/>
                      <a:pt x="2768" y="2907"/>
                    </a:cubicBezTo>
                    <a:cubicBezTo>
                      <a:pt x="2741" y="2895"/>
                      <a:pt x="2713" y="2886"/>
                      <a:pt x="2686" y="2875"/>
                    </a:cubicBezTo>
                    <a:cubicBezTo>
                      <a:pt x="2649" y="2859"/>
                      <a:pt x="2626" y="2832"/>
                      <a:pt x="2626" y="2789"/>
                    </a:cubicBezTo>
                    <a:cubicBezTo>
                      <a:pt x="2627" y="2773"/>
                      <a:pt x="2626" y="2757"/>
                      <a:pt x="2625" y="2741"/>
                    </a:cubicBezTo>
                    <a:cubicBezTo>
                      <a:pt x="2619" y="2692"/>
                      <a:pt x="2595" y="2656"/>
                      <a:pt x="2549" y="2637"/>
                    </a:cubicBezTo>
                    <a:cubicBezTo>
                      <a:pt x="2522" y="2626"/>
                      <a:pt x="2494" y="2617"/>
                      <a:pt x="2466" y="2610"/>
                    </a:cubicBezTo>
                    <a:cubicBezTo>
                      <a:pt x="2431" y="2600"/>
                      <a:pt x="2401" y="2585"/>
                      <a:pt x="2375" y="2561"/>
                    </a:cubicBezTo>
                    <a:cubicBezTo>
                      <a:pt x="2264" y="2460"/>
                      <a:pt x="2162" y="2352"/>
                      <a:pt x="2069" y="2235"/>
                    </a:cubicBezTo>
                    <a:cubicBezTo>
                      <a:pt x="2063" y="2227"/>
                      <a:pt x="2060" y="2217"/>
                      <a:pt x="2054" y="2204"/>
                    </a:cubicBezTo>
                    <a:cubicBezTo>
                      <a:pt x="2091" y="2184"/>
                      <a:pt x="2124" y="2192"/>
                      <a:pt x="2156" y="2203"/>
                    </a:cubicBezTo>
                    <a:cubicBezTo>
                      <a:pt x="2207" y="2219"/>
                      <a:pt x="2257" y="2238"/>
                      <a:pt x="2307" y="2255"/>
                    </a:cubicBezTo>
                    <a:cubicBezTo>
                      <a:pt x="2448" y="2303"/>
                      <a:pt x="2590" y="2348"/>
                      <a:pt x="2737" y="2378"/>
                    </a:cubicBezTo>
                    <a:cubicBezTo>
                      <a:pt x="2852" y="2402"/>
                      <a:pt x="2968" y="2415"/>
                      <a:pt x="3086" y="2416"/>
                    </a:cubicBezTo>
                    <a:cubicBezTo>
                      <a:pt x="3139" y="2416"/>
                      <a:pt x="3192" y="2415"/>
                      <a:pt x="3246" y="2416"/>
                    </a:cubicBezTo>
                    <a:cubicBezTo>
                      <a:pt x="3307" y="2418"/>
                      <a:pt x="3361" y="2399"/>
                      <a:pt x="3408" y="2360"/>
                    </a:cubicBezTo>
                    <a:cubicBezTo>
                      <a:pt x="3442" y="2331"/>
                      <a:pt x="3477" y="2301"/>
                      <a:pt x="3506" y="2266"/>
                    </a:cubicBezTo>
                    <a:cubicBezTo>
                      <a:pt x="3557" y="2205"/>
                      <a:pt x="3608" y="2143"/>
                      <a:pt x="3652" y="2077"/>
                    </a:cubicBezTo>
                    <a:cubicBezTo>
                      <a:pt x="3892" y="1714"/>
                      <a:pt x="4081" y="1327"/>
                      <a:pt x="4214" y="914"/>
                    </a:cubicBezTo>
                    <a:cubicBezTo>
                      <a:pt x="4268" y="745"/>
                      <a:pt x="4306" y="569"/>
                      <a:pt x="4349" y="396"/>
                    </a:cubicBezTo>
                    <a:cubicBezTo>
                      <a:pt x="4359" y="355"/>
                      <a:pt x="4365" y="312"/>
                      <a:pt x="4365" y="270"/>
                    </a:cubicBezTo>
                    <a:cubicBezTo>
                      <a:pt x="4365" y="236"/>
                      <a:pt x="4358" y="201"/>
                      <a:pt x="4349" y="168"/>
                    </a:cubicBezTo>
                    <a:cubicBezTo>
                      <a:pt x="4338" y="127"/>
                      <a:pt x="4322" y="87"/>
                      <a:pt x="4308" y="47"/>
                    </a:cubicBezTo>
                    <a:cubicBezTo>
                      <a:pt x="4303" y="33"/>
                      <a:pt x="4305" y="20"/>
                      <a:pt x="4317" y="11"/>
                    </a:cubicBezTo>
                    <a:cubicBezTo>
                      <a:pt x="4331" y="2"/>
                      <a:pt x="4346" y="0"/>
                      <a:pt x="4361" y="12"/>
                    </a:cubicBezTo>
                    <a:cubicBezTo>
                      <a:pt x="4502" y="131"/>
                      <a:pt x="4636" y="257"/>
                      <a:pt x="4724" y="422"/>
                    </a:cubicBezTo>
                    <a:cubicBezTo>
                      <a:pt x="4743" y="457"/>
                      <a:pt x="4758" y="495"/>
                      <a:pt x="4770" y="533"/>
                    </a:cubicBezTo>
                    <a:cubicBezTo>
                      <a:pt x="4799" y="624"/>
                      <a:pt x="4801" y="715"/>
                      <a:pt x="4772" y="808"/>
                    </a:cubicBezTo>
                    <a:cubicBezTo>
                      <a:pt x="4739" y="918"/>
                      <a:pt x="4695" y="1024"/>
                      <a:pt x="4644" y="1126"/>
                    </a:cubicBezTo>
                    <a:cubicBezTo>
                      <a:pt x="4551" y="1315"/>
                      <a:pt x="4455" y="1503"/>
                      <a:pt x="4361" y="1691"/>
                    </a:cubicBezTo>
                    <a:cubicBezTo>
                      <a:pt x="4312" y="1791"/>
                      <a:pt x="4264" y="1893"/>
                      <a:pt x="4217" y="1994"/>
                    </a:cubicBezTo>
                    <a:cubicBezTo>
                      <a:pt x="4201" y="2028"/>
                      <a:pt x="4190" y="2064"/>
                      <a:pt x="4180" y="2100"/>
                    </a:cubicBezTo>
                    <a:cubicBezTo>
                      <a:pt x="4167" y="2143"/>
                      <a:pt x="4183" y="2178"/>
                      <a:pt x="4218" y="2205"/>
                    </a:cubicBezTo>
                    <a:cubicBezTo>
                      <a:pt x="4262" y="2240"/>
                      <a:pt x="4313" y="2254"/>
                      <a:pt x="4368" y="2241"/>
                    </a:cubicBezTo>
                    <a:cubicBezTo>
                      <a:pt x="4420" y="2229"/>
                      <a:pt x="4472" y="2218"/>
                      <a:pt x="4522" y="2201"/>
                    </a:cubicBezTo>
                    <a:cubicBezTo>
                      <a:pt x="4656" y="2156"/>
                      <a:pt x="4789" y="2108"/>
                      <a:pt x="4922" y="2062"/>
                    </a:cubicBezTo>
                    <a:cubicBezTo>
                      <a:pt x="4970" y="2046"/>
                      <a:pt x="5018" y="2029"/>
                      <a:pt x="5067" y="2015"/>
                    </a:cubicBezTo>
                    <a:cubicBezTo>
                      <a:pt x="5089" y="2009"/>
                      <a:pt x="5115" y="2005"/>
                      <a:pt x="5137" y="2009"/>
                    </a:cubicBezTo>
                    <a:cubicBezTo>
                      <a:pt x="5224" y="2025"/>
                      <a:pt x="5307" y="2055"/>
                      <a:pt x="5381" y="2104"/>
                    </a:cubicBezTo>
                    <a:cubicBezTo>
                      <a:pt x="5394" y="2113"/>
                      <a:pt x="5407" y="2124"/>
                      <a:pt x="5418" y="2135"/>
                    </a:cubicBezTo>
                    <a:cubicBezTo>
                      <a:pt x="5470" y="2187"/>
                      <a:pt x="5468" y="2232"/>
                      <a:pt x="5407" y="2273"/>
                    </a:cubicBezTo>
                    <a:cubicBezTo>
                      <a:pt x="5381" y="2291"/>
                      <a:pt x="5352" y="2306"/>
                      <a:pt x="5322" y="2317"/>
                    </a:cubicBezTo>
                    <a:cubicBezTo>
                      <a:pt x="5273" y="2336"/>
                      <a:pt x="5222" y="2354"/>
                      <a:pt x="5171" y="2366"/>
                    </a:cubicBezTo>
                    <a:cubicBezTo>
                      <a:pt x="5054" y="2394"/>
                      <a:pt x="4937" y="2421"/>
                      <a:pt x="4820" y="2445"/>
                    </a:cubicBezTo>
                    <a:cubicBezTo>
                      <a:pt x="4757" y="2458"/>
                      <a:pt x="4696" y="2477"/>
                      <a:pt x="4641" y="2510"/>
                    </a:cubicBezTo>
                    <a:cubicBezTo>
                      <a:pt x="4549" y="2564"/>
                      <a:pt x="4448" y="2585"/>
                      <a:pt x="4343" y="2592"/>
                    </a:cubicBezTo>
                    <a:cubicBezTo>
                      <a:pt x="4181" y="2601"/>
                      <a:pt x="4029" y="2644"/>
                      <a:pt x="3889" y="2728"/>
                    </a:cubicBezTo>
                    <a:cubicBezTo>
                      <a:pt x="3842" y="2756"/>
                      <a:pt x="3801" y="2788"/>
                      <a:pt x="3770" y="2833"/>
                    </a:cubicBezTo>
                    <a:cubicBezTo>
                      <a:pt x="3734" y="2883"/>
                      <a:pt x="3697" y="2932"/>
                      <a:pt x="3663" y="2982"/>
                    </a:cubicBezTo>
                    <a:cubicBezTo>
                      <a:pt x="3487" y="3243"/>
                      <a:pt x="3320" y="3510"/>
                      <a:pt x="3163" y="3782"/>
                    </a:cubicBezTo>
                    <a:cubicBezTo>
                      <a:pt x="3149" y="3805"/>
                      <a:pt x="3136" y="3828"/>
                      <a:pt x="3124" y="3852"/>
                    </a:cubicBezTo>
                    <a:cubicBezTo>
                      <a:pt x="3098" y="3903"/>
                      <a:pt x="3101" y="3925"/>
                      <a:pt x="3140" y="3967"/>
                    </a:cubicBezTo>
                    <a:cubicBezTo>
                      <a:pt x="3158" y="3986"/>
                      <a:pt x="3179" y="4004"/>
                      <a:pt x="3201" y="4018"/>
                    </a:cubicBezTo>
                    <a:cubicBezTo>
                      <a:pt x="3243" y="4046"/>
                      <a:pt x="3287" y="4072"/>
                      <a:pt x="3332" y="4094"/>
                    </a:cubicBezTo>
                    <a:cubicBezTo>
                      <a:pt x="3390" y="4123"/>
                      <a:pt x="3442" y="4159"/>
                      <a:pt x="3489" y="4203"/>
                    </a:cubicBezTo>
                    <a:cubicBezTo>
                      <a:pt x="3647" y="4347"/>
                      <a:pt x="3804" y="4491"/>
                      <a:pt x="3964" y="4632"/>
                    </a:cubicBezTo>
                    <a:cubicBezTo>
                      <a:pt x="4068" y="4723"/>
                      <a:pt x="4174" y="4813"/>
                      <a:pt x="4285" y="4896"/>
                    </a:cubicBezTo>
                    <a:cubicBezTo>
                      <a:pt x="4442" y="5014"/>
                      <a:pt x="4617" y="5098"/>
                      <a:pt x="4813" y="5132"/>
                    </a:cubicBezTo>
                    <a:cubicBezTo>
                      <a:pt x="4889" y="5145"/>
                      <a:pt x="4966" y="5153"/>
                      <a:pt x="5043" y="5157"/>
                    </a:cubicBezTo>
                    <a:cubicBezTo>
                      <a:pt x="5211" y="5165"/>
                      <a:pt x="5378" y="5151"/>
                      <a:pt x="5546" y="5139"/>
                    </a:cubicBezTo>
                    <a:cubicBezTo>
                      <a:pt x="5565" y="5138"/>
                      <a:pt x="5583" y="5136"/>
                      <a:pt x="5602" y="5137"/>
                    </a:cubicBezTo>
                    <a:cubicBezTo>
                      <a:pt x="5628" y="5139"/>
                      <a:pt x="5644" y="5168"/>
                      <a:pt x="5631" y="5191"/>
                    </a:cubicBezTo>
                    <a:cubicBezTo>
                      <a:pt x="5622" y="5206"/>
                      <a:pt x="5609" y="5222"/>
                      <a:pt x="5595" y="5232"/>
                    </a:cubicBezTo>
                    <a:cubicBezTo>
                      <a:pt x="5534" y="5277"/>
                      <a:pt x="5469" y="5312"/>
                      <a:pt x="5396" y="5331"/>
                    </a:cubicBezTo>
                    <a:cubicBezTo>
                      <a:pt x="5300" y="5356"/>
                      <a:pt x="5205" y="5380"/>
                      <a:pt x="5111" y="5409"/>
                    </a:cubicBezTo>
                    <a:cubicBezTo>
                      <a:pt x="5053" y="5427"/>
                      <a:pt x="4996" y="5452"/>
                      <a:pt x="4941" y="5477"/>
                    </a:cubicBezTo>
                    <a:cubicBezTo>
                      <a:pt x="4853" y="5518"/>
                      <a:pt x="4774" y="5572"/>
                      <a:pt x="4705" y="5641"/>
                    </a:cubicBezTo>
                    <a:cubicBezTo>
                      <a:pt x="4687" y="5660"/>
                      <a:pt x="4667" y="5678"/>
                      <a:pt x="4647" y="5695"/>
                    </a:cubicBezTo>
                    <a:cubicBezTo>
                      <a:pt x="4620" y="5719"/>
                      <a:pt x="4588" y="5729"/>
                      <a:pt x="4551" y="5727"/>
                    </a:cubicBezTo>
                    <a:cubicBezTo>
                      <a:pt x="4494" y="5724"/>
                      <a:pt x="4440" y="5710"/>
                      <a:pt x="4391" y="5684"/>
                    </a:cubicBezTo>
                    <a:cubicBezTo>
                      <a:pt x="4337" y="5654"/>
                      <a:pt x="4283" y="5623"/>
                      <a:pt x="4236" y="5585"/>
                    </a:cubicBezTo>
                    <a:cubicBezTo>
                      <a:pt x="4073" y="5450"/>
                      <a:pt x="3954" y="5283"/>
                      <a:pt x="3875" y="5085"/>
                    </a:cubicBezTo>
                    <a:cubicBezTo>
                      <a:pt x="3835" y="4987"/>
                      <a:pt x="3784" y="4892"/>
                      <a:pt x="3733" y="4799"/>
                    </a:cubicBezTo>
                    <a:cubicBezTo>
                      <a:pt x="3646" y="4640"/>
                      <a:pt x="3547" y="4488"/>
                      <a:pt x="3432" y="4347"/>
                    </a:cubicBezTo>
                    <a:cubicBezTo>
                      <a:pt x="3376" y="4279"/>
                      <a:pt x="3316" y="4215"/>
                      <a:pt x="3246" y="4161"/>
                    </a:cubicBezTo>
                    <a:cubicBezTo>
                      <a:pt x="3195" y="4121"/>
                      <a:pt x="3140" y="4090"/>
                      <a:pt x="3077" y="4073"/>
                    </a:cubicBezTo>
                    <a:cubicBezTo>
                      <a:pt x="3033" y="4061"/>
                      <a:pt x="2998" y="4069"/>
                      <a:pt x="2966" y="4098"/>
                    </a:cubicBezTo>
                    <a:cubicBezTo>
                      <a:pt x="2941" y="4122"/>
                      <a:pt x="2916" y="4146"/>
                      <a:pt x="2893" y="4172"/>
                    </a:cubicBezTo>
                    <a:cubicBezTo>
                      <a:pt x="2852" y="4221"/>
                      <a:pt x="2812" y="4271"/>
                      <a:pt x="2773" y="4322"/>
                    </a:cubicBezTo>
                    <a:cubicBezTo>
                      <a:pt x="2732" y="4375"/>
                      <a:pt x="2692" y="4428"/>
                      <a:pt x="2654" y="4482"/>
                    </a:cubicBezTo>
                    <a:cubicBezTo>
                      <a:pt x="2580" y="4585"/>
                      <a:pt x="2495" y="4674"/>
                      <a:pt x="2393" y="4750"/>
                    </a:cubicBezTo>
                    <a:cubicBezTo>
                      <a:pt x="2246" y="4860"/>
                      <a:pt x="2105" y="4979"/>
                      <a:pt x="1959" y="5090"/>
                    </a:cubicBezTo>
                    <a:cubicBezTo>
                      <a:pt x="1714" y="5277"/>
                      <a:pt x="1444" y="5423"/>
                      <a:pt x="1167" y="5554"/>
                    </a:cubicBezTo>
                    <a:cubicBezTo>
                      <a:pt x="859" y="5700"/>
                      <a:pt x="542" y="5826"/>
                      <a:pt x="225" y="5953"/>
                    </a:cubicBezTo>
                    <a:cubicBezTo>
                      <a:pt x="164" y="5977"/>
                      <a:pt x="102" y="6003"/>
                      <a:pt x="40" y="6027"/>
                    </a:cubicBezTo>
                    <a:cubicBezTo>
                      <a:pt x="23" y="6034"/>
                      <a:pt x="9" y="6030"/>
                      <a:pt x="0" y="600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 name="Freeform 45">
                <a:extLst>
                  <a:ext uri="{FF2B5EF4-FFF2-40B4-BE49-F238E27FC236}">
                    <a16:creationId xmlns:a16="http://schemas.microsoft.com/office/drawing/2014/main" id="{734DFFE5-3716-4A43-84AF-9E5BFE6F6EC9}"/>
                  </a:ext>
                </a:extLst>
              </p:cNvPr>
              <p:cNvSpPr>
                <a:spLocks noEditPoints="1"/>
              </p:cNvSpPr>
              <p:nvPr userDrawn="1"/>
            </p:nvSpPr>
            <p:spPr bwMode="auto">
              <a:xfrm>
                <a:off x="657224" y="-2681288"/>
                <a:ext cx="1087438" cy="2043113"/>
              </a:xfrm>
              <a:custGeom>
                <a:avLst/>
                <a:gdLst>
                  <a:gd name="T0" fmla="*/ 232 w 2611"/>
                  <a:gd name="T1" fmla="*/ 4895 h 4904"/>
                  <a:gd name="T2" fmla="*/ 291 w 2611"/>
                  <a:gd name="T3" fmla="*/ 4740 h 4904"/>
                  <a:gd name="T4" fmla="*/ 622 w 2611"/>
                  <a:gd name="T5" fmla="*/ 3807 h 4904"/>
                  <a:gd name="T6" fmla="*/ 685 w 2611"/>
                  <a:gd name="T7" fmla="*/ 3551 h 4904"/>
                  <a:gd name="T8" fmla="*/ 609 w 2611"/>
                  <a:gd name="T9" fmla="*/ 3302 h 4904"/>
                  <a:gd name="T10" fmla="*/ 392 w 2611"/>
                  <a:gd name="T11" fmla="*/ 3193 h 4904"/>
                  <a:gd name="T12" fmla="*/ 306 w 2611"/>
                  <a:gd name="T13" fmla="*/ 3206 h 4904"/>
                  <a:gd name="T14" fmla="*/ 90 w 2611"/>
                  <a:gd name="T15" fmla="*/ 3289 h 4904"/>
                  <a:gd name="T16" fmla="*/ 33 w 2611"/>
                  <a:gd name="T17" fmla="*/ 3313 h 4904"/>
                  <a:gd name="T18" fmla="*/ 17 w 2611"/>
                  <a:gd name="T19" fmla="*/ 3251 h 4904"/>
                  <a:gd name="T20" fmla="*/ 108 w 2611"/>
                  <a:gd name="T21" fmla="*/ 3162 h 4904"/>
                  <a:gd name="T22" fmla="*/ 238 w 2611"/>
                  <a:gd name="T23" fmla="*/ 3085 h 4904"/>
                  <a:gd name="T24" fmla="*/ 367 w 2611"/>
                  <a:gd name="T25" fmla="*/ 3020 h 4904"/>
                  <a:gd name="T26" fmla="*/ 575 w 2611"/>
                  <a:gd name="T27" fmla="*/ 2887 h 4904"/>
                  <a:gd name="T28" fmla="*/ 649 w 2611"/>
                  <a:gd name="T29" fmla="*/ 2777 h 4904"/>
                  <a:gd name="T30" fmla="*/ 666 w 2611"/>
                  <a:gd name="T31" fmla="*/ 2610 h 4904"/>
                  <a:gd name="T32" fmla="*/ 630 w 2611"/>
                  <a:gd name="T33" fmla="*/ 2293 h 4904"/>
                  <a:gd name="T34" fmla="*/ 622 w 2611"/>
                  <a:gd name="T35" fmla="*/ 2198 h 4904"/>
                  <a:gd name="T36" fmla="*/ 645 w 2611"/>
                  <a:gd name="T37" fmla="*/ 1575 h 4904"/>
                  <a:gd name="T38" fmla="*/ 664 w 2611"/>
                  <a:gd name="T39" fmla="*/ 1032 h 4904"/>
                  <a:gd name="T40" fmla="*/ 696 w 2611"/>
                  <a:gd name="T41" fmla="*/ 811 h 4904"/>
                  <a:gd name="T42" fmla="*/ 855 w 2611"/>
                  <a:gd name="T43" fmla="*/ 168 h 4904"/>
                  <a:gd name="T44" fmla="*/ 911 w 2611"/>
                  <a:gd name="T45" fmla="*/ 36 h 4904"/>
                  <a:gd name="T46" fmla="*/ 979 w 2611"/>
                  <a:gd name="T47" fmla="*/ 17 h 4904"/>
                  <a:gd name="T48" fmla="*/ 1055 w 2611"/>
                  <a:gd name="T49" fmla="*/ 73 h 4904"/>
                  <a:gd name="T50" fmla="*/ 1178 w 2611"/>
                  <a:gd name="T51" fmla="*/ 210 h 4904"/>
                  <a:gd name="T52" fmla="*/ 1548 w 2611"/>
                  <a:gd name="T53" fmla="*/ 779 h 4904"/>
                  <a:gd name="T54" fmla="*/ 1585 w 2611"/>
                  <a:gd name="T55" fmla="*/ 923 h 4904"/>
                  <a:gd name="T56" fmla="*/ 1583 w 2611"/>
                  <a:gd name="T57" fmla="*/ 1259 h 4904"/>
                  <a:gd name="T58" fmla="*/ 1634 w 2611"/>
                  <a:gd name="T59" fmla="*/ 1370 h 4904"/>
                  <a:gd name="T60" fmla="*/ 1744 w 2611"/>
                  <a:gd name="T61" fmla="*/ 1450 h 4904"/>
                  <a:gd name="T62" fmla="*/ 2380 w 2611"/>
                  <a:gd name="T63" fmla="*/ 1764 h 4904"/>
                  <a:gd name="T64" fmla="*/ 2518 w 2611"/>
                  <a:gd name="T65" fmla="*/ 1805 h 4904"/>
                  <a:gd name="T66" fmla="*/ 2583 w 2611"/>
                  <a:gd name="T67" fmla="*/ 1940 h 4904"/>
                  <a:gd name="T68" fmla="*/ 2523 w 2611"/>
                  <a:gd name="T69" fmla="*/ 2043 h 4904"/>
                  <a:gd name="T70" fmla="*/ 2356 w 2611"/>
                  <a:gd name="T71" fmla="*/ 2257 h 4904"/>
                  <a:gd name="T72" fmla="*/ 1999 w 2611"/>
                  <a:gd name="T73" fmla="*/ 2668 h 4904"/>
                  <a:gd name="T74" fmla="*/ 1817 w 2611"/>
                  <a:gd name="T75" fmla="*/ 2901 h 4904"/>
                  <a:gd name="T76" fmla="*/ 1691 w 2611"/>
                  <a:gd name="T77" fmla="*/ 3008 h 4904"/>
                  <a:gd name="T78" fmla="*/ 1556 w 2611"/>
                  <a:gd name="T79" fmla="*/ 3077 h 4904"/>
                  <a:gd name="T80" fmla="*/ 1350 w 2611"/>
                  <a:gd name="T81" fmla="*/ 3312 h 4904"/>
                  <a:gd name="T82" fmla="*/ 1329 w 2611"/>
                  <a:gd name="T83" fmla="*/ 3421 h 4904"/>
                  <a:gd name="T84" fmla="*/ 1329 w 2611"/>
                  <a:gd name="T85" fmla="*/ 3533 h 4904"/>
                  <a:gd name="T86" fmla="*/ 1275 w 2611"/>
                  <a:gd name="T87" fmla="*/ 3755 h 4904"/>
                  <a:gd name="T88" fmla="*/ 1128 w 2611"/>
                  <a:gd name="T89" fmla="*/ 3982 h 4904"/>
                  <a:gd name="T90" fmla="*/ 872 w 2611"/>
                  <a:gd name="T91" fmla="*/ 4289 h 4904"/>
                  <a:gd name="T92" fmla="*/ 287 w 2611"/>
                  <a:gd name="T93" fmla="*/ 4869 h 4904"/>
                  <a:gd name="T94" fmla="*/ 244 w 2611"/>
                  <a:gd name="T95" fmla="*/ 4904 h 4904"/>
                  <a:gd name="T96" fmla="*/ 232 w 2611"/>
                  <a:gd name="T97" fmla="*/ 4895 h 4904"/>
                  <a:gd name="T98" fmla="*/ 1555 w 2611"/>
                  <a:gd name="T99" fmla="*/ 1791 h 4904"/>
                  <a:gd name="T100" fmla="*/ 1589 w 2611"/>
                  <a:gd name="T101" fmla="*/ 2075 h 4904"/>
                  <a:gd name="T102" fmla="*/ 1614 w 2611"/>
                  <a:gd name="T103" fmla="*/ 2142 h 4904"/>
                  <a:gd name="T104" fmla="*/ 1706 w 2611"/>
                  <a:gd name="T105" fmla="*/ 2211 h 4904"/>
                  <a:gd name="T106" fmla="*/ 1872 w 2611"/>
                  <a:gd name="T107" fmla="*/ 2205 h 4904"/>
                  <a:gd name="T108" fmla="*/ 1965 w 2611"/>
                  <a:gd name="T109" fmla="*/ 2107 h 4904"/>
                  <a:gd name="T110" fmla="*/ 1965 w 2611"/>
                  <a:gd name="T111" fmla="*/ 1980 h 4904"/>
                  <a:gd name="T112" fmla="*/ 1845 w 2611"/>
                  <a:gd name="T113" fmla="*/ 1694 h 4904"/>
                  <a:gd name="T114" fmla="*/ 1771 w 2611"/>
                  <a:gd name="T115" fmla="*/ 1601 h 4904"/>
                  <a:gd name="T116" fmla="*/ 1690 w 2611"/>
                  <a:gd name="T117" fmla="*/ 1551 h 4904"/>
                  <a:gd name="T118" fmla="*/ 1592 w 2611"/>
                  <a:gd name="T119" fmla="*/ 1582 h 4904"/>
                  <a:gd name="T120" fmla="*/ 1556 w 2611"/>
                  <a:gd name="T121" fmla="*/ 1687 h 4904"/>
                  <a:gd name="T122" fmla="*/ 1555 w 2611"/>
                  <a:gd name="T123" fmla="*/ 1791 h 4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1" h="4904">
                    <a:moveTo>
                      <a:pt x="232" y="4895"/>
                    </a:moveTo>
                    <a:cubicBezTo>
                      <a:pt x="252" y="4844"/>
                      <a:pt x="272" y="4792"/>
                      <a:pt x="291" y="4740"/>
                    </a:cubicBezTo>
                    <a:cubicBezTo>
                      <a:pt x="409" y="4432"/>
                      <a:pt x="527" y="4123"/>
                      <a:pt x="622" y="3807"/>
                    </a:cubicBezTo>
                    <a:cubicBezTo>
                      <a:pt x="647" y="3723"/>
                      <a:pt x="666" y="3637"/>
                      <a:pt x="685" y="3551"/>
                    </a:cubicBezTo>
                    <a:cubicBezTo>
                      <a:pt x="706" y="3455"/>
                      <a:pt x="675" y="3372"/>
                      <a:pt x="609" y="3302"/>
                    </a:cubicBezTo>
                    <a:cubicBezTo>
                      <a:pt x="550" y="3239"/>
                      <a:pt x="476" y="3204"/>
                      <a:pt x="392" y="3193"/>
                    </a:cubicBezTo>
                    <a:cubicBezTo>
                      <a:pt x="364" y="3190"/>
                      <a:pt x="333" y="3196"/>
                      <a:pt x="306" y="3206"/>
                    </a:cubicBezTo>
                    <a:cubicBezTo>
                      <a:pt x="233" y="3231"/>
                      <a:pt x="162" y="3261"/>
                      <a:pt x="90" y="3289"/>
                    </a:cubicBezTo>
                    <a:cubicBezTo>
                      <a:pt x="71" y="3297"/>
                      <a:pt x="51" y="3306"/>
                      <a:pt x="33" y="3313"/>
                    </a:cubicBezTo>
                    <a:cubicBezTo>
                      <a:pt x="5" y="3296"/>
                      <a:pt x="0" y="3272"/>
                      <a:pt x="17" y="3251"/>
                    </a:cubicBezTo>
                    <a:cubicBezTo>
                      <a:pt x="45" y="3219"/>
                      <a:pt x="74" y="3187"/>
                      <a:pt x="108" y="3162"/>
                    </a:cubicBezTo>
                    <a:cubicBezTo>
                      <a:pt x="148" y="3132"/>
                      <a:pt x="194" y="3109"/>
                      <a:pt x="238" y="3085"/>
                    </a:cubicBezTo>
                    <a:cubicBezTo>
                      <a:pt x="281" y="3062"/>
                      <a:pt x="323" y="3039"/>
                      <a:pt x="367" y="3020"/>
                    </a:cubicBezTo>
                    <a:cubicBezTo>
                      <a:pt x="444" y="2988"/>
                      <a:pt x="504" y="2930"/>
                      <a:pt x="575" y="2887"/>
                    </a:cubicBezTo>
                    <a:cubicBezTo>
                      <a:pt x="614" y="2863"/>
                      <a:pt x="637" y="2823"/>
                      <a:pt x="649" y="2777"/>
                    </a:cubicBezTo>
                    <a:cubicBezTo>
                      <a:pt x="663" y="2722"/>
                      <a:pt x="668" y="2667"/>
                      <a:pt x="666" y="2610"/>
                    </a:cubicBezTo>
                    <a:cubicBezTo>
                      <a:pt x="663" y="2504"/>
                      <a:pt x="649" y="2398"/>
                      <a:pt x="630" y="2293"/>
                    </a:cubicBezTo>
                    <a:cubicBezTo>
                      <a:pt x="624" y="2262"/>
                      <a:pt x="621" y="2230"/>
                      <a:pt x="622" y="2198"/>
                    </a:cubicBezTo>
                    <a:cubicBezTo>
                      <a:pt x="629" y="1991"/>
                      <a:pt x="638" y="1783"/>
                      <a:pt x="645" y="1575"/>
                    </a:cubicBezTo>
                    <a:cubicBezTo>
                      <a:pt x="652" y="1394"/>
                      <a:pt x="655" y="1213"/>
                      <a:pt x="664" y="1032"/>
                    </a:cubicBezTo>
                    <a:cubicBezTo>
                      <a:pt x="668" y="958"/>
                      <a:pt x="682" y="884"/>
                      <a:pt x="696" y="811"/>
                    </a:cubicBezTo>
                    <a:cubicBezTo>
                      <a:pt x="736" y="593"/>
                      <a:pt x="785" y="378"/>
                      <a:pt x="855" y="168"/>
                    </a:cubicBezTo>
                    <a:cubicBezTo>
                      <a:pt x="871" y="122"/>
                      <a:pt x="890" y="78"/>
                      <a:pt x="911" y="36"/>
                    </a:cubicBezTo>
                    <a:cubicBezTo>
                      <a:pt x="926" y="7"/>
                      <a:pt x="950" y="0"/>
                      <a:pt x="979" y="17"/>
                    </a:cubicBezTo>
                    <a:cubicBezTo>
                      <a:pt x="1006" y="33"/>
                      <a:pt x="1033" y="51"/>
                      <a:pt x="1055" y="73"/>
                    </a:cubicBezTo>
                    <a:cubicBezTo>
                      <a:pt x="1098" y="117"/>
                      <a:pt x="1140" y="162"/>
                      <a:pt x="1178" y="210"/>
                    </a:cubicBezTo>
                    <a:cubicBezTo>
                      <a:pt x="1318" y="389"/>
                      <a:pt x="1438" y="580"/>
                      <a:pt x="1548" y="779"/>
                    </a:cubicBezTo>
                    <a:cubicBezTo>
                      <a:pt x="1574" y="824"/>
                      <a:pt x="1586" y="871"/>
                      <a:pt x="1585" y="923"/>
                    </a:cubicBezTo>
                    <a:cubicBezTo>
                      <a:pt x="1582" y="1035"/>
                      <a:pt x="1586" y="1147"/>
                      <a:pt x="1583" y="1259"/>
                    </a:cubicBezTo>
                    <a:cubicBezTo>
                      <a:pt x="1582" y="1307"/>
                      <a:pt x="1598" y="1342"/>
                      <a:pt x="1634" y="1370"/>
                    </a:cubicBezTo>
                    <a:cubicBezTo>
                      <a:pt x="1670" y="1397"/>
                      <a:pt x="1706" y="1425"/>
                      <a:pt x="1744" y="1450"/>
                    </a:cubicBezTo>
                    <a:cubicBezTo>
                      <a:pt x="1944" y="1578"/>
                      <a:pt x="2157" y="1683"/>
                      <a:pt x="2380" y="1764"/>
                    </a:cubicBezTo>
                    <a:cubicBezTo>
                      <a:pt x="2425" y="1781"/>
                      <a:pt x="2472" y="1791"/>
                      <a:pt x="2518" y="1805"/>
                    </a:cubicBezTo>
                    <a:cubicBezTo>
                      <a:pt x="2586" y="1825"/>
                      <a:pt x="2611" y="1875"/>
                      <a:pt x="2583" y="1940"/>
                    </a:cubicBezTo>
                    <a:cubicBezTo>
                      <a:pt x="2567" y="1976"/>
                      <a:pt x="2546" y="2011"/>
                      <a:pt x="2523" y="2043"/>
                    </a:cubicBezTo>
                    <a:cubicBezTo>
                      <a:pt x="2469" y="2116"/>
                      <a:pt x="2414" y="2189"/>
                      <a:pt x="2356" y="2257"/>
                    </a:cubicBezTo>
                    <a:cubicBezTo>
                      <a:pt x="2238" y="2395"/>
                      <a:pt x="2118" y="2531"/>
                      <a:pt x="1999" y="2668"/>
                    </a:cubicBezTo>
                    <a:cubicBezTo>
                      <a:pt x="1934" y="2742"/>
                      <a:pt x="1869" y="2816"/>
                      <a:pt x="1817" y="2901"/>
                    </a:cubicBezTo>
                    <a:cubicBezTo>
                      <a:pt x="1788" y="2950"/>
                      <a:pt x="1741" y="2982"/>
                      <a:pt x="1691" y="3008"/>
                    </a:cubicBezTo>
                    <a:cubicBezTo>
                      <a:pt x="1646" y="3032"/>
                      <a:pt x="1601" y="3054"/>
                      <a:pt x="1556" y="3077"/>
                    </a:cubicBezTo>
                    <a:cubicBezTo>
                      <a:pt x="1456" y="3128"/>
                      <a:pt x="1390" y="3208"/>
                      <a:pt x="1350" y="3312"/>
                    </a:cubicBezTo>
                    <a:cubicBezTo>
                      <a:pt x="1336" y="3347"/>
                      <a:pt x="1327" y="3383"/>
                      <a:pt x="1329" y="3421"/>
                    </a:cubicBezTo>
                    <a:cubicBezTo>
                      <a:pt x="1330" y="3458"/>
                      <a:pt x="1327" y="3496"/>
                      <a:pt x="1329" y="3533"/>
                    </a:cubicBezTo>
                    <a:cubicBezTo>
                      <a:pt x="1335" y="3613"/>
                      <a:pt x="1315" y="3687"/>
                      <a:pt x="1275" y="3755"/>
                    </a:cubicBezTo>
                    <a:cubicBezTo>
                      <a:pt x="1229" y="3833"/>
                      <a:pt x="1183" y="3911"/>
                      <a:pt x="1128" y="3982"/>
                    </a:cubicBezTo>
                    <a:cubicBezTo>
                      <a:pt x="1047" y="4088"/>
                      <a:pt x="961" y="4190"/>
                      <a:pt x="872" y="4289"/>
                    </a:cubicBezTo>
                    <a:cubicBezTo>
                      <a:pt x="688" y="4494"/>
                      <a:pt x="491" y="4685"/>
                      <a:pt x="287" y="4869"/>
                    </a:cubicBezTo>
                    <a:cubicBezTo>
                      <a:pt x="273" y="4881"/>
                      <a:pt x="259" y="4892"/>
                      <a:pt x="244" y="4904"/>
                    </a:cubicBezTo>
                    <a:cubicBezTo>
                      <a:pt x="240" y="4901"/>
                      <a:pt x="236" y="4898"/>
                      <a:pt x="232" y="4895"/>
                    </a:cubicBezTo>
                    <a:close/>
                    <a:moveTo>
                      <a:pt x="1555" y="1791"/>
                    </a:moveTo>
                    <a:cubicBezTo>
                      <a:pt x="1550" y="1887"/>
                      <a:pt x="1568" y="1981"/>
                      <a:pt x="1589" y="2075"/>
                    </a:cubicBezTo>
                    <a:cubicBezTo>
                      <a:pt x="1594" y="2098"/>
                      <a:pt x="1604" y="2120"/>
                      <a:pt x="1614" y="2142"/>
                    </a:cubicBezTo>
                    <a:cubicBezTo>
                      <a:pt x="1631" y="2182"/>
                      <a:pt x="1664" y="2205"/>
                      <a:pt x="1706" y="2211"/>
                    </a:cubicBezTo>
                    <a:cubicBezTo>
                      <a:pt x="1761" y="2220"/>
                      <a:pt x="1817" y="2220"/>
                      <a:pt x="1872" y="2205"/>
                    </a:cubicBezTo>
                    <a:cubicBezTo>
                      <a:pt x="1924" y="2191"/>
                      <a:pt x="1954" y="2159"/>
                      <a:pt x="1965" y="2107"/>
                    </a:cubicBezTo>
                    <a:cubicBezTo>
                      <a:pt x="1973" y="2064"/>
                      <a:pt x="1976" y="2023"/>
                      <a:pt x="1965" y="1980"/>
                    </a:cubicBezTo>
                    <a:cubicBezTo>
                      <a:pt x="1938" y="1879"/>
                      <a:pt x="1900" y="1783"/>
                      <a:pt x="1845" y="1694"/>
                    </a:cubicBezTo>
                    <a:cubicBezTo>
                      <a:pt x="1824" y="1661"/>
                      <a:pt x="1799" y="1628"/>
                      <a:pt x="1771" y="1601"/>
                    </a:cubicBezTo>
                    <a:cubicBezTo>
                      <a:pt x="1748" y="1580"/>
                      <a:pt x="1719" y="1563"/>
                      <a:pt x="1690" y="1551"/>
                    </a:cubicBezTo>
                    <a:cubicBezTo>
                      <a:pt x="1651" y="1536"/>
                      <a:pt x="1617" y="1549"/>
                      <a:pt x="1592" y="1582"/>
                    </a:cubicBezTo>
                    <a:cubicBezTo>
                      <a:pt x="1570" y="1613"/>
                      <a:pt x="1558" y="1649"/>
                      <a:pt x="1556" y="1687"/>
                    </a:cubicBezTo>
                    <a:cubicBezTo>
                      <a:pt x="1553" y="1721"/>
                      <a:pt x="1555" y="1756"/>
                      <a:pt x="1555" y="179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 name="Freeform 46">
                <a:extLst>
                  <a:ext uri="{FF2B5EF4-FFF2-40B4-BE49-F238E27FC236}">
                    <a16:creationId xmlns:a16="http://schemas.microsoft.com/office/drawing/2014/main" id="{90C79117-090C-9E4B-975B-C0CDD1AD6B5C}"/>
                  </a:ext>
                </a:extLst>
              </p:cNvPr>
              <p:cNvSpPr/>
              <p:nvPr userDrawn="1"/>
            </p:nvSpPr>
            <p:spPr bwMode="auto">
              <a:xfrm>
                <a:off x="2185987" y="-1663700"/>
                <a:ext cx="1385888" cy="1485900"/>
              </a:xfrm>
              <a:custGeom>
                <a:avLst/>
                <a:gdLst>
                  <a:gd name="T0" fmla="*/ 1746 w 3329"/>
                  <a:gd name="T1" fmla="*/ 2393 h 3569"/>
                  <a:gd name="T2" fmla="*/ 1441 w 3329"/>
                  <a:gd name="T3" fmla="*/ 2708 h 3569"/>
                  <a:gd name="T4" fmla="*/ 1279 w 3329"/>
                  <a:gd name="T5" fmla="*/ 2837 h 3569"/>
                  <a:gd name="T6" fmla="*/ 893 w 3329"/>
                  <a:gd name="T7" fmla="*/ 3195 h 3569"/>
                  <a:gd name="T8" fmla="*/ 636 w 3329"/>
                  <a:gd name="T9" fmla="*/ 3457 h 3569"/>
                  <a:gd name="T10" fmla="*/ 281 w 3329"/>
                  <a:gd name="T11" fmla="*/ 3549 h 3569"/>
                  <a:gd name="T12" fmla="*/ 126 w 3329"/>
                  <a:gd name="T13" fmla="*/ 3339 h 3569"/>
                  <a:gd name="T14" fmla="*/ 0 w 3329"/>
                  <a:gd name="T15" fmla="*/ 3136 h 3569"/>
                  <a:gd name="T16" fmla="*/ 299 w 3329"/>
                  <a:gd name="T17" fmla="*/ 2922 h 3569"/>
                  <a:gd name="T18" fmla="*/ 540 w 3329"/>
                  <a:gd name="T19" fmla="*/ 2803 h 3569"/>
                  <a:gd name="T20" fmla="*/ 1125 w 3329"/>
                  <a:gd name="T21" fmla="*/ 2398 h 3569"/>
                  <a:gd name="T22" fmla="*/ 1660 w 3329"/>
                  <a:gd name="T23" fmla="*/ 2100 h 3569"/>
                  <a:gd name="T24" fmla="*/ 1827 w 3329"/>
                  <a:gd name="T25" fmla="*/ 1932 h 3569"/>
                  <a:gd name="T26" fmla="*/ 1779 w 3329"/>
                  <a:gd name="T27" fmla="*/ 1687 h 3569"/>
                  <a:gd name="T28" fmla="*/ 1756 w 3329"/>
                  <a:gd name="T29" fmla="*/ 1576 h 3569"/>
                  <a:gd name="T30" fmla="*/ 1927 w 3329"/>
                  <a:gd name="T31" fmla="*/ 1235 h 3569"/>
                  <a:gd name="T32" fmla="*/ 1826 w 3329"/>
                  <a:gd name="T33" fmla="*/ 1163 h 3569"/>
                  <a:gd name="T34" fmla="*/ 1596 w 3329"/>
                  <a:gd name="T35" fmla="*/ 1220 h 3569"/>
                  <a:gd name="T36" fmla="*/ 1531 w 3329"/>
                  <a:gd name="T37" fmla="*/ 1736 h 3569"/>
                  <a:gd name="T38" fmla="*/ 1287 w 3329"/>
                  <a:gd name="T39" fmla="*/ 2110 h 3569"/>
                  <a:gd name="T40" fmla="*/ 1055 w 3329"/>
                  <a:gd name="T41" fmla="*/ 2164 h 3569"/>
                  <a:gd name="T42" fmla="*/ 918 w 3329"/>
                  <a:gd name="T43" fmla="*/ 1865 h 3569"/>
                  <a:gd name="T44" fmla="*/ 940 w 3329"/>
                  <a:gd name="T45" fmla="*/ 1212 h 3569"/>
                  <a:gd name="T46" fmla="*/ 940 w 3329"/>
                  <a:gd name="T47" fmla="*/ 998 h 3569"/>
                  <a:gd name="T48" fmla="*/ 956 w 3329"/>
                  <a:gd name="T49" fmla="*/ 735 h 3569"/>
                  <a:gd name="T50" fmla="*/ 1094 w 3329"/>
                  <a:gd name="T51" fmla="*/ 604 h 3569"/>
                  <a:gd name="T52" fmla="*/ 1395 w 3329"/>
                  <a:gd name="T53" fmla="*/ 775 h 3569"/>
                  <a:gd name="T54" fmla="*/ 1563 w 3329"/>
                  <a:gd name="T55" fmla="*/ 710 h 3569"/>
                  <a:gd name="T56" fmla="*/ 1858 w 3329"/>
                  <a:gd name="T57" fmla="*/ 536 h 3569"/>
                  <a:gd name="T58" fmla="*/ 2237 w 3329"/>
                  <a:gd name="T59" fmla="*/ 247 h 3569"/>
                  <a:gd name="T60" fmla="*/ 2446 w 3329"/>
                  <a:gd name="T61" fmla="*/ 131 h 3569"/>
                  <a:gd name="T62" fmla="*/ 3005 w 3329"/>
                  <a:gd name="T63" fmla="*/ 7 h 3569"/>
                  <a:gd name="T64" fmla="*/ 3252 w 3329"/>
                  <a:gd name="T65" fmla="*/ 19 h 3569"/>
                  <a:gd name="T66" fmla="*/ 3327 w 3329"/>
                  <a:gd name="T67" fmla="*/ 179 h 3569"/>
                  <a:gd name="T68" fmla="*/ 2975 w 3329"/>
                  <a:gd name="T69" fmla="*/ 458 h 3569"/>
                  <a:gd name="T70" fmla="*/ 2894 w 3329"/>
                  <a:gd name="T71" fmla="*/ 518 h 3569"/>
                  <a:gd name="T72" fmla="*/ 2402 w 3329"/>
                  <a:gd name="T73" fmla="*/ 1069 h 3569"/>
                  <a:gd name="T74" fmla="*/ 2241 w 3329"/>
                  <a:gd name="T75" fmla="*/ 1168 h 3569"/>
                  <a:gd name="T76" fmla="*/ 2222 w 3329"/>
                  <a:gd name="T77" fmla="*/ 1277 h 3569"/>
                  <a:gd name="T78" fmla="*/ 2428 w 3329"/>
                  <a:gd name="T79" fmla="*/ 1260 h 3569"/>
                  <a:gd name="T80" fmla="*/ 2561 w 3329"/>
                  <a:gd name="T81" fmla="*/ 1159 h 3569"/>
                  <a:gd name="T82" fmla="*/ 2904 w 3329"/>
                  <a:gd name="T83" fmla="*/ 1186 h 3569"/>
                  <a:gd name="T84" fmla="*/ 2909 w 3329"/>
                  <a:gd name="T85" fmla="*/ 1364 h 3569"/>
                  <a:gd name="T86" fmla="*/ 2721 w 3329"/>
                  <a:gd name="T87" fmla="*/ 1547 h 3569"/>
                  <a:gd name="T88" fmla="*/ 2336 w 3329"/>
                  <a:gd name="T89" fmla="*/ 1674 h 3569"/>
                  <a:gd name="T90" fmla="*/ 2064 w 3329"/>
                  <a:gd name="T91" fmla="*/ 1772 h 3569"/>
                  <a:gd name="T92" fmla="*/ 2010 w 3329"/>
                  <a:gd name="T93" fmla="*/ 1967 h 3569"/>
                  <a:gd name="T94" fmla="*/ 2060 w 3329"/>
                  <a:gd name="T95" fmla="*/ 2133 h 3569"/>
                  <a:gd name="T96" fmla="*/ 2144 w 3329"/>
                  <a:gd name="T97" fmla="*/ 2424 h 3569"/>
                  <a:gd name="T98" fmla="*/ 2220 w 3329"/>
                  <a:gd name="T99" fmla="*/ 2799 h 3569"/>
                  <a:gd name="T100" fmla="*/ 2205 w 3329"/>
                  <a:gd name="T101" fmla="*/ 3249 h 3569"/>
                  <a:gd name="T102" fmla="*/ 1975 w 3329"/>
                  <a:gd name="T103" fmla="*/ 3534 h 3569"/>
                  <a:gd name="T104" fmla="*/ 1757 w 3329"/>
                  <a:gd name="T105" fmla="*/ 3416 h 3569"/>
                  <a:gd name="T106" fmla="*/ 1521 w 3329"/>
                  <a:gd name="T107" fmla="*/ 2982 h 3569"/>
                  <a:gd name="T108" fmla="*/ 1584 w 3329"/>
                  <a:gd name="T109" fmla="*/ 2820 h 3569"/>
                  <a:gd name="T110" fmla="*/ 1739 w 3329"/>
                  <a:gd name="T111" fmla="*/ 2780 h 3569"/>
                  <a:gd name="T112" fmla="*/ 1849 w 3329"/>
                  <a:gd name="T113" fmla="*/ 2463 h 3569"/>
                  <a:gd name="T114" fmla="*/ 1841 w 3329"/>
                  <a:gd name="T115" fmla="*/ 2333 h 3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29" h="3569">
                    <a:moveTo>
                      <a:pt x="1841" y="2333"/>
                    </a:moveTo>
                    <a:cubicBezTo>
                      <a:pt x="1796" y="2345"/>
                      <a:pt x="1770" y="2369"/>
                      <a:pt x="1746" y="2393"/>
                    </a:cubicBezTo>
                    <a:cubicBezTo>
                      <a:pt x="1716" y="2423"/>
                      <a:pt x="1687" y="2454"/>
                      <a:pt x="1660" y="2487"/>
                    </a:cubicBezTo>
                    <a:cubicBezTo>
                      <a:pt x="1594" y="2568"/>
                      <a:pt x="1521" y="2642"/>
                      <a:pt x="1441" y="2708"/>
                    </a:cubicBezTo>
                    <a:cubicBezTo>
                      <a:pt x="1410" y="2733"/>
                      <a:pt x="1381" y="2761"/>
                      <a:pt x="1350" y="2786"/>
                    </a:cubicBezTo>
                    <a:cubicBezTo>
                      <a:pt x="1327" y="2804"/>
                      <a:pt x="1302" y="2820"/>
                      <a:pt x="1279" y="2837"/>
                    </a:cubicBezTo>
                    <a:cubicBezTo>
                      <a:pt x="1243" y="2865"/>
                      <a:pt x="1205" y="2890"/>
                      <a:pt x="1173" y="2921"/>
                    </a:cubicBezTo>
                    <a:cubicBezTo>
                      <a:pt x="1078" y="3011"/>
                      <a:pt x="987" y="3104"/>
                      <a:pt x="893" y="3195"/>
                    </a:cubicBezTo>
                    <a:cubicBezTo>
                      <a:pt x="836" y="3251"/>
                      <a:pt x="779" y="3307"/>
                      <a:pt x="729" y="3370"/>
                    </a:cubicBezTo>
                    <a:cubicBezTo>
                      <a:pt x="703" y="3403"/>
                      <a:pt x="669" y="3429"/>
                      <a:pt x="636" y="3457"/>
                    </a:cubicBezTo>
                    <a:cubicBezTo>
                      <a:pt x="618" y="3472"/>
                      <a:pt x="596" y="3482"/>
                      <a:pt x="577" y="3497"/>
                    </a:cubicBezTo>
                    <a:cubicBezTo>
                      <a:pt x="488" y="3569"/>
                      <a:pt x="385" y="3564"/>
                      <a:pt x="281" y="3549"/>
                    </a:cubicBezTo>
                    <a:cubicBezTo>
                      <a:pt x="241" y="3542"/>
                      <a:pt x="214" y="3519"/>
                      <a:pt x="197" y="3482"/>
                    </a:cubicBezTo>
                    <a:cubicBezTo>
                      <a:pt x="175" y="3434"/>
                      <a:pt x="151" y="3386"/>
                      <a:pt x="126" y="3339"/>
                    </a:cubicBezTo>
                    <a:cubicBezTo>
                      <a:pt x="94" y="3278"/>
                      <a:pt x="65" y="3215"/>
                      <a:pt x="14" y="3165"/>
                    </a:cubicBezTo>
                    <a:cubicBezTo>
                      <a:pt x="7" y="3159"/>
                      <a:pt x="5" y="3147"/>
                      <a:pt x="0" y="3136"/>
                    </a:cubicBezTo>
                    <a:cubicBezTo>
                      <a:pt x="16" y="3103"/>
                      <a:pt x="47" y="3085"/>
                      <a:pt x="70" y="3060"/>
                    </a:cubicBezTo>
                    <a:cubicBezTo>
                      <a:pt x="132" y="2989"/>
                      <a:pt x="209" y="2946"/>
                      <a:pt x="299" y="2922"/>
                    </a:cubicBezTo>
                    <a:cubicBezTo>
                      <a:pt x="324" y="2916"/>
                      <a:pt x="348" y="2904"/>
                      <a:pt x="373" y="2895"/>
                    </a:cubicBezTo>
                    <a:cubicBezTo>
                      <a:pt x="434" y="2872"/>
                      <a:pt x="489" y="2842"/>
                      <a:pt x="540" y="2803"/>
                    </a:cubicBezTo>
                    <a:cubicBezTo>
                      <a:pt x="659" y="2712"/>
                      <a:pt x="784" y="2630"/>
                      <a:pt x="910" y="2551"/>
                    </a:cubicBezTo>
                    <a:cubicBezTo>
                      <a:pt x="985" y="2505"/>
                      <a:pt x="1057" y="2454"/>
                      <a:pt x="1125" y="2398"/>
                    </a:cubicBezTo>
                    <a:cubicBezTo>
                      <a:pt x="1206" y="2332"/>
                      <a:pt x="1295" y="2281"/>
                      <a:pt x="1391" y="2238"/>
                    </a:cubicBezTo>
                    <a:cubicBezTo>
                      <a:pt x="1482" y="2196"/>
                      <a:pt x="1572" y="2149"/>
                      <a:pt x="1660" y="2100"/>
                    </a:cubicBezTo>
                    <a:cubicBezTo>
                      <a:pt x="1709" y="2072"/>
                      <a:pt x="1751" y="2035"/>
                      <a:pt x="1796" y="2002"/>
                    </a:cubicBezTo>
                    <a:cubicBezTo>
                      <a:pt x="1820" y="1984"/>
                      <a:pt x="1828" y="1961"/>
                      <a:pt x="1827" y="1932"/>
                    </a:cubicBezTo>
                    <a:cubicBezTo>
                      <a:pt x="1825" y="1900"/>
                      <a:pt x="1824" y="1868"/>
                      <a:pt x="1824" y="1836"/>
                    </a:cubicBezTo>
                    <a:cubicBezTo>
                      <a:pt x="1823" y="1782"/>
                      <a:pt x="1818" y="1731"/>
                      <a:pt x="1779" y="1687"/>
                    </a:cubicBezTo>
                    <a:cubicBezTo>
                      <a:pt x="1765" y="1672"/>
                      <a:pt x="1760" y="1649"/>
                      <a:pt x="1752" y="1630"/>
                    </a:cubicBezTo>
                    <a:cubicBezTo>
                      <a:pt x="1745" y="1612"/>
                      <a:pt x="1747" y="1594"/>
                      <a:pt x="1756" y="1576"/>
                    </a:cubicBezTo>
                    <a:cubicBezTo>
                      <a:pt x="1798" y="1487"/>
                      <a:pt x="1837" y="1397"/>
                      <a:pt x="1880" y="1308"/>
                    </a:cubicBezTo>
                    <a:cubicBezTo>
                      <a:pt x="1892" y="1282"/>
                      <a:pt x="1912" y="1259"/>
                      <a:pt x="1927" y="1235"/>
                    </a:cubicBezTo>
                    <a:cubicBezTo>
                      <a:pt x="1935" y="1222"/>
                      <a:pt x="1942" y="1209"/>
                      <a:pt x="1952" y="1190"/>
                    </a:cubicBezTo>
                    <a:cubicBezTo>
                      <a:pt x="1908" y="1172"/>
                      <a:pt x="1867" y="1163"/>
                      <a:pt x="1826" y="1163"/>
                    </a:cubicBezTo>
                    <a:cubicBezTo>
                      <a:pt x="1764" y="1163"/>
                      <a:pt x="1704" y="1175"/>
                      <a:pt x="1645" y="1195"/>
                    </a:cubicBezTo>
                    <a:cubicBezTo>
                      <a:pt x="1628" y="1201"/>
                      <a:pt x="1612" y="1211"/>
                      <a:pt x="1596" y="1220"/>
                    </a:cubicBezTo>
                    <a:cubicBezTo>
                      <a:pt x="1563" y="1238"/>
                      <a:pt x="1547" y="1265"/>
                      <a:pt x="1546" y="1304"/>
                    </a:cubicBezTo>
                    <a:cubicBezTo>
                      <a:pt x="1542" y="1448"/>
                      <a:pt x="1534" y="1592"/>
                      <a:pt x="1531" y="1736"/>
                    </a:cubicBezTo>
                    <a:cubicBezTo>
                      <a:pt x="1529" y="1829"/>
                      <a:pt x="1502" y="1908"/>
                      <a:pt x="1427" y="1967"/>
                    </a:cubicBezTo>
                    <a:cubicBezTo>
                      <a:pt x="1374" y="2008"/>
                      <a:pt x="1328" y="2056"/>
                      <a:pt x="1287" y="2110"/>
                    </a:cubicBezTo>
                    <a:cubicBezTo>
                      <a:pt x="1249" y="2160"/>
                      <a:pt x="1194" y="2187"/>
                      <a:pt x="1128" y="2189"/>
                    </a:cubicBezTo>
                    <a:cubicBezTo>
                      <a:pt x="1100" y="2190"/>
                      <a:pt x="1076" y="2182"/>
                      <a:pt x="1055" y="2164"/>
                    </a:cubicBezTo>
                    <a:cubicBezTo>
                      <a:pt x="1020" y="2134"/>
                      <a:pt x="995" y="2096"/>
                      <a:pt x="975" y="2055"/>
                    </a:cubicBezTo>
                    <a:cubicBezTo>
                      <a:pt x="944" y="1995"/>
                      <a:pt x="927" y="1931"/>
                      <a:pt x="918" y="1865"/>
                    </a:cubicBezTo>
                    <a:cubicBezTo>
                      <a:pt x="902" y="1754"/>
                      <a:pt x="892" y="1643"/>
                      <a:pt x="907" y="1530"/>
                    </a:cubicBezTo>
                    <a:cubicBezTo>
                      <a:pt x="920" y="1425"/>
                      <a:pt x="930" y="1319"/>
                      <a:pt x="940" y="1212"/>
                    </a:cubicBezTo>
                    <a:cubicBezTo>
                      <a:pt x="942" y="1184"/>
                      <a:pt x="939" y="1154"/>
                      <a:pt x="937" y="1125"/>
                    </a:cubicBezTo>
                    <a:cubicBezTo>
                      <a:pt x="933" y="1082"/>
                      <a:pt x="933" y="1041"/>
                      <a:pt x="940" y="998"/>
                    </a:cubicBezTo>
                    <a:cubicBezTo>
                      <a:pt x="948" y="948"/>
                      <a:pt x="945" y="897"/>
                      <a:pt x="948" y="846"/>
                    </a:cubicBezTo>
                    <a:cubicBezTo>
                      <a:pt x="950" y="809"/>
                      <a:pt x="952" y="772"/>
                      <a:pt x="956" y="735"/>
                    </a:cubicBezTo>
                    <a:cubicBezTo>
                      <a:pt x="960" y="702"/>
                      <a:pt x="979" y="676"/>
                      <a:pt x="1007" y="658"/>
                    </a:cubicBezTo>
                    <a:cubicBezTo>
                      <a:pt x="1036" y="640"/>
                      <a:pt x="1066" y="622"/>
                      <a:pt x="1094" y="604"/>
                    </a:cubicBezTo>
                    <a:cubicBezTo>
                      <a:pt x="1145" y="625"/>
                      <a:pt x="1190" y="649"/>
                      <a:pt x="1229" y="681"/>
                    </a:cubicBezTo>
                    <a:cubicBezTo>
                      <a:pt x="1279" y="723"/>
                      <a:pt x="1337" y="748"/>
                      <a:pt x="1395" y="775"/>
                    </a:cubicBezTo>
                    <a:cubicBezTo>
                      <a:pt x="1424" y="788"/>
                      <a:pt x="1453" y="787"/>
                      <a:pt x="1479" y="770"/>
                    </a:cubicBezTo>
                    <a:cubicBezTo>
                      <a:pt x="1508" y="751"/>
                      <a:pt x="1538" y="733"/>
                      <a:pt x="1563" y="710"/>
                    </a:cubicBezTo>
                    <a:cubicBezTo>
                      <a:pt x="1622" y="658"/>
                      <a:pt x="1687" y="618"/>
                      <a:pt x="1758" y="586"/>
                    </a:cubicBezTo>
                    <a:cubicBezTo>
                      <a:pt x="1792" y="571"/>
                      <a:pt x="1826" y="555"/>
                      <a:pt x="1858" y="536"/>
                    </a:cubicBezTo>
                    <a:cubicBezTo>
                      <a:pt x="1889" y="516"/>
                      <a:pt x="1921" y="495"/>
                      <a:pt x="1946" y="468"/>
                    </a:cubicBezTo>
                    <a:cubicBezTo>
                      <a:pt x="2030" y="377"/>
                      <a:pt x="2128" y="305"/>
                      <a:pt x="2237" y="247"/>
                    </a:cubicBezTo>
                    <a:cubicBezTo>
                      <a:pt x="2272" y="229"/>
                      <a:pt x="2309" y="212"/>
                      <a:pt x="2343" y="192"/>
                    </a:cubicBezTo>
                    <a:cubicBezTo>
                      <a:pt x="2378" y="173"/>
                      <a:pt x="2415" y="156"/>
                      <a:pt x="2446" y="131"/>
                    </a:cubicBezTo>
                    <a:cubicBezTo>
                      <a:pt x="2531" y="62"/>
                      <a:pt x="2629" y="37"/>
                      <a:pt x="2734" y="29"/>
                    </a:cubicBezTo>
                    <a:cubicBezTo>
                      <a:pt x="2825" y="23"/>
                      <a:pt x="2915" y="16"/>
                      <a:pt x="3005" y="7"/>
                    </a:cubicBezTo>
                    <a:cubicBezTo>
                      <a:pt x="3077" y="0"/>
                      <a:pt x="3149" y="6"/>
                      <a:pt x="3220" y="14"/>
                    </a:cubicBezTo>
                    <a:cubicBezTo>
                      <a:pt x="3231" y="15"/>
                      <a:pt x="3242" y="16"/>
                      <a:pt x="3252" y="19"/>
                    </a:cubicBezTo>
                    <a:cubicBezTo>
                      <a:pt x="3308" y="33"/>
                      <a:pt x="3321" y="49"/>
                      <a:pt x="3324" y="107"/>
                    </a:cubicBezTo>
                    <a:cubicBezTo>
                      <a:pt x="3326" y="131"/>
                      <a:pt x="3325" y="155"/>
                      <a:pt x="3327" y="179"/>
                    </a:cubicBezTo>
                    <a:cubicBezTo>
                      <a:pt x="3329" y="215"/>
                      <a:pt x="3313" y="242"/>
                      <a:pt x="3283" y="258"/>
                    </a:cubicBezTo>
                    <a:cubicBezTo>
                      <a:pt x="3175" y="317"/>
                      <a:pt x="3077" y="390"/>
                      <a:pt x="2975" y="458"/>
                    </a:cubicBezTo>
                    <a:cubicBezTo>
                      <a:pt x="2966" y="464"/>
                      <a:pt x="2956" y="469"/>
                      <a:pt x="2946" y="472"/>
                    </a:cubicBezTo>
                    <a:cubicBezTo>
                      <a:pt x="2921" y="479"/>
                      <a:pt x="2907" y="496"/>
                      <a:pt x="2894" y="518"/>
                    </a:cubicBezTo>
                    <a:cubicBezTo>
                      <a:pt x="2803" y="683"/>
                      <a:pt x="2681" y="823"/>
                      <a:pt x="2537" y="943"/>
                    </a:cubicBezTo>
                    <a:cubicBezTo>
                      <a:pt x="2490" y="983"/>
                      <a:pt x="2446" y="1026"/>
                      <a:pt x="2402" y="1069"/>
                    </a:cubicBezTo>
                    <a:cubicBezTo>
                      <a:pt x="2374" y="1097"/>
                      <a:pt x="2345" y="1123"/>
                      <a:pt x="2305" y="1135"/>
                    </a:cubicBezTo>
                    <a:cubicBezTo>
                      <a:pt x="2282" y="1142"/>
                      <a:pt x="2261" y="1155"/>
                      <a:pt x="2241" y="1168"/>
                    </a:cubicBezTo>
                    <a:cubicBezTo>
                      <a:pt x="2205" y="1190"/>
                      <a:pt x="2194" y="1209"/>
                      <a:pt x="2179" y="1270"/>
                    </a:cubicBezTo>
                    <a:cubicBezTo>
                      <a:pt x="2193" y="1272"/>
                      <a:pt x="2208" y="1278"/>
                      <a:pt x="2222" y="1277"/>
                    </a:cubicBezTo>
                    <a:cubicBezTo>
                      <a:pt x="2283" y="1274"/>
                      <a:pt x="2344" y="1270"/>
                      <a:pt x="2405" y="1265"/>
                    </a:cubicBezTo>
                    <a:cubicBezTo>
                      <a:pt x="2413" y="1265"/>
                      <a:pt x="2421" y="1262"/>
                      <a:pt x="2428" y="1260"/>
                    </a:cubicBezTo>
                    <a:cubicBezTo>
                      <a:pt x="2432" y="1256"/>
                      <a:pt x="2437" y="1253"/>
                      <a:pt x="2439" y="1248"/>
                    </a:cubicBezTo>
                    <a:cubicBezTo>
                      <a:pt x="2480" y="1157"/>
                      <a:pt x="2466" y="1169"/>
                      <a:pt x="2561" y="1159"/>
                    </a:cubicBezTo>
                    <a:cubicBezTo>
                      <a:pt x="2659" y="1149"/>
                      <a:pt x="2758" y="1153"/>
                      <a:pt x="2857" y="1151"/>
                    </a:cubicBezTo>
                    <a:cubicBezTo>
                      <a:pt x="2881" y="1150"/>
                      <a:pt x="2895" y="1164"/>
                      <a:pt x="2904" y="1186"/>
                    </a:cubicBezTo>
                    <a:cubicBezTo>
                      <a:pt x="2922" y="1232"/>
                      <a:pt x="2926" y="1279"/>
                      <a:pt x="2923" y="1328"/>
                    </a:cubicBezTo>
                    <a:cubicBezTo>
                      <a:pt x="2922" y="1340"/>
                      <a:pt x="2916" y="1354"/>
                      <a:pt x="2909" y="1364"/>
                    </a:cubicBezTo>
                    <a:cubicBezTo>
                      <a:pt x="2889" y="1389"/>
                      <a:pt x="2869" y="1414"/>
                      <a:pt x="2847" y="1436"/>
                    </a:cubicBezTo>
                    <a:cubicBezTo>
                      <a:pt x="2806" y="1475"/>
                      <a:pt x="2768" y="1519"/>
                      <a:pt x="2721" y="1547"/>
                    </a:cubicBezTo>
                    <a:cubicBezTo>
                      <a:pt x="2674" y="1574"/>
                      <a:pt x="2617" y="1584"/>
                      <a:pt x="2564" y="1601"/>
                    </a:cubicBezTo>
                    <a:cubicBezTo>
                      <a:pt x="2488" y="1626"/>
                      <a:pt x="2411" y="1648"/>
                      <a:pt x="2336" y="1674"/>
                    </a:cubicBezTo>
                    <a:cubicBezTo>
                      <a:pt x="2306" y="1685"/>
                      <a:pt x="2277" y="1700"/>
                      <a:pt x="2251" y="1718"/>
                    </a:cubicBezTo>
                    <a:cubicBezTo>
                      <a:pt x="2194" y="1756"/>
                      <a:pt x="2135" y="1780"/>
                      <a:pt x="2064" y="1772"/>
                    </a:cubicBezTo>
                    <a:cubicBezTo>
                      <a:pt x="2023" y="1768"/>
                      <a:pt x="2012" y="1782"/>
                      <a:pt x="2013" y="1823"/>
                    </a:cubicBezTo>
                    <a:cubicBezTo>
                      <a:pt x="2015" y="1871"/>
                      <a:pt x="2016" y="1919"/>
                      <a:pt x="2010" y="1967"/>
                    </a:cubicBezTo>
                    <a:cubicBezTo>
                      <a:pt x="2007" y="1992"/>
                      <a:pt x="2015" y="2019"/>
                      <a:pt x="2023" y="2044"/>
                    </a:cubicBezTo>
                    <a:cubicBezTo>
                      <a:pt x="2033" y="2074"/>
                      <a:pt x="2049" y="2103"/>
                      <a:pt x="2060" y="2133"/>
                    </a:cubicBezTo>
                    <a:cubicBezTo>
                      <a:pt x="2075" y="2173"/>
                      <a:pt x="2088" y="2213"/>
                      <a:pt x="2100" y="2254"/>
                    </a:cubicBezTo>
                    <a:cubicBezTo>
                      <a:pt x="2116" y="2310"/>
                      <a:pt x="2130" y="2367"/>
                      <a:pt x="2144" y="2424"/>
                    </a:cubicBezTo>
                    <a:cubicBezTo>
                      <a:pt x="2153" y="2463"/>
                      <a:pt x="2163" y="2502"/>
                      <a:pt x="2166" y="2541"/>
                    </a:cubicBezTo>
                    <a:cubicBezTo>
                      <a:pt x="2172" y="2630"/>
                      <a:pt x="2192" y="2715"/>
                      <a:pt x="2220" y="2799"/>
                    </a:cubicBezTo>
                    <a:cubicBezTo>
                      <a:pt x="2234" y="2843"/>
                      <a:pt x="2240" y="2886"/>
                      <a:pt x="2239" y="2932"/>
                    </a:cubicBezTo>
                    <a:cubicBezTo>
                      <a:pt x="2238" y="3039"/>
                      <a:pt x="2234" y="3145"/>
                      <a:pt x="2205" y="3249"/>
                    </a:cubicBezTo>
                    <a:cubicBezTo>
                      <a:pt x="2198" y="3272"/>
                      <a:pt x="2191" y="3295"/>
                      <a:pt x="2184" y="3318"/>
                    </a:cubicBezTo>
                    <a:cubicBezTo>
                      <a:pt x="2152" y="3426"/>
                      <a:pt x="2076" y="3492"/>
                      <a:pt x="1975" y="3534"/>
                    </a:cubicBezTo>
                    <a:cubicBezTo>
                      <a:pt x="1951" y="3544"/>
                      <a:pt x="1930" y="3546"/>
                      <a:pt x="1905" y="3539"/>
                    </a:cubicBezTo>
                    <a:cubicBezTo>
                      <a:pt x="1839" y="3519"/>
                      <a:pt x="1787" y="3485"/>
                      <a:pt x="1757" y="3416"/>
                    </a:cubicBezTo>
                    <a:cubicBezTo>
                      <a:pt x="1734" y="3363"/>
                      <a:pt x="1701" y="3314"/>
                      <a:pt x="1671" y="3264"/>
                    </a:cubicBezTo>
                    <a:cubicBezTo>
                      <a:pt x="1615" y="3173"/>
                      <a:pt x="1560" y="3081"/>
                      <a:pt x="1521" y="2982"/>
                    </a:cubicBezTo>
                    <a:cubicBezTo>
                      <a:pt x="1510" y="2952"/>
                      <a:pt x="1501" y="2921"/>
                      <a:pt x="1492" y="2895"/>
                    </a:cubicBezTo>
                    <a:cubicBezTo>
                      <a:pt x="1507" y="2845"/>
                      <a:pt x="1546" y="2832"/>
                      <a:pt x="1584" y="2820"/>
                    </a:cubicBezTo>
                    <a:cubicBezTo>
                      <a:pt x="1615" y="2810"/>
                      <a:pt x="1647" y="2806"/>
                      <a:pt x="1678" y="2799"/>
                    </a:cubicBezTo>
                    <a:cubicBezTo>
                      <a:pt x="1698" y="2793"/>
                      <a:pt x="1719" y="2787"/>
                      <a:pt x="1739" y="2780"/>
                    </a:cubicBezTo>
                    <a:cubicBezTo>
                      <a:pt x="1777" y="2767"/>
                      <a:pt x="1798" y="2740"/>
                      <a:pt x="1805" y="2699"/>
                    </a:cubicBezTo>
                    <a:cubicBezTo>
                      <a:pt x="1818" y="2620"/>
                      <a:pt x="1835" y="2542"/>
                      <a:pt x="1849" y="2463"/>
                    </a:cubicBezTo>
                    <a:cubicBezTo>
                      <a:pt x="1853" y="2434"/>
                      <a:pt x="1854" y="2405"/>
                      <a:pt x="1854" y="2375"/>
                    </a:cubicBezTo>
                    <a:cubicBezTo>
                      <a:pt x="1854" y="2363"/>
                      <a:pt x="1847" y="2351"/>
                      <a:pt x="1841" y="2333"/>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2" name="Freeform 47">
                <a:extLst>
                  <a:ext uri="{FF2B5EF4-FFF2-40B4-BE49-F238E27FC236}">
                    <a16:creationId xmlns:a16="http://schemas.microsoft.com/office/drawing/2014/main" id="{C66A1640-13F4-224D-BE4E-D858346BEC74}"/>
                  </a:ext>
                </a:extLst>
              </p:cNvPr>
              <p:cNvSpPr/>
              <p:nvPr userDrawn="1"/>
            </p:nvSpPr>
            <p:spPr bwMode="auto">
              <a:xfrm>
                <a:off x="4097335" y="-1539873"/>
                <a:ext cx="2089147" cy="1346197"/>
              </a:xfrm>
              <a:custGeom>
                <a:avLst/>
                <a:gdLst>
                  <a:gd name="T0" fmla="*/ 1294 w 5019"/>
                  <a:gd name="T1" fmla="*/ 35 h 3229"/>
                  <a:gd name="T2" fmla="*/ 1577 w 5019"/>
                  <a:gd name="T3" fmla="*/ 151 h 3229"/>
                  <a:gd name="T4" fmla="*/ 1969 w 5019"/>
                  <a:gd name="T5" fmla="*/ 603 h 3229"/>
                  <a:gd name="T6" fmla="*/ 2194 w 5019"/>
                  <a:gd name="T7" fmla="*/ 707 h 3229"/>
                  <a:gd name="T8" fmla="*/ 2383 w 5019"/>
                  <a:gd name="T9" fmla="*/ 406 h 3229"/>
                  <a:gd name="T10" fmla="*/ 2536 w 5019"/>
                  <a:gd name="T11" fmla="*/ 0 h 3229"/>
                  <a:gd name="T12" fmla="*/ 2904 w 5019"/>
                  <a:gd name="T13" fmla="*/ 265 h 3229"/>
                  <a:gd name="T14" fmla="*/ 2990 w 5019"/>
                  <a:gd name="T15" fmla="*/ 458 h 3229"/>
                  <a:gd name="T16" fmla="*/ 2945 w 5019"/>
                  <a:gd name="T17" fmla="*/ 839 h 3229"/>
                  <a:gd name="T18" fmla="*/ 2628 w 5019"/>
                  <a:gd name="T19" fmla="*/ 1129 h 3229"/>
                  <a:gd name="T20" fmla="*/ 2549 w 5019"/>
                  <a:gd name="T21" fmla="*/ 1254 h 3229"/>
                  <a:gd name="T22" fmla="*/ 2775 w 5019"/>
                  <a:gd name="T23" fmla="*/ 1542 h 3229"/>
                  <a:gd name="T24" fmla="*/ 3954 w 5019"/>
                  <a:gd name="T25" fmla="*/ 2597 h 3229"/>
                  <a:gd name="T26" fmla="*/ 4852 w 5019"/>
                  <a:gd name="T27" fmla="*/ 3048 h 3229"/>
                  <a:gd name="T28" fmla="*/ 5010 w 5019"/>
                  <a:gd name="T29" fmla="*/ 3190 h 3229"/>
                  <a:gd name="T30" fmla="*/ 4623 w 5019"/>
                  <a:gd name="T31" fmla="*/ 3193 h 3229"/>
                  <a:gd name="T32" fmla="*/ 4189 w 5019"/>
                  <a:gd name="T33" fmla="*/ 3143 h 3229"/>
                  <a:gd name="T34" fmla="*/ 3471 w 5019"/>
                  <a:gd name="T35" fmla="*/ 3191 h 3229"/>
                  <a:gd name="T36" fmla="*/ 3111 w 5019"/>
                  <a:gd name="T37" fmla="*/ 2949 h 3229"/>
                  <a:gd name="T38" fmla="*/ 2717 w 5019"/>
                  <a:gd name="T39" fmla="*/ 2472 h 3229"/>
                  <a:gd name="T40" fmla="*/ 2559 w 5019"/>
                  <a:gd name="T41" fmla="*/ 1796 h 3229"/>
                  <a:gd name="T42" fmla="*/ 2288 w 5019"/>
                  <a:gd name="T43" fmla="*/ 1494 h 3229"/>
                  <a:gd name="T44" fmla="*/ 2062 w 5019"/>
                  <a:gd name="T45" fmla="*/ 1596 h 3229"/>
                  <a:gd name="T46" fmla="*/ 879 w 5019"/>
                  <a:gd name="T47" fmla="*/ 2654 h 3229"/>
                  <a:gd name="T48" fmla="*/ 170 w 5019"/>
                  <a:gd name="T49" fmla="*/ 2946 h 3229"/>
                  <a:gd name="T50" fmla="*/ 0 w 5019"/>
                  <a:gd name="T51" fmla="*/ 2917 h 3229"/>
                  <a:gd name="T52" fmla="*/ 229 w 5019"/>
                  <a:gd name="T53" fmla="*/ 2760 h 3229"/>
                  <a:gd name="T54" fmla="*/ 724 w 5019"/>
                  <a:gd name="T55" fmla="*/ 2502 h 3229"/>
                  <a:gd name="T56" fmla="*/ 1118 w 5019"/>
                  <a:gd name="T57" fmla="*/ 2190 h 3229"/>
                  <a:gd name="T58" fmla="*/ 1522 w 5019"/>
                  <a:gd name="T59" fmla="*/ 1661 h 3229"/>
                  <a:gd name="T60" fmla="*/ 1826 w 5019"/>
                  <a:gd name="T61" fmla="*/ 1195 h 3229"/>
                  <a:gd name="T62" fmla="*/ 1942 w 5019"/>
                  <a:gd name="T63" fmla="*/ 1043 h 3229"/>
                  <a:gd name="T64" fmla="*/ 1884 w 5019"/>
                  <a:gd name="T65" fmla="*/ 826 h 3229"/>
                  <a:gd name="T66" fmla="*/ 1289 w 5019"/>
                  <a:gd name="T67" fmla="*/ 145 h 3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19" h="3229">
                    <a:moveTo>
                      <a:pt x="1231" y="79"/>
                    </a:moveTo>
                    <a:cubicBezTo>
                      <a:pt x="1248" y="45"/>
                      <a:pt x="1268" y="36"/>
                      <a:pt x="1294" y="35"/>
                    </a:cubicBezTo>
                    <a:cubicBezTo>
                      <a:pt x="1341" y="33"/>
                      <a:pt x="1384" y="44"/>
                      <a:pt x="1427" y="61"/>
                    </a:cubicBezTo>
                    <a:cubicBezTo>
                      <a:pt x="1482" y="82"/>
                      <a:pt x="1531" y="115"/>
                      <a:pt x="1577" y="151"/>
                    </a:cubicBezTo>
                    <a:cubicBezTo>
                      <a:pt x="1648" y="208"/>
                      <a:pt x="1711" y="274"/>
                      <a:pt x="1767" y="344"/>
                    </a:cubicBezTo>
                    <a:cubicBezTo>
                      <a:pt x="1836" y="430"/>
                      <a:pt x="1901" y="517"/>
                      <a:pt x="1969" y="603"/>
                    </a:cubicBezTo>
                    <a:cubicBezTo>
                      <a:pt x="1995" y="637"/>
                      <a:pt x="2022" y="670"/>
                      <a:pt x="2053" y="700"/>
                    </a:cubicBezTo>
                    <a:cubicBezTo>
                      <a:pt x="2103" y="748"/>
                      <a:pt x="2140" y="751"/>
                      <a:pt x="2194" y="707"/>
                    </a:cubicBezTo>
                    <a:cubicBezTo>
                      <a:pt x="2227" y="680"/>
                      <a:pt x="2257" y="648"/>
                      <a:pt x="2278" y="612"/>
                    </a:cubicBezTo>
                    <a:cubicBezTo>
                      <a:pt x="2318" y="546"/>
                      <a:pt x="2354" y="477"/>
                      <a:pt x="2383" y="406"/>
                    </a:cubicBezTo>
                    <a:cubicBezTo>
                      <a:pt x="2425" y="305"/>
                      <a:pt x="2459" y="201"/>
                      <a:pt x="2497" y="99"/>
                    </a:cubicBezTo>
                    <a:cubicBezTo>
                      <a:pt x="2509" y="66"/>
                      <a:pt x="2522" y="35"/>
                      <a:pt x="2536" y="0"/>
                    </a:cubicBezTo>
                    <a:cubicBezTo>
                      <a:pt x="2556" y="6"/>
                      <a:pt x="2572" y="8"/>
                      <a:pt x="2585" y="15"/>
                    </a:cubicBezTo>
                    <a:cubicBezTo>
                      <a:pt x="2706" y="79"/>
                      <a:pt x="2814" y="162"/>
                      <a:pt x="2904" y="265"/>
                    </a:cubicBezTo>
                    <a:cubicBezTo>
                      <a:pt x="2925" y="290"/>
                      <a:pt x="2942" y="317"/>
                      <a:pt x="2959" y="344"/>
                    </a:cubicBezTo>
                    <a:cubicBezTo>
                      <a:pt x="2981" y="378"/>
                      <a:pt x="2991" y="416"/>
                      <a:pt x="2990" y="458"/>
                    </a:cubicBezTo>
                    <a:cubicBezTo>
                      <a:pt x="2990" y="540"/>
                      <a:pt x="2989" y="623"/>
                      <a:pt x="2991" y="706"/>
                    </a:cubicBezTo>
                    <a:cubicBezTo>
                      <a:pt x="2992" y="756"/>
                      <a:pt x="2977" y="801"/>
                      <a:pt x="2945" y="839"/>
                    </a:cubicBezTo>
                    <a:cubicBezTo>
                      <a:pt x="2904" y="887"/>
                      <a:pt x="2860" y="935"/>
                      <a:pt x="2813" y="977"/>
                    </a:cubicBezTo>
                    <a:cubicBezTo>
                      <a:pt x="2754" y="1031"/>
                      <a:pt x="2689" y="1078"/>
                      <a:pt x="2628" y="1129"/>
                    </a:cubicBezTo>
                    <a:cubicBezTo>
                      <a:pt x="2603" y="1150"/>
                      <a:pt x="2580" y="1172"/>
                      <a:pt x="2558" y="1195"/>
                    </a:cubicBezTo>
                    <a:cubicBezTo>
                      <a:pt x="2542" y="1212"/>
                      <a:pt x="2537" y="1233"/>
                      <a:pt x="2549" y="1254"/>
                    </a:cubicBezTo>
                    <a:cubicBezTo>
                      <a:pt x="2566" y="1284"/>
                      <a:pt x="2581" y="1316"/>
                      <a:pt x="2602" y="1343"/>
                    </a:cubicBezTo>
                    <a:cubicBezTo>
                      <a:pt x="2658" y="1411"/>
                      <a:pt x="2715" y="1479"/>
                      <a:pt x="2775" y="1542"/>
                    </a:cubicBezTo>
                    <a:cubicBezTo>
                      <a:pt x="3017" y="1798"/>
                      <a:pt x="3278" y="2034"/>
                      <a:pt x="3542" y="2268"/>
                    </a:cubicBezTo>
                    <a:cubicBezTo>
                      <a:pt x="3673" y="2385"/>
                      <a:pt x="3806" y="2500"/>
                      <a:pt x="3954" y="2597"/>
                    </a:cubicBezTo>
                    <a:cubicBezTo>
                      <a:pt x="4186" y="2749"/>
                      <a:pt x="4432" y="2877"/>
                      <a:pt x="4690" y="2981"/>
                    </a:cubicBezTo>
                    <a:cubicBezTo>
                      <a:pt x="4744" y="3003"/>
                      <a:pt x="4798" y="3025"/>
                      <a:pt x="4852" y="3048"/>
                    </a:cubicBezTo>
                    <a:cubicBezTo>
                      <a:pt x="4901" y="3070"/>
                      <a:pt x="4946" y="3099"/>
                      <a:pt x="4984" y="3137"/>
                    </a:cubicBezTo>
                    <a:cubicBezTo>
                      <a:pt x="4999" y="3151"/>
                      <a:pt x="5019" y="3165"/>
                      <a:pt x="5010" y="3190"/>
                    </a:cubicBezTo>
                    <a:cubicBezTo>
                      <a:pt x="5000" y="3214"/>
                      <a:pt x="4979" y="3217"/>
                      <a:pt x="4956" y="3217"/>
                    </a:cubicBezTo>
                    <a:cubicBezTo>
                      <a:pt x="4845" y="3218"/>
                      <a:pt x="4733" y="3218"/>
                      <a:pt x="4623" y="3193"/>
                    </a:cubicBezTo>
                    <a:cubicBezTo>
                      <a:pt x="4516" y="3169"/>
                      <a:pt x="4408" y="3155"/>
                      <a:pt x="4300" y="3138"/>
                    </a:cubicBezTo>
                    <a:cubicBezTo>
                      <a:pt x="4263" y="3132"/>
                      <a:pt x="4226" y="3135"/>
                      <a:pt x="4189" y="3143"/>
                    </a:cubicBezTo>
                    <a:cubicBezTo>
                      <a:pt x="4090" y="3165"/>
                      <a:pt x="3991" y="3184"/>
                      <a:pt x="3891" y="3203"/>
                    </a:cubicBezTo>
                    <a:cubicBezTo>
                      <a:pt x="3750" y="3229"/>
                      <a:pt x="3610" y="3222"/>
                      <a:pt x="3471" y="3191"/>
                    </a:cubicBezTo>
                    <a:cubicBezTo>
                      <a:pt x="3394" y="3174"/>
                      <a:pt x="3325" y="3138"/>
                      <a:pt x="3265" y="3088"/>
                    </a:cubicBezTo>
                    <a:cubicBezTo>
                      <a:pt x="3212" y="3044"/>
                      <a:pt x="3159" y="2999"/>
                      <a:pt x="3111" y="2949"/>
                    </a:cubicBezTo>
                    <a:cubicBezTo>
                      <a:pt x="2995" y="2827"/>
                      <a:pt x="2884" y="2701"/>
                      <a:pt x="2770" y="2578"/>
                    </a:cubicBezTo>
                    <a:cubicBezTo>
                      <a:pt x="2741" y="2548"/>
                      <a:pt x="2725" y="2512"/>
                      <a:pt x="2717" y="2472"/>
                    </a:cubicBezTo>
                    <a:cubicBezTo>
                      <a:pt x="2697" y="2373"/>
                      <a:pt x="2677" y="2274"/>
                      <a:pt x="2658" y="2174"/>
                    </a:cubicBezTo>
                    <a:cubicBezTo>
                      <a:pt x="2633" y="2046"/>
                      <a:pt x="2606" y="1918"/>
                      <a:pt x="2559" y="1796"/>
                    </a:cubicBezTo>
                    <a:cubicBezTo>
                      <a:pt x="2532" y="1726"/>
                      <a:pt x="2500" y="1659"/>
                      <a:pt x="2452" y="1600"/>
                    </a:cubicBezTo>
                    <a:cubicBezTo>
                      <a:pt x="2409" y="1547"/>
                      <a:pt x="2356" y="1510"/>
                      <a:pt x="2288" y="1494"/>
                    </a:cubicBezTo>
                    <a:cubicBezTo>
                      <a:pt x="2232" y="1480"/>
                      <a:pt x="2181" y="1490"/>
                      <a:pt x="2137" y="1524"/>
                    </a:cubicBezTo>
                    <a:cubicBezTo>
                      <a:pt x="2109" y="1545"/>
                      <a:pt x="2084" y="1569"/>
                      <a:pt x="2062" y="1596"/>
                    </a:cubicBezTo>
                    <a:cubicBezTo>
                      <a:pt x="2025" y="1641"/>
                      <a:pt x="1989" y="1688"/>
                      <a:pt x="1956" y="1737"/>
                    </a:cubicBezTo>
                    <a:cubicBezTo>
                      <a:pt x="1683" y="2143"/>
                      <a:pt x="1316" y="2439"/>
                      <a:pt x="879" y="2654"/>
                    </a:cubicBezTo>
                    <a:cubicBezTo>
                      <a:pt x="735" y="2724"/>
                      <a:pt x="588" y="2786"/>
                      <a:pt x="439" y="2843"/>
                    </a:cubicBezTo>
                    <a:cubicBezTo>
                      <a:pt x="349" y="2877"/>
                      <a:pt x="259" y="2910"/>
                      <a:pt x="170" y="2946"/>
                    </a:cubicBezTo>
                    <a:cubicBezTo>
                      <a:pt x="118" y="2967"/>
                      <a:pt x="67" y="2971"/>
                      <a:pt x="18" y="2938"/>
                    </a:cubicBezTo>
                    <a:cubicBezTo>
                      <a:pt x="12" y="2934"/>
                      <a:pt x="8" y="2927"/>
                      <a:pt x="0" y="2917"/>
                    </a:cubicBezTo>
                    <a:cubicBezTo>
                      <a:pt x="18" y="2900"/>
                      <a:pt x="33" y="2882"/>
                      <a:pt x="52" y="2869"/>
                    </a:cubicBezTo>
                    <a:cubicBezTo>
                      <a:pt x="110" y="2831"/>
                      <a:pt x="167" y="2792"/>
                      <a:pt x="229" y="2760"/>
                    </a:cubicBezTo>
                    <a:cubicBezTo>
                      <a:pt x="321" y="2713"/>
                      <a:pt x="416" y="2669"/>
                      <a:pt x="511" y="2629"/>
                    </a:cubicBezTo>
                    <a:cubicBezTo>
                      <a:pt x="588" y="2596"/>
                      <a:pt x="659" y="2554"/>
                      <a:pt x="724" y="2502"/>
                    </a:cubicBezTo>
                    <a:cubicBezTo>
                      <a:pt x="773" y="2462"/>
                      <a:pt x="822" y="2420"/>
                      <a:pt x="872" y="2381"/>
                    </a:cubicBezTo>
                    <a:cubicBezTo>
                      <a:pt x="953" y="2316"/>
                      <a:pt x="1035" y="2251"/>
                      <a:pt x="1118" y="2190"/>
                    </a:cubicBezTo>
                    <a:cubicBezTo>
                      <a:pt x="1214" y="2119"/>
                      <a:pt x="1296" y="2036"/>
                      <a:pt x="1360" y="1937"/>
                    </a:cubicBezTo>
                    <a:cubicBezTo>
                      <a:pt x="1418" y="1847"/>
                      <a:pt x="1470" y="1754"/>
                      <a:pt x="1522" y="1661"/>
                    </a:cubicBezTo>
                    <a:cubicBezTo>
                      <a:pt x="1560" y="1594"/>
                      <a:pt x="1594" y="1525"/>
                      <a:pt x="1631" y="1456"/>
                    </a:cubicBezTo>
                    <a:cubicBezTo>
                      <a:pt x="1683" y="1360"/>
                      <a:pt x="1747" y="1272"/>
                      <a:pt x="1826" y="1195"/>
                    </a:cubicBezTo>
                    <a:cubicBezTo>
                      <a:pt x="1849" y="1172"/>
                      <a:pt x="1872" y="1149"/>
                      <a:pt x="1891" y="1124"/>
                    </a:cubicBezTo>
                    <a:cubicBezTo>
                      <a:pt x="1910" y="1099"/>
                      <a:pt x="1928" y="1072"/>
                      <a:pt x="1942" y="1043"/>
                    </a:cubicBezTo>
                    <a:cubicBezTo>
                      <a:pt x="1964" y="998"/>
                      <a:pt x="1964" y="950"/>
                      <a:pt x="1936" y="906"/>
                    </a:cubicBezTo>
                    <a:cubicBezTo>
                      <a:pt x="1920" y="879"/>
                      <a:pt x="1904" y="851"/>
                      <a:pt x="1884" y="826"/>
                    </a:cubicBezTo>
                    <a:cubicBezTo>
                      <a:pt x="1825" y="750"/>
                      <a:pt x="1767" y="673"/>
                      <a:pt x="1703" y="602"/>
                    </a:cubicBezTo>
                    <a:cubicBezTo>
                      <a:pt x="1567" y="448"/>
                      <a:pt x="1427" y="297"/>
                      <a:pt x="1289" y="145"/>
                    </a:cubicBezTo>
                    <a:cubicBezTo>
                      <a:pt x="1270" y="124"/>
                      <a:pt x="1251" y="102"/>
                      <a:pt x="1231" y="7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3" name="Freeform 48">
                <a:extLst>
                  <a:ext uri="{FF2B5EF4-FFF2-40B4-BE49-F238E27FC236}">
                    <a16:creationId xmlns:a16="http://schemas.microsoft.com/office/drawing/2014/main" id="{48CFA416-6A96-0E41-86A4-4F451B1A15FB}"/>
                  </a:ext>
                </a:extLst>
              </p:cNvPr>
              <p:cNvSpPr>
                <a:spLocks noEditPoints="1"/>
              </p:cNvSpPr>
              <p:nvPr userDrawn="1"/>
            </p:nvSpPr>
            <p:spPr bwMode="auto">
              <a:xfrm>
                <a:off x="7138987" y="-1920875"/>
                <a:ext cx="1058863" cy="1406525"/>
              </a:xfrm>
              <a:custGeom>
                <a:avLst/>
                <a:gdLst>
                  <a:gd name="T0" fmla="*/ 430 w 2543"/>
                  <a:gd name="T1" fmla="*/ 883 h 3377"/>
                  <a:gd name="T2" fmla="*/ 465 w 2543"/>
                  <a:gd name="T3" fmla="*/ 987 h 3377"/>
                  <a:gd name="T4" fmla="*/ 441 w 2543"/>
                  <a:gd name="T5" fmla="*/ 1230 h 3377"/>
                  <a:gd name="T6" fmla="*/ 596 w 2543"/>
                  <a:gd name="T7" fmla="*/ 1252 h 3377"/>
                  <a:gd name="T8" fmla="*/ 1301 w 2543"/>
                  <a:gd name="T9" fmla="*/ 420 h 3377"/>
                  <a:gd name="T10" fmla="*/ 1891 w 2543"/>
                  <a:gd name="T11" fmla="*/ 97 h 3377"/>
                  <a:gd name="T12" fmla="*/ 2218 w 2543"/>
                  <a:gd name="T13" fmla="*/ 3 h 3377"/>
                  <a:gd name="T14" fmla="*/ 2419 w 2543"/>
                  <a:gd name="T15" fmla="*/ 57 h 3377"/>
                  <a:gd name="T16" fmla="*/ 2480 w 2543"/>
                  <a:gd name="T17" fmla="*/ 390 h 3377"/>
                  <a:gd name="T18" fmla="*/ 2393 w 2543"/>
                  <a:gd name="T19" fmla="*/ 889 h 3377"/>
                  <a:gd name="T20" fmla="*/ 2244 w 2543"/>
                  <a:gd name="T21" fmla="*/ 1450 h 3377"/>
                  <a:gd name="T22" fmla="*/ 2217 w 2543"/>
                  <a:gd name="T23" fmla="*/ 1654 h 3377"/>
                  <a:gd name="T24" fmla="*/ 2160 w 2543"/>
                  <a:gd name="T25" fmla="*/ 1861 h 3377"/>
                  <a:gd name="T26" fmla="*/ 2086 w 2543"/>
                  <a:gd name="T27" fmla="*/ 2809 h 3377"/>
                  <a:gd name="T28" fmla="*/ 2097 w 2543"/>
                  <a:gd name="T29" fmla="*/ 3142 h 3377"/>
                  <a:gd name="T30" fmla="*/ 1795 w 2543"/>
                  <a:gd name="T31" fmla="*/ 3321 h 3377"/>
                  <a:gd name="T32" fmla="*/ 1635 w 2543"/>
                  <a:gd name="T33" fmla="*/ 3179 h 3377"/>
                  <a:gd name="T34" fmla="*/ 1457 w 2543"/>
                  <a:gd name="T35" fmla="*/ 2957 h 3377"/>
                  <a:gd name="T36" fmla="*/ 1548 w 2543"/>
                  <a:gd name="T37" fmla="*/ 2934 h 3377"/>
                  <a:gd name="T38" fmla="*/ 1770 w 2543"/>
                  <a:gd name="T39" fmla="*/ 2960 h 3377"/>
                  <a:gd name="T40" fmla="*/ 1877 w 2543"/>
                  <a:gd name="T41" fmla="*/ 2730 h 3377"/>
                  <a:gd name="T42" fmla="*/ 1974 w 2543"/>
                  <a:gd name="T43" fmla="*/ 1548 h 3377"/>
                  <a:gd name="T44" fmla="*/ 2157 w 2543"/>
                  <a:gd name="T45" fmla="*/ 624 h 3377"/>
                  <a:gd name="T46" fmla="*/ 2149 w 2543"/>
                  <a:gd name="T47" fmla="*/ 322 h 3377"/>
                  <a:gd name="T48" fmla="*/ 1987 w 2543"/>
                  <a:gd name="T49" fmla="*/ 270 h 3377"/>
                  <a:gd name="T50" fmla="*/ 1307 w 2543"/>
                  <a:gd name="T51" fmla="*/ 659 h 3377"/>
                  <a:gd name="T52" fmla="*/ 1303 w 2543"/>
                  <a:gd name="T53" fmla="*/ 971 h 3377"/>
                  <a:gd name="T54" fmla="*/ 1353 w 2543"/>
                  <a:gd name="T55" fmla="*/ 1373 h 3377"/>
                  <a:gd name="T56" fmla="*/ 1567 w 2543"/>
                  <a:gd name="T57" fmla="*/ 1513 h 3377"/>
                  <a:gd name="T58" fmla="*/ 1660 w 2543"/>
                  <a:gd name="T59" fmla="*/ 1833 h 3377"/>
                  <a:gd name="T60" fmla="*/ 1484 w 2543"/>
                  <a:gd name="T61" fmla="*/ 2040 h 3377"/>
                  <a:gd name="T62" fmla="*/ 1282 w 2543"/>
                  <a:gd name="T63" fmla="*/ 2416 h 3377"/>
                  <a:gd name="T64" fmla="*/ 1135 w 2543"/>
                  <a:gd name="T65" fmla="*/ 3174 h 3377"/>
                  <a:gd name="T66" fmla="*/ 970 w 2543"/>
                  <a:gd name="T67" fmla="*/ 3186 h 3377"/>
                  <a:gd name="T68" fmla="*/ 938 w 2543"/>
                  <a:gd name="T69" fmla="*/ 3010 h 3377"/>
                  <a:gd name="T70" fmla="*/ 880 w 2543"/>
                  <a:gd name="T71" fmla="*/ 2256 h 3377"/>
                  <a:gd name="T72" fmla="*/ 649 w 2543"/>
                  <a:gd name="T73" fmla="*/ 2100 h 3377"/>
                  <a:gd name="T74" fmla="*/ 698 w 2543"/>
                  <a:gd name="T75" fmla="*/ 1919 h 3377"/>
                  <a:gd name="T76" fmla="*/ 871 w 2543"/>
                  <a:gd name="T77" fmla="*/ 1458 h 3377"/>
                  <a:gd name="T78" fmla="*/ 781 w 2543"/>
                  <a:gd name="T79" fmla="*/ 1320 h 3377"/>
                  <a:gd name="T80" fmla="*/ 686 w 2543"/>
                  <a:gd name="T81" fmla="*/ 1370 h 3377"/>
                  <a:gd name="T82" fmla="*/ 458 w 2543"/>
                  <a:gd name="T83" fmla="*/ 1811 h 3377"/>
                  <a:gd name="T84" fmla="*/ 432 w 2543"/>
                  <a:gd name="T85" fmla="*/ 2610 h 3377"/>
                  <a:gd name="T86" fmla="*/ 270 w 2543"/>
                  <a:gd name="T87" fmla="*/ 2813 h 3377"/>
                  <a:gd name="T88" fmla="*/ 118 w 2543"/>
                  <a:gd name="T89" fmla="*/ 2595 h 3377"/>
                  <a:gd name="T90" fmla="*/ 15 w 2543"/>
                  <a:gd name="T91" fmla="*/ 2051 h 3377"/>
                  <a:gd name="T92" fmla="*/ 281 w 2543"/>
                  <a:gd name="T93" fmla="*/ 1273 h 3377"/>
                  <a:gd name="T94" fmla="*/ 1001 w 2543"/>
                  <a:gd name="T95" fmla="*/ 954 h 3377"/>
                  <a:gd name="T96" fmla="*/ 898 w 2543"/>
                  <a:gd name="T97" fmla="*/ 1277 h 3377"/>
                  <a:gd name="T98" fmla="*/ 1095 w 2543"/>
                  <a:gd name="T99" fmla="*/ 1217 h 3377"/>
                  <a:gd name="T100" fmla="*/ 1001 w 2543"/>
                  <a:gd name="T101" fmla="*/ 954 h 3377"/>
                  <a:gd name="T102" fmla="*/ 1080 w 2543"/>
                  <a:gd name="T103" fmla="*/ 1940 h 3377"/>
                  <a:gd name="T104" fmla="*/ 951 w 2543"/>
                  <a:gd name="T105" fmla="*/ 2135 h 3377"/>
                  <a:gd name="T106" fmla="*/ 1099 w 2543"/>
                  <a:gd name="T107" fmla="*/ 1996 h 3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3" h="3377">
                    <a:moveTo>
                      <a:pt x="397" y="882"/>
                    </a:moveTo>
                    <a:cubicBezTo>
                      <a:pt x="410" y="882"/>
                      <a:pt x="423" y="879"/>
                      <a:pt x="430" y="883"/>
                    </a:cubicBezTo>
                    <a:cubicBezTo>
                      <a:pt x="443" y="891"/>
                      <a:pt x="458" y="903"/>
                      <a:pt x="461" y="916"/>
                    </a:cubicBezTo>
                    <a:cubicBezTo>
                      <a:pt x="467" y="939"/>
                      <a:pt x="469" y="964"/>
                      <a:pt x="465" y="987"/>
                    </a:cubicBezTo>
                    <a:cubicBezTo>
                      <a:pt x="459" y="1026"/>
                      <a:pt x="447" y="1064"/>
                      <a:pt x="438" y="1103"/>
                    </a:cubicBezTo>
                    <a:cubicBezTo>
                      <a:pt x="428" y="1146"/>
                      <a:pt x="426" y="1188"/>
                      <a:pt x="441" y="1230"/>
                    </a:cubicBezTo>
                    <a:cubicBezTo>
                      <a:pt x="454" y="1265"/>
                      <a:pt x="476" y="1289"/>
                      <a:pt x="515" y="1293"/>
                    </a:cubicBezTo>
                    <a:cubicBezTo>
                      <a:pt x="551" y="1297"/>
                      <a:pt x="577" y="1281"/>
                      <a:pt x="596" y="1252"/>
                    </a:cubicBezTo>
                    <a:cubicBezTo>
                      <a:pt x="604" y="1239"/>
                      <a:pt x="612" y="1225"/>
                      <a:pt x="621" y="1211"/>
                    </a:cubicBezTo>
                    <a:cubicBezTo>
                      <a:pt x="804" y="910"/>
                      <a:pt x="1031" y="647"/>
                      <a:pt x="1301" y="420"/>
                    </a:cubicBezTo>
                    <a:cubicBezTo>
                      <a:pt x="1399" y="338"/>
                      <a:pt x="1503" y="263"/>
                      <a:pt x="1616" y="203"/>
                    </a:cubicBezTo>
                    <a:cubicBezTo>
                      <a:pt x="1703" y="156"/>
                      <a:pt x="1794" y="120"/>
                      <a:pt x="1891" y="97"/>
                    </a:cubicBezTo>
                    <a:cubicBezTo>
                      <a:pt x="1953" y="82"/>
                      <a:pt x="2013" y="58"/>
                      <a:pt x="2071" y="33"/>
                    </a:cubicBezTo>
                    <a:cubicBezTo>
                      <a:pt x="2119" y="12"/>
                      <a:pt x="2167" y="0"/>
                      <a:pt x="2218" y="3"/>
                    </a:cubicBezTo>
                    <a:cubicBezTo>
                      <a:pt x="2242" y="4"/>
                      <a:pt x="2267" y="5"/>
                      <a:pt x="2290" y="3"/>
                    </a:cubicBezTo>
                    <a:cubicBezTo>
                      <a:pt x="2343" y="0"/>
                      <a:pt x="2383" y="21"/>
                      <a:pt x="2419" y="57"/>
                    </a:cubicBezTo>
                    <a:cubicBezTo>
                      <a:pt x="2473" y="113"/>
                      <a:pt x="2516" y="176"/>
                      <a:pt x="2543" y="255"/>
                    </a:cubicBezTo>
                    <a:cubicBezTo>
                      <a:pt x="2523" y="299"/>
                      <a:pt x="2504" y="346"/>
                      <a:pt x="2480" y="390"/>
                    </a:cubicBezTo>
                    <a:cubicBezTo>
                      <a:pt x="2455" y="439"/>
                      <a:pt x="2439" y="488"/>
                      <a:pt x="2444" y="543"/>
                    </a:cubicBezTo>
                    <a:cubicBezTo>
                      <a:pt x="2455" y="663"/>
                      <a:pt x="2429" y="776"/>
                      <a:pt x="2393" y="889"/>
                    </a:cubicBezTo>
                    <a:cubicBezTo>
                      <a:pt x="2350" y="1026"/>
                      <a:pt x="2309" y="1164"/>
                      <a:pt x="2266" y="1301"/>
                    </a:cubicBezTo>
                    <a:cubicBezTo>
                      <a:pt x="2250" y="1350"/>
                      <a:pt x="2241" y="1399"/>
                      <a:pt x="2244" y="1450"/>
                    </a:cubicBezTo>
                    <a:cubicBezTo>
                      <a:pt x="2245" y="1469"/>
                      <a:pt x="2243" y="1488"/>
                      <a:pt x="2244" y="1506"/>
                    </a:cubicBezTo>
                    <a:cubicBezTo>
                      <a:pt x="2247" y="1558"/>
                      <a:pt x="2238" y="1607"/>
                      <a:pt x="2217" y="1654"/>
                    </a:cubicBezTo>
                    <a:cubicBezTo>
                      <a:pt x="2204" y="1683"/>
                      <a:pt x="2191" y="1713"/>
                      <a:pt x="2183" y="1744"/>
                    </a:cubicBezTo>
                    <a:cubicBezTo>
                      <a:pt x="2173" y="1782"/>
                      <a:pt x="2163" y="1821"/>
                      <a:pt x="2160" y="1861"/>
                    </a:cubicBezTo>
                    <a:cubicBezTo>
                      <a:pt x="2147" y="2066"/>
                      <a:pt x="2139" y="2271"/>
                      <a:pt x="2124" y="2476"/>
                    </a:cubicBezTo>
                    <a:cubicBezTo>
                      <a:pt x="2116" y="2587"/>
                      <a:pt x="2101" y="2698"/>
                      <a:pt x="2086" y="2809"/>
                    </a:cubicBezTo>
                    <a:cubicBezTo>
                      <a:pt x="2079" y="2860"/>
                      <a:pt x="2077" y="2909"/>
                      <a:pt x="2088" y="2960"/>
                    </a:cubicBezTo>
                    <a:cubicBezTo>
                      <a:pt x="2102" y="3020"/>
                      <a:pt x="2110" y="3081"/>
                      <a:pt x="2097" y="3142"/>
                    </a:cubicBezTo>
                    <a:cubicBezTo>
                      <a:pt x="2093" y="3163"/>
                      <a:pt x="2088" y="3184"/>
                      <a:pt x="2081" y="3204"/>
                    </a:cubicBezTo>
                    <a:cubicBezTo>
                      <a:pt x="2040" y="3323"/>
                      <a:pt x="1920" y="3377"/>
                      <a:pt x="1795" y="3321"/>
                    </a:cubicBezTo>
                    <a:cubicBezTo>
                      <a:pt x="1767" y="3308"/>
                      <a:pt x="1740" y="3288"/>
                      <a:pt x="1717" y="3267"/>
                    </a:cubicBezTo>
                    <a:cubicBezTo>
                      <a:pt x="1687" y="3240"/>
                      <a:pt x="1661" y="3209"/>
                      <a:pt x="1635" y="3179"/>
                    </a:cubicBezTo>
                    <a:cubicBezTo>
                      <a:pt x="1584" y="3121"/>
                      <a:pt x="1533" y="3063"/>
                      <a:pt x="1483" y="3004"/>
                    </a:cubicBezTo>
                    <a:cubicBezTo>
                      <a:pt x="1472" y="2990"/>
                      <a:pt x="1462" y="2974"/>
                      <a:pt x="1457" y="2957"/>
                    </a:cubicBezTo>
                    <a:cubicBezTo>
                      <a:pt x="1451" y="2937"/>
                      <a:pt x="1468" y="2917"/>
                      <a:pt x="1487" y="2919"/>
                    </a:cubicBezTo>
                    <a:cubicBezTo>
                      <a:pt x="1508" y="2922"/>
                      <a:pt x="1529" y="2926"/>
                      <a:pt x="1548" y="2934"/>
                    </a:cubicBezTo>
                    <a:cubicBezTo>
                      <a:pt x="1585" y="2949"/>
                      <a:pt x="1620" y="2969"/>
                      <a:pt x="1657" y="2984"/>
                    </a:cubicBezTo>
                    <a:cubicBezTo>
                      <a:pt x="1709" y="3007"/>
                      <a:pt x="1734" y="3003"/>
                      <a:pt x="1770" y="2960"/>
                    </a:cubicBezTo>
                    <a:cubicBezTo>
                      <a:pt x="1791" y="2936"/>
                      <a:pt x="1809" y="2909"/>
                      <a:pt x="1822" y="2880"/>
                    </a:cubicBezTo>
                    <a:cubicBezTo>
                      <a:pt x="1843" y="2831"/>
                      <a:pt x="1863" y="2781"/>
                      <a:pt x="1877" y="2730"/>
                    </a:cubicBezTo>
                    <a:cubicBezTo>
                      <a:pt x="1936" y="2519"/>
                      <a:pt x="1973" y="2304"/>
                      <a:pt x="1975" y="2084"/>
                    </a:cubicBezTo>
                    <a:cubicBezTo>
                      <a:pt x="1976" y="1906"/>
                      <a:pt x="1976" y="1727"/>
                      <a:pt x="1974" y="1548"/>
                    </a:cubicBezTo>
                    <a:cubicBezTo>
                      <a:pt x="1973" y="1486"/>
                      <a:pt x="1986" y="1427"/>
                      <a:pt x="1999" y="1367"/>
                    </a:cubicBezTo>
                    <a:cubicBezTo>
                      <a:pt x="2052" y="1119"/>
                      <a:pt x="2106" y="872"/>
                      <a:pt x="2157" y="624"/>
                    </a:cubicBezTo>
                    <a:cubicBezTo>
                      <a:pt x="2170" y="562"/>
                      <a:pt x="2176" y="498"/>
                      <a:pt x="2183" y="435"/>
                    </a:cubicBezTo>
                    <a:cubicBezTo>
                      <a:pt x="2187" y="393"/>
                      <a:pt x="2174" y="356"/>
                      <a:pt x="2149" y="322"/>
                    </a:cubicBezTo>
                    <a:cubicBezTo>
                      <a:pt x="2112" y="271"/>
                      <a:pt x="2057" y="252"/>
                      <a:pt x="1995" y="267"/>
                    </a:cubicBezTo>
                    <a:cubicBezTo>
                      <a:pt x="1992" y="268"/>
                      <a:pt x="1990" y="269"/>
                      <a:pt x="1987" y="270"/>
                    </a:cubicBezTo>
                    <a:cubicBezTo>
                      <a:pt x="1766" y="344"/>
                      <a:pt x="1560" y="447"/>
                      <a:pt x="1375" y="592"/>
                    </a:cubicBezTo>
                    <a:cubicBezTo>
                      <a:pt x="1350" y="611"/>
                      <a:pt x="1328" y="635"/>
                      <a:pt x="1307" y="659"/>
                    </a:cubicBezTo>
                    <a:cubicBezTo>
                      <a:pt x="1268" y="701"/>
                      <a:pt x="1254" y="750"/>
                      <a:pt x="1267" y="807"/>
                    </a:cubicBezTo>
                    <a:cubicBezTo>
                      <a:pt x="1279" y="861"/>
                      <a:pt x="1289" y="916"/>
                      <a:pt x="1303" y="971"/>
                    </a:cubicBezTo>
                    <a:cubicBezTo>
                      <a:pt x="1317" y="1027"/>
                      <a:pt x="1316" y="1080"/>
                      <a:pt x="1294" y="1135"/>
                    </a:cubicBezTo>
                    <a:cubicBezTo>
                      <a:pt x="1255" y="1227"/>
                      <a:pt x="1281" y="1308"/>
                      <a:pt x="1353" y="1373"/>
                    </a:cubicBezTo>
                    <a:cubicBezTo>
                      <a:pt x="1383" y="1399"/>
                      <a:pt x="1418" y="1420"/>
                      <a:pt x="1451" y="1442"/>
                    </a:cubicBezTo>
                    <a:cubicBezTo>
                      <a:pt x="1489" y="1466"/>
                      <a:pt x="1530" y="1487"/>
                      <a:pt x="1567" y="1513"/>
                    </a:cubicBezTo>
                    <a:cubicBezTo>
                      <a:pt x="1597" y="1534"/>
                      <a:pt x="1626" y="1559"/>
                      <a:pt x="1649" y="1588"/>
                    </a:cubicBezTo>
                    <a:cubicBezTo>
                      <a:pt x="1708" y="1663"/>
                      <a:pt x="1712" y="1753"/>
                      <a:pt x="1660" y="1833"/>
                    </a:cubicBezTo>
                    <a:cubicBezTo>
                      <a:pt x="1639" y="1864"/>
                      <a:pt x="1616" y="1893"/>
                      <a:pt x="1592" y="1922"/>
                    </a:cubicBezTo>
                    <a:cubicBezTo>
                      <a:pt x="1557" y="1962"/>
                      <a:pt x="1519" y="2000"/>
                      <a:pt x="1484" y="2040"/>
                    </a:cubicBezTo>
                    <a:cubicBezTo>
                      <a:pt x="1447" y="2082"/>
                      <a:pt x="1410" y="2124"/>
                      <a:pt x="1374" y="2167"/>
                    </a:cubicBezTo>
                    <a:cubicBezTo>
                      <a:pt x="1313" y="2238"/>
                      <a:pt x="1284" y="2320"/>
                      <a:pt x="1282" y="2416"/>
                    </a:cubicBezTo>
                    <a:cubicBezTo>
                      <a:pt x="1279" y="2600"/>
                      <a:pt x="1267" y="2784"/>
                      <a:pt x="1264" y="2967"/>
                    </a:cubicBezTo>
                    <a:cubicBezTo>
                      <a:pt x="1262" y="3065"/>
                      <a:pt x="1208" y="3124"/>
                      <a:pt x="1135" y="3174"/>
                    </a:cubicBezTo>
                    <a:cubicBezTo>
                      <a:pt x="1125" y="3182"/>
                      <a:pt x="1110" y="3185"/>
                      <a:pt x="1098" y="3186"/>
                    </a:cubicBezTo>
                    <a:cubicBezTo>
                      <a:pt x="1055" y="3187"/>
                      <a:pt x="1012" y="3188"/>
                      <a:pt x="970" y="3186"/>
                    </a:cubicBezTo>
                    <a:cubicBezTo>
                      <a:pt x="934" y="3184"/>
                      <a:pt x="916" y="3164"/>
                      <a:pt x="920" y="3128"/>
                    </a:cubicBezTo>
                    <a:cubicBezTo>
                      <a:pt x="924" y="3089"/>
                      <a:pt x="932" y="3049"/>
                      <a:pt x="938" y="3010"/>
                    </a:cubicBezTo>
                    <a:cubicBezTo>
                      <a:pt x="962" y="2863"/>
                      <a:pt x="984" y="2715"/>
                      <a:pt x="1010" y="2568"/>
                    </a:cubicBezTo>
                    <a:cubicBezTo>
                      <a:pt x="1034" y="2435"/>
                      <a:pt x="989" y="2332"/>
                      <a:pt x="880" y="2256"/>
                    </a:cubicBezTo>
                    <a:cubicBezTo>
                      <a:pt x="832" y="2223"/>
                      <a:pt x="781" y="2193"/>
                      <a:pt x="733" y="2161"/>
                    </a:cubicBezTo>
                    <a:cubicBezTo>
                      <a:pt x="704" y="2142"/>
                      <a:pt x="675" y="2122"/>
                      <a:pt x="649" y="2100"/>
                    </a:cubicBezTo>
                    <a:cubicBezTo>
                      <a:pt x="623" y="2078"/>
                      <a:pt x="619" y="2049"/>
                      <a:pt x="634" y="2020"/>
                    </a:cubicBezTo>
                    <a:cubicBezTo>
                      <a:pt x="653" y="1985"/>
                      <a:pt x="676" y="1952"/>
                      <a:pt x="698" y="1919"/>
                    </a:cubicBezTo>
                    <a:cubicBezTo>
                      <a:pt x="754" y="1837"/>
                      <a:pt x="807" y="1754"/>
                      <a:pt x="843" y="1662"/>
                    </a:cubicBezTo>
                    <a:cubicBezTo>
                      <a:pt x="869" y="1596"/>
                      <a:pt x="879" y="1528"/>
                      <a:pt x="871" y="1458"/>
                    </a:cubicBezTo>
                    <a:cubicBezTo>
                      <a:pt x="868" y="1430"/>
                      <a:pt x="858" y="1401"/>
                      <a:pt x="847" y="1374"/>
                    </a:cubicBezTo>
                    <a:cubicBezTo>
                      <a:pt x="835" y="1346"/>
                      <a:pt x="810" y="1329"/>
                      <a:pt x="781" y="1320"/>
                    </a:cubicBezTo>
                    <a:cubicBezTo>
                      <a:pt x="746" y="1309"/>
                      <a:pt x="718" y="1319"/>
                      <a:pt x="698" y="1349"/>
                    </a:cubicBezTo>
                    <a:cubicBezTo>
                      <a:pt x="693" y="1356"/>
                      <a:pt x="690" y="1363"/>
                      <a:pt x="686" y="1370"/>
                    </a:cubicBezTo>
                    <a:cubicBezTo>
                      <a:pt x="661" y="1430"/>
                      <a:pt x="624" y="1482"/>
                      <a:pt x="583" y="1531"/>
                    </a:cubicBezTo>
                    <a:cubicBezTo>
                      <a:pt x="514" y="1613"/>
                      <a:pt x="468" y="1704"/>
                      <a:pt x="458" y="1811"/>
                    </a:cubicBezTo>
                    <a:cubicBezTo>
                      <a:pt x="449" y="1896"/>
                      <a:pt x="435" y="1981"/>
                      <a:pt x="433" y="2066"/>
                    </a:cubicBezTo>
                    <a:cubicBezTo>
                      <a:pt x="429" y="2247"/>
                      <a:pt x="427" y="2428"/>
                      <a:pt x="432" y="2610"/>
                    </a:cubicBezTo>
                    <a:cubicBezTo>
                      <a:pt x="434" y="2698"/>
                      <a:pt x="390" y="2755"/>
                      <a:pt x="330" y="2807"/>
                    </a:cubicBezTo>
                    <a:cubicBezTo>
                      <a:pt x="311" y="2822"/>
                      <a:pt x="290" y="2822"/>
                      <a:pt x="270" y="2813"/>
                    </a:cubicBezTo>
                    <a:cubicBezTo>
                      <a:pt x="237" y="2798"/>
                      <a:pt x="211" y="2774"/>
                      <a:pt x="194" y="2744"/>
                    </a:cubicBezTo>
                    <a:cubicBezTo>
                      <a:pt x="166" y="2695"/>
                      <a:pt x="139" y="2646"/>
                      <a:pt x="118" y="2595"/>
                    </a:cubicBezTo>
                    <a:cubicBezTo>
                      <a:pt x="64" y="2461"/>
                      <a:pt x="34" y="2320"/>
                      <a:pt x="8" y="2178"/>
                    </a:cubicBezTo>
                    <a:cubicBezTo>
                      <a:pt x="0" y="2136"/>
                      <a:pt x="6" y="2093"/>
                      <a:pt x="15" y="2051"/>
                    </a:cubicBezTo>
                    <a:cubicBezTo>
                      <a:pt x="42" y="1929"/>
                      <a:pt x="84" y="1810"/>
                      <a:pt x="126" y="1693"/>
                    </a:cubicBezTo>
                    <a:cubicBezTo>
                      <a:pt x="177" y="1552"/>
                      <a:pt x="230" y="1413"/>
                      <a:pt x="281" y="1273"/>
                    </a:cubicBezTo>
                    <a:cubicBezTo>
                      <a:pt x="327" y="1145"/>
                      <a:pt x="379" y="1020"/>
                      <a:pt x="397" y="882"/>
                    </a:cubicBezTo>
                    <a:close/>
                    <a:moveTo>
                      <a:pt x="1001" y="954"/>
                    </a:moveTo>
                    <a:cubicBezTo>
                      <a:pt x="928" y="1006"/>
                      <a:pt x="873" y="1072"/>
                      <a:pt x="846" y="1159"/>
                    </a:cubicBezTo>
                    <a:cubicBezTo>
                      <a:pt x="828" y="1212"/>
                      <a:pt x="848" y="1253"/>
                      <a:pt x="898" y="1277"/>
                    </a:cubicBezTo>
                    <a:cubicBezTo>
                      <a:pt x="937" y="1297"/>
                      <a:pt x="979" y="1299"/>
                      <a:pt x="1022" y="1291"/>
                    </a:cubicBezTo>
                    <a:cubicBezTo>
                      <a:pt x="1064" y="1283"/>
                      <a:pt x="1089" y="1259"/>
                      <a:pt x="1095" y="1217"/>
                    </a:cubicBezTo>
                    <a:cubicBezTo>
                      <a:pt x="1103" y="1166"/>
                      <a:pt x="1103" y="1115"/>
                      <a:pt x="1090" y="1066"/>
                    </a:cubicBezTo>
                    <a:cubicBezTo>
                      <a:pt x="1077" y="1019"/>
                      <a:pt x="1055" y="977"/>
                      <a:pt x="1001" y="954"/>
                    </a:cubicBezTo>
                    <a:close/>
                    <a:moveTo>
                      <a:pt x="1099" y="1996"/>
                    </a:moveTo>
                    <a:cubicBezTo>
                      <a:pt x="1095" y="1984"/>
                      <a:pt x="1091" y="1960"/>
                      <a:pt x="1080" y="1940"/>
                    </a:cubicBezTo>
                    <a:cubicBezTo>
                      <a:pt x="1053" y="1890"/>
                      <a:pt x="1006" y="1880"/>
                      <a:pt x="959" y="1911"/>
                    </a:cubicBezTo>
                    <a:cubicBezTo>
                      <a:pt x="882" y="1963"/>
                      <a:pt x="877" y="2076"/>
                      <a:pt x="951" y="2135"/>
                    </a:cubicBezTo>
                    <a:cubicBezTo>
                      <a:pt x="982" y="2160"/>
                      <a:pt x="1022" y="2159"/>
                      <a:pt x="1051" y="2130"/>
                    </a:cubicBezTo>
                    <a:cubicBezTo>
                      <a:pt x="1084" y="2096"/>
                      <a:pt x="1097" y="2054"/>
                      <a:pt x="1099" y="199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4" name="Freeform 49">
                <a:extLst>
                  <a:ext uri="{FF2B5EF4-FFF2-40B4-BE49-F238E27FC236}">
                    <a16:creationId xmlns:a16="http://schemas.microsoft.com/office/drawing/2014/main" id="{719DFF4A-80B3-424B-9116-529ADDFCFF3E}"/>
                  </a:ext>
                </a:extLst>
              </p:cNvPr>
              <p:cNvSpPr/>
              <p:nvPr userDrawn="1"/>
            </p:nvSpPr>
            <p:spPr bwMode="auto">
              <a:xfrm>
                <a:off x="11283949" y="-809625"/>
                <a:ext cx="1633538" cy="1457325"/>
              </a:xfrm>
              <a:custGeom>
                <a:avLst/>
                <a:gdLst>
                  <a:gd name="T0" fmla="*/ 2500 w 3924"/>
                  <a:gd name="T1" fmla="*/ 810 h 3496"/>
                  <a:gd name="T2" fmla="*/ 2642 w 3924"/>
                  <a:gd name="T3" fmla="*/ 684 h 3496"/>
                  <a:gd name="T4" fmla="*/ 2550 w 3924"/>
                  <a:gd name="T5" fmla="*/ 563 h 3496"/>
                  <a:gd name="T6" fmla="*/ 2134 w 3924"/>
                  <a:gd name="T7" fmla="*/ 653 h 3496"/>
                  <a:gd name="T8" fmla="*/ 2118 w 3924"/>
                  <a:gd name="T9" fmla="*/ 791 h 3496"/>
                  <a:gd name="T10" fmla="*/ 2251 w 3924"/>
                  <a:gd name="T11" fmla="*/ 1324 h 3496"/>
                  <a:gd name="T12" fmla="*/ 2343 w 3924"/>
                  <a:gd name="T13" fmla="*/ 1898 h 3496"/>
                  <a:gd name="T14" fmla="*/ 2402 w 3924"/>
                  <a:gd name="T15" fmla="*/ 2395 h 3496"/>
                  <a:gd name="T16" fmla="*/ 2414 w 3924"/>
                  <a:gd name="T17" fmla="*/ 2528 h 3496"/>
                  <a:gd name="T18" fmla="*/ 2394 w 3924"/>
                  <a:gd name="T19" fmla="*/ 2990 h 3496"/>
                  <a:gd name="T20" fmla="*/ 2296 w 3924"/>
                  <a:gd name="T21" fmla="*/ 3334 h 3496"/>
                  <a:gd name="T22" fmla="*/ 1777 w 3924"/>
                  <a:gd name="T23" fmla="*/ 3385 h 3496"/>
                  <a:gd name="T24" fmla="*/ 1151 w 3924"/>
                  <a:gd name="T25" fmla="*/ 3016 h 3496"/>
                  <a:gd name="T26" fmla="*/ 449 w 3924"/>
                  <a:gd name="T27" fmla="*/ 2693 h 3496"/>
                  <a:gd name="T28" fmla="*/ 9 w 3924"/>
                  <a:gd name="T29" fmla="*/ 2436 h 3496"/>
                  <a:gd name="T30" fmla="*/ 37 w 3924"/>
                  <a:gd name="T31" fmla="*/ 2377 h 3496"/>
                  <a:gd name="T32" fmla="*/ 323 w 3924"/>
                  <a:gd name="T33" fmla="*/ 2497 h 3496"/>
                  <a:gd name="T34" fmla="*/ 792 w 3924"/>
                  <a:gd name="T35" fmla="*/ 2700 h 3496"/>
                  <a:gd name="T36" fmla="*/ 1135 w 3924"/>
                  <a:gd name="T37" fmla="*/ 2722 h 3496"/>
                  <a:gd name="T38" fmla="*/ 1459 w 3924"/>
                  <a:gd name="T39" fmla="*/ 2823 h 3496"/>
                  <a:gd name="T40" fmla="*/ 1749 w 3924"/>
                  <a:gd name="T41" fmla="*/ 2861 h 3496"/>
                  <a:gd name="T42" fmla="*/ 1986 w 3924"/>
                  <a:gd name="T43" fmla="*/ 2655 h 3496"/>
                  <a:gd name="T44" fmla="*/ 2035 w 3924"/>
                  <a:gd name="T45" fmla="*/ 2257 h 3496"/>
                  <a:gd name="T46" fmla="*/ 2050 w 3924"/>
                  <a:gd name="T47" fmla="*/ 986 h 3496"/>
                  <a:gd name="T48" fmla="*/ 1851 w 3924"/>
                  <a:gd name="T49" fmla="*/ 819 h 3496"/>
                  <a:gd name="T50" fmla="*/ 1533 w 3924"/>
                  <a:gd name="T51" fmla="*/ 986 h 3496"/>
                  <a:gd name="T52" fmla="*/ 821 w 3924"/>
                  <a:gd name="T53" fmla="*/ 1400 h 3496"/>
                  <a:gd name="T54" fmla="*/ 288 w 3924"/>
                  <a:gd name="T55" fmla="*/ 1431 h 3496"/>
                  <a:gd name="T56" fmla="*/ 86 w 3924"/>
                  <a:gd name="T57" fmla="*/ 1096 h 3496"/>
                  <a:gd name="T58" fmla="*/ 92 w 3924"/>
                  <a:gd name="T59" fmla="*/ 1032 h 3496"/>
                  <a:gd name="T60" fmla="*/ 246 w 3924"/>
                  <a:gd name="T61" fmla="*/ 1092 h 3496"/>
                  <a:gd name="T62" fmla="*/ 489 w 3924"/>
                  <a:gd name="T63" fmla="*/ 1161 h 3496"/>
                  <a:gd name="T64" fmla="*/ 1716 w 3924"/>
                  <a:gd name="T65" fmla="*/ 680 h 3496"/>
                  <a:gd name="T66" fmla="*/ 2008 w 3924"/>
                  <a:gd name="T67" fmla="*/ 520 h 3496"/>
                  <a:gd name="T68" fmla="*/ 2675 w 3924"/>
                  <a:gd name="T69" fmla="*/ 366 h 3496"/>
                  <a:gd name="T70" fmla="*/ 3043 w 3924"/>
                  <a:gd name="T71" fmla="*/ 81 h 3496"/>
                  <a:gd name="T72" fmla="*/ 3370 w 3924"/>
                  <a:gd name="T73" fmla="*/ 67 h 3496"/>
                  <a:gd name="T74" fmla="*/ 3715 w 3924"/>
                  <a:gd name="T75" fmla="*/ 212 h 3496"/>
                  <a:gd name="T76" fmla="*/ 3875 w 3924"/>
                  <a:gd name="T77" fmla="*/ 462 h 3496"/>
                  <a:gd name="T78" fmla="*/ 3651 w 3924"/>
                  <a:gd name="T79" fmla="*/ 537 h 3496"/>
                  <a:gd name="T80" fmla="*/ 3407 w 3924"/>
                  <a:gd name="T81" fmla="*/ 682 h 3496"/>
                  <a:gd name="T82" fmla="*/ 3203 w 3924"/>
                  <a:gd name="T83" fmla="*/ 753 h 3496"/>
                  <a:gd name="T84" fmla="*/ 2768 w 3924"/>
                  <a:gd name="T85" fmla="*/ 764 h 3496"/>
                  <a:gd name="T86" fmla="*/ 2559 w 3924"/>
                  <a:gd name="T87" fmla="*/ 879 h 3496"/>
                  <a:gd name="T88" fmla="*/ 2436 w 3924"/>
                  <a:gd name="T89" fmla="*/ 871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24" h="3496">
                    <a:moveTo>
                      <a:pt x="2436" y="871"/>
                    </a:moveTo>
                    <a:cubicBezTo>
                      <a:pt x="2453" y="836"/>
                      <a:pt x="2478" y="825"/>
                      <a:pt x="2500" y="810"/>
                    </a:cubicBezTo>
                    <a:cubicBezTo>
                      <a:pt x="2528" y="789"/>
                      <a:pt x="2558" y="771"/>
                      <a:pt x="2584" y="749"/>
                    </a:cubicBezTo>
                    <a:cubicBezTo>
                      <a:pt x="2606" y="730"/>
                      <a:pt x="2627" y="708"/>
                      <a:pt x="2642" y="684"/>
                    </a:cubicBezTo>
                    <a:cubicBezTo>
                      <a:pt x="2670" y="640"/>
                      <a:pt x="2653" y="592"/>
                      <a:pt x="2604" y="573"/>
                    </a:cubicBezTo>
                    <a:cubicBezTo>
                      <a:pt x="2587" y="566"/>
                      <a:pt x="2568" y="563"/>
                      <a:pt x="2550" y="563"/>
                    </a:cubicBezTo>
                    <a:cubicBezTo>
                      <a:pt x="2437" y="562"/>
                      <a:pt x="2326" y="575"/>
                      <a:pt x="2219" y="610"/>
                    </a:cubicBezTo>
                    <a:cubicBezTo>
                      <a:pt x="2189" y="620"/>
                      <a:pt x="2160" y="636"/>
                      <a:pt x="2134" y="653"/>
                    </a:cubicBezTo>
                    <a:cubicBezTo>
                      <a:pt x="2108" y="670"/>
                      <a:pt x="2096" y="697"/>
                      <a:pt x="2103" y="729"/>
                    </a:cubicBezTo>
                    <a:cubicBezTo>
                      <a:pt x="2107" y="750"/>
                      <a:pt x="2112" y="771"/>
                      <a:pt x="2118" y="791"/>
                    </a:cubicBezTo>
                    <a:cubicBezTo>
                      <a:pt x="2153" y="909"/>
                      <a:pt x="2188" y="1026"/>
                      <a:pt x="2225" y="1143"/>
                    </a:cubicBezTo>
                    <a:cubicBezTo>
                      <a:pt x="2243" y="1202"/>
                      <a:pt x="2256" y="1262"/>
                      <a:pt x="2251" y="1324"/>
                    </a:cubicBezTo>
                    <a:cubicBezTo>
                      <a:pt x="2240" y="1459"/>
                      <a:pt x="2278" y="1588"/>
                      <a:pt x="2304" y="1718"/>
                    </a:cubicBezTo>
                    <a:cubicBezTo>
                      <a:pt x="2316" y="1778"/>
                      <a:pt x="2329" y="1838"/>
                      <a:pt x="2343" y="1898"/>
                    </a:cubicBezTo>
                    <a:cubicBezTo>
                      <a:pt x="2359" y="1968"/>
                      <a:pt x="2367" y="2040"/>
                      <a:pt x="2363" y="2112"/>
                    </a:cubicBezTo>
                    <a:cubicBezTo>
                      <a:pt x="2357" y="2209"/>
                      <a:pt x="2371" y="2303"/>
                      <a:pt x="2402" y="2395"/>
                    </a:cubicBezTo>
                    <a:cubicBezTo>
                      <a:pt x="2407" y="2410"/>
                      <a:pt x="2409" y="2426"/>
                      <a:pt x="2414" y="2441"/>
                    </a:cubicBezTo>
                    <a:cubicBezTo>
                      <a:pt x="2424" y="2470"/>
                      <a:pt x="2423" y="2499"/>
                      <a:pt x="2414" y="2528"/>
                    </a:cubicBezTo>
                    <a:cubicBezTo>
                      <a:pt x="2398" y="2579"/>
                      <a:pt x="2398" y="2632"/>
                      <a:pt x="2399" y="2686"/>
                    </a:cubicBezTo>
                    <a:cubicBezTo>
                      <a:pt x="2399" y="2787"/>
                      <a:pt x="2396" y="2889"/>
                      <a:pt x="2394" y="2990"/>
                    </a:cubicBezTo>
                    <a:cubicBezTo>
                      <a:pt x="2394" y="2998"/>
                      <a:pt x="2394" y="3006"/>
                      <a:pt x="2393" y="3014"/>
                    </a:cubicBezTo>
                    <a:cubicBezTo>
                      <a:pt x="2364" y="3122"/>
                      <a:pt x="2345" y="3233"/>
                      <a:pt x="2296" y="3334"/>
                    </a:cubicBezTo>
                    <a:cubicBezTo>
                      <a:pt x="2240" y="3448"/>
                      <a:pt x="2134" y="3496"/>
                      <a:pt x="2010" y="3469"/>
                    </a:cubicBezTo>
                    <a:cubicBezTo>
                      <a:pt x="1928" y="3451"/>
                      <a:pt x="1852" y="3420"/>
                      <a:pt x="1777" y="3385"/>
                    </a:cubicBezTo>
                    <a:cubicBezTo>
                      <a:pt x="1640" y="3321"/>
                      <a:pt x="1509" y="3244"/>
                      <a:pt x="1380" y="3163"/>
                    </a:cubicBezTo>
                    <a:cubicBezTo>
                      <a:pt x="1303" y="3115"/>
                      <a:pt x="1226" y="3067"/>
                      <a:pt x="1151" y="3016"/>
                    </a:cubicBezTo>
                    <a:cubicBezTo>
                      <a:pt x="1054" y="2949"/>
                      <a:pt x="949" y="2897"/>
                      <a:pt x="841" y="2853"/>
                    </a:cubicBezTo>
                    <a:cubicBezTo>
                      <a:pt x="710" y="2800"/>
                      <a:pt x="579" y="2747"/>
                      <a:pt x="449" y="2693"/>
                    </a:cubicBezTo>
                    <a:cubicBezTo>
                      <a:pt x="311" y="2635"/>
                      <a:pt x="180" y="2563"/>
                      <a:pt x="58" y="2477"/>
                    </a:cubicBezTo>
                    <a:cubicBezTo>
                      <a:pt x="40" y="2464"/>
                      <a:pt x="21" y="2453"/>
                      <a:pt x="9" y="2436"/>
                    </a:cubicBezTo>
                    <a:cubicBezTo>
                      <a:pt x="1" y="2426"/>
                      <a:pt x="0" y="2405"/>
                      <a:pt x="5" y="2392"/>
                    </a:cubicBezTo>
                    <a:cubicBezTo>
                      <a:pt x="8" y="2384"/>
                      <a:pt x="26" y="2376"/>
                      <a:pt x="37" y="2377"/>
                    </a:cubicBezTo>
                    <a:cubicBezTo>
                      <a:pt x="58" y="2378"/>
                      <a:pt x="79" y="2385"/>
                      <a:pt x="98" y="2393"/>
                    </a:cubicBezTo>
                    <a:cubicBezTo>
                      <a:pt x="173" y="2427"/>
                      <a:pt x="248" y="2463"/>
                      <a:pt x="323" y="2497"/>
                    </a:cubicBezTo>
                    <a:cubicBezTo>
                      <a:pt x="442" y="2551"/>
                      <a:pt x="560" y="2605"/>
                      <a:pt x="680" y="2658"/>
                    </a:cubicBezTo>
                    <a:cubicBezTo>
                      <a:pt x="716" y="2674"/>
                      <a:pt x="755" y="2685"/>
                      <a:pt x="792" y="2700"/>
                    </a:cubicBezTo>
                    <a:cubicBezTo>
                      <a:pt x="851" y="2724"/>
                      <a:pt x="912" y="2727"/>
                      <a:pt x="972" y="2709"/>
                    </a:cubicBezTo>
                    <a:cubicBezTo>
                      <a:pt x="1029" y="2692"/>
                      <a:pt x="1081" y="2698"/>
                      <a:pt x="1135" y="2722"/>
                    </a:cubicBezTo>
                    <a:cubicBezTo>
                      <a:pt x="1193" y="2748"/>
                      <a:pt x="1253" y="2770"/>
                      <a:pt x="1312" y="2795"/>
                    </a:cubicBezTo>
                    <a:cubicBezTo>
                      <a:pt x="1359" y="2815"/>
                      <a:pt x="1407" y="2827"/>
                      <a:pt x="1459" y="2823"/>
                    </a:cubicBezTo>
                    <a:cubicBezTo>
                      <a:pt x="1481" y="2822"/>
                      <a:pt x="1502" y="2824"/>
                      <a:pt x="1523" y="2823"/>
                    </a:cubicBezTo>
                    <a:cubicBezTo>
                      <a:pt x="1602" y="2818"/>
                      <a:pt x="1677" y="2827"/>
                      <a:pt x="1749" y="2861"/>
                    </a:cubicBezTo>
                    <a:cubicBezTo>
                      <a:pt x="1846" y="2908"/>
                      <a:pt x="1968" y="2839"/>
                      <a:pt x="1990" y="2733"/>
                    </a:cubicBezTo>
                    <a:cubicBezTo>
                      <a:pt x="1996" y="2706"/>
                      <a:pt x="1995" y="2680"/>
                      <a:pt x="1986" y="2655"/>
                    </a:cubicBezTo>
                    <a:cubicBezTo>
                      <a:pt x="1961" y="2589"/>
                      <a:pt x="1970" y="2524"/>
                      <a:pt x="1987" y="2459"/>
                    </a:cubicBezTo>
                    <a:cubicBezTo>
                      <a:pt x="2004" y="2392"/>
                      <a:pt x="2020" y="2324"/>
                      <a:pt x="2035" y="2257"/>
                    </a:cubicBezTo>
                    <a:cubicBezTo>
                      <a:pt x="2043" y="2218"/>
                      <a:pt x="2049" y="2178"/>
                      <a:pt x="2049" y="2138"/>
                    </a:cubicBezTo>
                    <a:cubicBezTo>
                      <a:pt x="2050" y="1754"/>
                      <a:pt x="2049" y="1370"/>
                      <a:pt x="2050" y="986"/>
                    </a:cubicBezTo>
                    <a:cubicBezTo>
                      <a:pt x="2051" y="924"/>
                      <a:pt x="2038" y="871"/>
                      <a:pt x="1985" y="832"/>
                    </a:cubicBezTo>
                    <a:cubicBezTo>
                      <a:pt x="1942" y="801"/>
                      <a:pt x="1899" y="792"/>
                      <a:pt x="1851" y="819"/>
                    </a:cubicBezTo>
                    <a:cubicBezTo>
                      <a:pt x="1826" y="834"/>
                      <a:pt x="1800" y="849"/>
                      <a:pt x="1774" y="862"/>
                    </a:cubicBezTo>
                    <a:cubicBezTo>
                      <a:pt x="1694" y="904"/>
                      <a:pt x="1613" y="944"/>
                      <a:pt x="1533" y="986"/>
                    </a:cubicBezTo>
                    <a:cubicBezTo>
                      <a:pt x="1502" y="1002"/>
                      <a:pt x="1471" y="1018"/>
                      <a:pt x="1441" y="1035"/>
                    </a:cubicBezTo>
                    <a:cubicBezTo>
                      <a:pt x="1235" y="1157"/>
                      <a:pt x="1029" y="1280"/>
                      <a:pt x="821" y="1400"/>
                    </a:cubicBezTo>
                    <a:cubicBezTo>
                      <a:pt x="755" y="1439"/>
                      <a:pt x="685" y="1472"/>
                      <a:pt x="615" y="1505"/>
                    </a:cubicBezTo>
                    <a:cubicBezTo>
                      <a:pt x="501" y="1557"/>
                      <a:pt x="370" y="1526"/>
                      <a:pt x="288" y="1431"/>
                    </a:cubicBezTo>
                    <a:cubicBezTo>
                      <a:pt x="264" y="1403"/>
                      <a:pt x="241" y="1372"/>
                      <a:pt x="222" y="1340"/>
                    </a:cubicBezTo>
                    <a:cubicBezTo>
                      <a:pt x="175" y="1260"/>
                      <a:pt x="131" y="1178"/>
                      <a:pt x="86" y="1096"/>
                    </a:cubicBezTo>
                    <a:cubicBezTo>
                      <a:pt x="83" y="1092"/>
                      <a:pt x="81" y="1087"/>
                      <a:pt x="79" y="1082"/>
                    </a:cubicBezTo>
                    <a:cubicBezTo>
                      <a:pt x="71" y="1062"/>
                      <a:pt x="77" y="1046"/>
                      <a:pt x="92" y="1032"/>
                    </a:cubicBezTo>
                    <a:cubicBezTo>
                      <a:pt x="106" y="1019"/>
                      <a:pt x="121" y="1018"/>
                      <a:pt x="136" y="1027"/>
                    </a:cubicBezTo>
                    <a:cubicBezTo>
                      <a:pt x="173" y="1048"/>
                      <a:pt x="209" y="1072"/>
                      <a:pt x="246" y="1092"/>
                    </a:cubicBezTo>
                    <a:cubicBezTo>
                      <a:pt x="293" y="1117"/>
                      <a:pt x="341" y="1140"/>
                      <a:pt x="389" y="1163"/>
                    </a:cubicBezTo>
                    <a:cubicBezTo>
                      <a:pt x="422" y="1178"/>
                      <a:pt x="455" y="1176"/>
                      <a:pt x="489" y="1161"/>
                    </a:cubicBezTo>
                    <a:cubicBezTo>
                      <a:pt x="794" y="1027"/>
                      <a:pt x="1115" y="935"/>
                      <a:pt x="1424" y="810"/>
                    </a:cubicBezTo>
                    <a:cubicBezTo>
                      <a:pt x="1523" y="770"/>
                      <a:pt x="1621" y="728"/>
                      <a:pt x="1716" y="680"/>
                    </a:cubicBezTo>
                    <a:cubicBezTo>
                      <a:pt x="1787" y="645"/>
                      <a:pt x="1854" y="600"/>
                      <a:pt x="1921" y="557"/>
                    </a:cubicBezTo>
                    <a:cubicBezTo>
                      <a:pt x="1948" y="539"/>
                      <a:pt x="1975" y="525"/>
                      <a:pt x="2008" y="520"/>
                    </a:cubicBezTo>
                    <a:cubicBezTo>
                      <a:pt x="2123" y="501"/>
                      <a:pt x="2238" y="480"/>
                      <a:pt x="2353" y="458"/>
                    </a:cubicBezTo>
                    <a:cubicBezTo>
                      <a:pt x="2464" y="437"/>
                      <a:pt x="2572" y="410"/>
                      <a:pt x="2675" y="366"/>
                    </a:cubicBezTo>
                    <a:cubicBezTo>
                      <a:pt x="2793" y="316"/>
                      <a:pt x="2896" y="246"/>
                      <a:pt x="2970" y="141"/>
                    </a:cubicBezTo>
                    <a:cubicBezTo>
                      <a:pt x="2989" y="113"/>
                      <a:pt x="3014" y="95"/>
                      <a:pt x="3043" y="81"/>
                    </a:cubicBezTo>
                    <a:cubicBezTo>
                      <a:pt x="3048" y="79"/>
                      <a:pt x="3053" y="76"/>
                      <a:pt x="3058" y="74"/>
                    </a:cubicBezTo>
                    <a:cubicBezTo>
                      <a:pt x="3232" y="0"/>
                      <a:pt x="3234" y="14"/>
                      <a:pt x="3370" y="67"/>
                    </a:cubicBezTo>
                    <a:cubicBezTo>
                      <a:pt x="3427" y="89"/>
                      <a:pt x="3483" y="114"/>
                      <a:pt x="3538" y="141"/>
                    </a:cubicBezTo>
                    <a:cubicBezTo>
                      <a:pt x="3595" y="169"/>
                      <a:pt x="3653" y="195"/>
                      <a:pt x="3715" y="212"/>
                    </a:cubicBezTo>
                    <a:cubicBezTo>
                      <a:pt x="3794" y="233"/>
                      <a:pt x="3851" y="284"/>
                      <a:pt x="3895" y="350"/>
                    </a:cubicBezTo>
                    <a:cubicBezTo>
                      <a:pt x="3924" y="394"/>
                      <a:pt x="3918" y="431"/>
                      <a:pt x="3875" y="462"/>
                    </a:cubicBezTo>
                    <a:cubicBezTo>
                      <a:pt x="3852" y="478"/>
                      <a:pt x="3825" y="492"/>
                      <a:pt x="3798" y="501"/>
                    </a:cubicBezTo>
                    <a:cubicBezTo>
                      <a:pt x="3749" y="516"/>
                      <a:pt x="3700" y="527"/>
                      <a:pt x="3651" y="537"/>
                    </a:cubicBezTo>
                    <a:cubicBezTo>
                      <a:pt x="3597" y="548"/>
                      <a:pt x="3550" y="567"/>
                      <a:pt x="3508" y="604"/>
                    </a:cubicBezTo>
                    <a:cubicBezTo>
                      <a:pt x="3477" y="633"/>
                      <a:pt x="3442" y="658"/>
                      <a:pt x="3407" y="682"/>
                    </a:cubicBezTo>
                    <a:cubicBezTo>
                      <a:pt x="3381" y="701"/>
                      <a:pt x="3353" y="717"/>
                      <a:pt x="3326" y="734"/>
                    </a:cubicBezTo>
                    <a:cubicBezTo>
                      <a:pt x="3288" y="758"/>
                      <a:pt x="3246" y="761"/>
                      <a:pt x="3203" y="753"/>
                    </a:cubicBezTo>
                    <a:cubicBezTo>
                      <a:pt x="3192" y="751"/>
                      <a:pt x="3182" y="748"/>
                      <a:pt x="3171" y="746"/>
                    </a:cubicBezTo>
                    <a:cubicBezTo>
                      <a:pt x="3035" y="714"/>
                      <a:pt x="2901" y="737"/>
                      <a:pt x="2768" y="764"/>
                    </a:cubicBezTo>
                    <a:cubicBezTo>
                      <a:pt x="2730" y="771"/>
                      <a:pt x="2695" y="795"/>
                      <a:pt x="2660" y="814"/>
                    </a:cubicBezTo>
                    <a:cubicBezTo>
                      <a:pt x="2625" y="834"/>
                      <a:pt x="2592" y="857"/>
                      <a:pt x="2559" y="879"/>
                    </a:cubicBezTo>
                    <a:cubicBezTo>
                      <a:pt x="2533" y="895"/>
                      <a:pt x="2505" y="905"/>
                      <a:pt x="2475" y="898"/>
                    </a:cubicBezTo>
                    <a:cubicBezTo>
                      <a:pt x="2462" y="894"/>
                      <a:pt x="2450" y="882"/>
                      <a:pt x="2436" y="87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5" name="Freeform 50">
                <a:extLst>
                  <a:ext uri="{FF2B5EF4-FFF2-40B4-BE49-F238E27FC236}">
                    <a16:creationId xmlns:a16="http://schemas.microsoft.com/office/drawing/2014/main" id="{94DE257E-BD8E-BF4C-9116-28587D03AF1D}"/>
                  </a:ext>
                </a:extLst>
              </p:cNvPr>
              <p:cNvSpPr/>
              <p:nvPr userDrawn="1"/>
            </p:nvSpPr>
            <p:spPr bwMode="auto">
              <a:xfrm>
                <a:off x="7072312" y="-2886075"/>
                <a:ext cx="1328738" cy="920750"/>
              </a:xfrm>
              <a:custGeom>
                <a:avLst/>
                <a:gdLst>
                  <a:gd name="T0" fmla="*/ 1605 w 3192"/>
                  <a:gd name="T1" fmla="*/ 2170 h 2208"/>
                  <a:gd name="T2" fmla="*/ 1714 w 3192"/>
                  <a:gd name="T3" fmla="*/ 2085 h 2208"/>
                  <a:gd name="T4" fmla="*/ 1880 w 3192"/>
                  <a:gd name="T5" fmla="*/ 1960 h 2208"/>
                  <a:gd name="T6" fmla="*/ 1999 w 3192"/>
                  <a:gd name="T7" fmla="*/ 1843 h 2208"/>
                  <a:gd name="T8" fmla="*/ 2050 w 3192"/>
                  <a:gd name="T9" fmla="*/ 1627 h 2208"/>
                  <a:gd name="T10" fmla="*/ 2013 w 3192"/>
                  <a:gd name="T11" fmla="*/ 1472 h 2208"/>
                  <a:gd name="T12" fmla="*/ 2027 w 3192"/>
                  <a:gd name="T13" fmla="*/ 1356 h 2208"/>
                  <a:gd name="T14" fmla="*/ 2092 w 3192"/>
                  <a:gd name="T15" fmla="*/ 1256 h 2208"/>
                  <a:gd name="T16" fmla="*/ 2256 w 3192"/>
                  <a:gd name="T17" fmla="*/ 1060 h 2208"/>
                  <a:gd name="T18" fmla="*/ 2469 w 3192"/>
                  <a:gd name="T19" fmla="*/ 811 h 2208"/>
                  <a:gd name="T20" fmla="*/ 2554 w 3192"/>
                  <a:gd name="T21" fmla="*/ 676 h 2208"/>
                  <a:gd name="T22" fmla="*/ 2520 w 3192"/>
                  <a:gd name="T23" fmla="*/ 542 h 2208"/>
                  <a:gd name="T24" fmla="*/ 2439 w 3192"/>
                  <a:gd name="T25" fmla="*/ 536 h 2208"/>
                  <a:gd name="T26" fmla="*/ 2326 w 3192"/>
                  <a:gd name="T27" fmla="*/ 612 h 2208"/>
                  <a:gd name="T28" fmla="*/ 1787 w 3192"/>
                  <a:gd name="T29" fmla="*/ 1052 h 2208"/>
                  <a:gd name="T30" fmla="*/ 1536 w 3192"/>
                  <a:gd name="T31" fmla="*/ 1287 h 2208"/>
                  <a:gd name="T32" fmla="*/ 1337 w 3192"/>
                  <a:gd name="T33" fmla="*/ 1516 h 2208"/>
                  <a:gd name="T34" fmla="*/ 1130 w 3192"/>
                  <a:gd name="T35" fmla="*/ 1737 h 2208"/>
                  <a:gd name="T36" fmla="*/ 679 w 3192"/>
                  <a:gd name="T37" fmla="*/ 1922 h 2208"/>
                  <a:gd name="T38" fmla="*/ 376 w 3192"/>
                  <a:gd name="T39" fmla="*/ 1912 h 2208"/>
                  <a:gd name="T40" fmla="*/ 72 w 3192"/>
                  <a:gd name="T41" fmla="*/ 1905 h 2208"/>
                  <a:gd name="T42" fmla="*/ 11 w 3192"/>
                  <a:gd name="T43" fmla="*/ 1905 h 2208"/>
                  <a:gd name="T44" fmla="*/ 24 w 3192"/>
                  <a:gd name="T45" fmla="*/ 1872 h 2208"/>
                  <a:gd name="T46" fmla="*/ 251 w 3192"/>
                  <a:gd name="T47" fmla="*/ 1708 h 2208"/>
                  <a:gd name="T48" fmla="*/ 831 w 3192"/>
                  <a:gd name="T49" fmla="*/ 1268 h 2208"/>
                  <a:gd name="T50" fmla="*/ 1493 w 3192"/>
                  <a:gd name="T51" fmla="*/ 850 h 2208"/>
                  <a:gd name="T52" fmla="*/ 2072 w 3192"/>
                  <a:gd name="T53" fmla="*/ 544 h 2208"/>
                  <a:gd name="T54" fmla="*/ 2419 w 3192"/>
                  <a:gd name="T55" fmla="*/ 346 h 2208"/>
                  <a:gd name="T56" fmla="*/ 2641 w 3192"/>
                  <a:gd name="T57" fmla="*/ 141 h 2208"/>
                  <a:gd name="T58" fmla="*/ 2706 w 3192"/>
                  <a:gd name="T59" fmla="*/ 61 h 2208"/>
                  <a:gd name="T60" fmla="*/ 2866 w 3192"/>
                  <a:gd name="T61" fmla="*/ 12 h 2208"/>
                  <a:gd name="T62" fmla="*/ 3114 w 3192"/>
                  <a:gd name="T63" fmla="*/ 134 h 2208"/>
                  <a:gd name="T64" fmla="*/ 3168 w 3192"/>
                  <a:gd name="T65" fmla="*/ 312 h 2208"/>
                  <a:gd name="T66" fmla="*/ 3109 w 3192"/>
                  <a:gd name="T67" fmla="*/ 442 h 2208"/>
                  <a:gd name="T68" fmla="*/ 2954 w 3192"/>
                  <a:gd name="T69" fmla="*/ 635 h 2208"/>
                  <a:gd name="T70" fmla="*/ 2655 w 3192"/>
                  <a:gd name="T71" fmla="*/ 913 h 2208"/>
                  <a:gd name="T72" fmla="*/ 2397 w 3192"/>
                  <a:gd name="T73" fmla="*/ 1140 h 2208"/>
                  <a:gd name="T74" fmla="*/ 2295 w 3192"/>
                  <a:gd name="T75" fmla="*/ 1241 h 2208"/>
                  <a:gd name="T76" fmla="*/ 2253 w 3192"/>
                  <a:gd name="T77" fmla="*/ 1299 h 2208"/>
                  <a:gd name="T78" fmla="*/ 2256 w 3192"/>
                  <a:gd name="T79" fmla="*/ 1404 h 2208"/>
                  <a:gd name="T80" fmla="*/ 2333 w 3192"/>
                  <a:gd name="T81" fmla="*/ 1484 h 2208"/>
                  <a:gd name="T82" fmla="*/ 2459 w 3192"/>
                  <a:gd name="T83" fmla="*/ 1582 h 2208"/>
                  <a:gd name="T84" fmla="*/ 2546 w 3192"/>
                  <a:gd name="T85" fmla="*/ 1665 h 2208"/>
                  <a:gd name="T86" fmla="*/ 2533 w 3192"/>
                  <a:gd name="T87" fmla="*/ 1797 h 2208"/>
                  <a:gd name="T88" fmla="*/ 2419 w 3192"/>
                  <a:gd name="T89" fmla="*/ 1869 h 2208"/>
                  <a:gd name="T90" fmla="*/ 2147 w 3192"/>
                  <a:gd name="T91" fmla="*/ 1961 h 2208"/>
                  <a:gd name="T92" fmla="*/ 1812 w 3192"/>
                  <a:gd name="T93" fmla="*/ 2107 h 2208"/>
                  <a:gd name="T94" fmla="*/ 1652 w 3192"/>
                  <a:gd name="T95" fmla="*/ 2197 h 2208"/>
                  <a:gd name="T96" fmla="*/ 1605 w 3192"/>
                  <a:gd name="T97" fmla="*/ 2170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92" h="2208">
                    <a:moveTo>
                      <a:pt x="1605" y="2170"/>
                    </a:moveTo>
                    <a:cubicBezTo>
                      <a:pt x="1643" y="2141"/>
                      <a:pt x="1678" y="2112"/>
                      <a:pt x="1714" y="2085"/>
                    </a:cubicBezTo>
                    <a:cubicBezTo>
                      <a:pt x="1769" y="2043"/>
                      <a:pt x="1827" y="2004"/>
                      <a:pt x="1880" y="1960"/>
                    </a:cubicBezTo>
                    <a:cubicBezTo>
                      <a:pt x="1922" y="1924"/>
                      <a:pt x="1963" y="1885"/>
                      <a:pt x="1999" y="1843"/>
                    </a:cubicBezTo>
                    <a:cubicBezTo>
                      <a:pt x="2053" y="1781"/>
                      <a:pt x="2073" y="1709"/>
                      <a:pt x="2050" y="1627"/>
                    </a:cubicBezTo>
                    <a:cubicBezTo>
                      <a:pt x="2036" y="1576"/>
                      <a:pt x="2027" y="1523"/>
                      <a:pt x="2013" y="1472"/>
                    </a:cubicBezTo>
                    <a:cubicBezTo>
                      <a:pt x="2001" y="1430"/>
                      <a:pt x="2006" y="1392"/>
                      <a:pt x="2027" y="1356"/>
                    </a:cubicBezTo>
                    <a:cubicBezTo>
                      <a:pt x="2047" y="1322"/>
                      <a:pt x="2067" y="1287"/>
                      <a:pt x="2092" y="1256"/>
                    </a:cubicBezTo>
                    <a:cubicBezTo>
                      <a:pt x="2145" y="1189"/>
                      <a:pt x="2201" y="1125"/>
                      <a:pt x="2256" y="1060"/>
                    </a:cubicBezTo>
                    <a:cubicBezTo>
                      <a:pt x="2327" y="977"/>
                      <a:pt x="2401" y="896"/>
                      <a:pt x="2469" y="811"/>
                    </a:cubicBezTo>
                    <a:cubicBezTo>
                      <a:pt x="2503" y="770"/>
                      <a:pt x="2531" y="723"/>
                      <a:pt x="2554" y="676"/>
                    </a:cubicBezTo>
                    <a:cubicBezTo>
                      <a:pt x="2581" y="620"/>
                      <a:pt x="2566" y="576"/>
                      <a:pt x="2520" y="542"/>
                    </a:cubicBezTo>
                    <a:cubicBezTo>
                      <a:pt x="2494" y="523"/>
                      <a:pt x="2467" y="517"/>
                      <a:pt x="2439" y="536"/>
                    </a:cubicBezTo>
                    <a:cubicBezTo>
                      <a:pt x="2401" y="561"/>
                      <a:pt x="2362" y="585"/>
                      <a:pt x="2326" y="612"/>
                    </a:cubicBezTo>
                    <a:cubicBezTo>
                      <a:pt x="2139" y="749"/>
                      <a:pt x="1960" y="897"/>
                      <a:pt x="1787" y="1052"/>
                    </a:cubicBezTo>
                    <a:cubicBezTo>
                      <a:pt x="1702" y="1128"/>
                      <a:pt x="1619" y="1207"/>
                      <a:pt x="1536" y="1287"/>
                    </a:cubicBezTo>
                    <a:cubicBezTo>
                      <a:pt x="1464" y="1358"/>
                      <a:pt x="1397" y="1434"/>
                      <a:pt x="1337" y="1516"/>
                    </a:cubicBezTo>
                    <a:cubicBezTo>
                      <a:pt x="1277" y="1598"/>
                      <a:pt x="1209" y="1673"/>
                      <a:pt x="1130" y="1737"/>
                    </a:cubicBezTo>
                    <a:cubicBezTo>
                      <a:pt x="998" y="1845"/>
                      <a:pt x="849" y="1906"/>
                      <a:pt x="679" y="1922"/>
                    </a:cubicBezTo>
                    <a:cubicBezTo>
                      <a:pt x="576" y="1932"/>
                      <a:pt x="476" y="1921"/>
                      <a:pt x="376" y="1912"/>
                    </a:cubicBezTo>
                    <a:cubicBezTo>
                      <a:pt x="274" y="1903"/>
                      <a:pt x="174" y="1899"/>
                      <a:pt x="72" y="1905"/>
                    </a:cubicBezTo>
                    <a:cubicBezTo>
                      <a:pt x="51" y="1907"/>
                      <a:pt x="30" y="1905"/>
                      <a:pt x="11" y="1905"/>
                    </a:cubicBezTo>
                    <a:cubicBezTo>
                      <a:pt x="0" y="1885"/>
                      <a:pt x="14" y="1879"/>
                      <a:pt x="24" y="1872"/>
                    </a:cubicBezTo>
                    <a:cubicBezTo>
                      <a:pt x="100" y="1817"/>
                      <a:pt x="176" y="1764"/>
                      <a:pt x="251" y="1708"/>
                    </a:cubicBezTo>
                    <a:cubicBezTo>
                      <a:pt x="445" y="1562"/>
                      <a:pt x="639" y="1417"/>
                      <a:pt x="831" y="1268"/>
                    </a:cubicBezTo>
                    <a:cubicBezTo>
                      <a:pt x="1038" y="1108"/>
                      <a:pt x="1262" y="974"/>
                      <a:pt x="1493" y="850"/>
                    </a:cubicBezTo>
                    <a:cubicBezTo>
                      <a:pt x="1685" y="747"/>
                      <a:pt x="1880" y="648"/>
                      <a:pt x="2072" y="544"/>
                    </a:cubicBezTo>
                    <a:cubicBezTo>
                      <a:pt x="2189" y="481"/>
                      <a:pt x="2303" y="412"/>
                      <a:pt x="2419" y="346"/>
                    </a:cubicBezTo>
                    <a:cubicBezTo>
                      <a:pt x="2508" y="294"/>
                      <a:pt x="2582" y="226"/>
                      <a:pt x="2641" y="141"/>
                    </a:cubicBezTo>
                    <a:cubicBezTo>
                      <a:pt x="2660" y="113"/>
                      <a:pt x="2682" y="85"/>
                      <a:pt x="2706" y="61"/>
                    </a:cubicBezTo>
                    <a:cubicBezTo>
                      <a:pt x="2749" y="15"/>
                      <a:pt x="2804" y="0"/>
                      <a:pt x="2866" y="12"/>
                    </a:cubicBezTo>
                    <a:cubicBezTo>
                      <a:pt x="2960" y="29"/>
                      <a:pt x="3042" y="71"/>
                      <a:pt x="3114" y="134"/>
                    </a:cubicBezTo>
                    <a:cubicBezTo>
                      <a:pt x="3170" y="182"/>
                      <a:pt x="3192" y="238"/>
                      <a:pt x="3168" y="312"/>
                    </a:cubicBezTo>
                    <a:cubicBezTo>
                      <a:pt x="3153" y="358"/>
                      <a:pt x="3134" y="401"/>
                      <a:pt x="3109" y="442"/>
                    </a:cubicBezTo>
                    <a:cubicBezTo>
                      <a:pt x="3065" y="513"/>
                      <a:pt x="3013" y="577"/>
                      <a:pt x="2954" y="635"/>
                    </a:cubicBezTo>
                    <a:cubicBezTo>
                      <a:pt x="2856" y="729"/>
                      <a:pt x="2756" y="822"/>
                      <a:pt x="2655" y="913"/>
                    </a:cubicBezTo>
                    <a:cubicBezTo>
                      <a:pt x="2570" y="990"/>
                      <a:pt x="2482" y="1063"/>
                      <a:pt x="2397" y="1140"/>
                    </a:cubicBezTo>
                    <a:cubicBezTo>
                      <a:pt x="2361" y="1171"/>
                      <a:pt x="2328" y="1206"/>
                      <a:pt x="2295" y="1241"/>
                    </a:cubicBezTo>
                    <a:cubicBezTo>
                      <a:pt x="2279" y="1259"/>
                      <a:pt x="2266" y="1279"/>
                      <a:pt x="2253" y="1299"/>
                    </a:cubicBezTo>
                    <a:cubicBezTo>
                      <a:pt x="2230" y="1334"/>
                      <a:pt x="2231" y="1371"/>
                      <a:pt x="2256" y="1404"/>
                    </a:cubicBezTo>
                    <a:cubicBezTo>
                      <a:pt x="2279" y="1433"/>
                      <a:pt x="2305" y="1460"/>
                      <a:pt x="2333" y="1484"/>
                    </a:cubicBezTo>
                    <a:cubicBezTo>
                      <a:pt x="2374" y="1519"/>
                      <a:pt x="2418" y="1548"/>
                      <a:pt x="2459" y="1582"/>
                    </a:cubicBezTo>
                    <a:cubicBezTo>
                      <a:pt x="2490" y="1608"/>
                      <a:pt x="2521" y="1634"/>
                      <a:pt x="2546" y="1665"/>
                    </a:cubicBezTo>
                    <a:cubicBezTo>
                      <a:pt x="2586" y="1715"/>
                      <a:pt x="2583" y="1756"/>
                      <a:pt x="2533" y="1797"/>
                    </a:cubicBezTo>
                    <a:cubicBezTo>
                      <a:pt x="2499" y="1826"/>
                      <a:pt x="2459" y="1849"/>
                      <a:pt x="2419" y="1869"/>
                    </a:cubicBezTo>
                    <a:cubicBezTo>
                      <a:pt x="2332" y="1911"/>
                      <a:pt x="2240" y="1940"/>
                      <a:pt x="2147" y="1961"/>
                    </a:cubicBezTo>
                    <a:cubicBezTo>
                      <a:pt x="2025" y="1989"/>
                      <a:pt x="1916" y="2040"/>
                      <a:pt x="1812" y="2107"/>
                    </a:cubicBezTo>
                    <a:cubicBezTo>
                      <a:pt x="1760" y="2140"/>
                      <a:pt x="1706" y="2168"/>
                      <a:pt x="1652" y="2197"/>
                    </a:cubicBezTo>
                    <a:cubicBezTo>
                      <a:pt x="1631" y="2208"/>
                      <a:pt x="1617" y="2202"/>
                      <a:pt x="1605" y="217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6" name="Freeform 51">
                <a:extLst>
                  <a:ext uri="{FF2B5EF4-FFF2-40B4-BE49-F238E27FC236}">
                    <a16:creationId xmlns:a16="http://schemas.microsoft.com/office/drawing/2014/main" id="{A3EC753E-875A-8C4C-8ED4-CB37F47A6D79}"/>
                  </a:ext>
                </a:extLst>
              </p:cNvPr>
              <p:cNvSpPr/>
              <p:nvPr userDrawn="1"/>
            </p:nvSpPr>
            <p:spPr bwMode="auto">
              <a:xfrm>
                <a:off x="6475412" y="-614363"/>
                <a:ext cx="2020888" cy="749300"/>
              </a:xfrm>
              <a:custGeom>
                <a:avLst/>
                <a:gdLst>
                  <a:gd name="T0" fmla="*/ 4854 w 4854"/>
                  <a:gd name="T1" fmla="*/ 1061 h 1801"/>
                  <a:gd name="T2" fmla="*/ 4832 w 4854"/>
                  <a:gd name="T3" fmla="*/ 1075 h 1801"/>
                  <a:gd name="T4" fmla="*/ 4120 w 4854"/>
                  <a:gd name="T5" fmla="*/ 1455 h 1801"/>
                  <a:gd name="T6" fmla="*/ 3668 w 4854"/>
                  <a:gd name="T7" fmla="*/ 1726 h 1801"/>
                  <a:gd name="T8" fmla="*/ 3606 w 4854"/>
                  <a:gd name="T9" fmla="*/ 1762 h 1801"/>
                  <a:gd name="T10" fmla="*/ 3430 w 4854"/>
                  <a:gd name="T11" fmla="*/ 1787 h 1801"/>
                  <a:gd name="T12" fmla="*/ 3188 w 4854"/>
                  <a:gd name="T13" fmla="*/ 1706 h 1801"/>
                  <a:gd name="T14" fmla="*/ 2720 w 4854"/>
                  <a:gd name="T15" fmla="*/ 1446 h 1801"/>
                  <a:gd name="T16" fmla="*/ 2176 w 4854"/>
                  <a:gd name="T17" fmla="*/ 1053 h 1801"/>
                  <a:gd name="T18" fmla="*/ 933 w 4854"/>
                  <a:gd name="T19" fmla="*/ 457 h 1801"/>
                  <a:gd name="T20" fmla="*/ 495 w 4854"/>
                  <a:gd name="T21" fmla="*/ 309 h 1801"/>
                  <a:gd name="T22" fmla="*/ 0 w 4854"/>
                  <a:gd name="T23" fmla="*/ 79 h 1801"/>
                  <a:gd name="T24" fmla="*/ 0 w 4854"/>
                  <a:gd name="T25" fmla="*/ 17 h 1801"/>
                  <a:gd name="T26" fmla="*/ 25 w 4854"/>
                  <a:gd name="T27" fmla="*/ 9 h 1801"/>
                  <a:gd name="T28" fmla="*/ 269 w 4854"/>
                  <a:gd name="T29" fmla="*/ 33 h 1801"/>
                  <a:gd name="T30" fmla="*/ 1036 w 4854"/>
                  <a:gd name="T31" fmla="*/ 256 h 1801"/>
                  <a:gd name="T32" fmla="*/ 1764 w 4854"/>
                  <a:gd name="T33" fmla="*/ 471 h 1801"/>
                  <a:gd name="T34" fmla="*/ 2113 w 4854"/>
                  <a:gd name="T35" fmla="*/ 605 h 1801"/>
                  <a:gd name="T36" fmla="*/ 2545 w 4854"/>
                  <a:gd name="T37" fmla="*/ 831 h 1801"/>
                  <a:gd name="T38" fmla="*/ 2903 w 4854"/>
                  <a:gd name="T39" fmla="*/ 989 h 1801"/>
                  <a:gd name="T40" fmla="*/ 3247 w 4854"/>
                  <a:gd name="T41" fmla="*/ 1047 h 1801"/>
                  <a:gd name="T42" fmla="*/ 3635 w 4854"/>
                  <a:gd name="T43" fmla="*/ 1088 h 1801"/>
                  <a:gd name="T44" fmla="*/ 4008 w 4854"/>
                  <a:gd name="T45" fmla="*/ 1129 h 1801"/>
                  <a:gd name="T46" fmla="*/ 4370 w 4854"/>
                  <a:gd name="T47" fmla="*/ 1074 h 1801"/>
                  <a:gd name="T48" fmla="*/ 4447 w 4854"/>
                  <a:gd name="T49" fmla="*/ 1052 h 1801"/>
                  <a:gd name="T50" fmla="*/ 4811 w 4854"/>
                  <a:gd name="T51" fmla="*/ 1017 h 1801"/>
                  <a:gd name="T52" fmla="*/ 4854 w 4854"/>
                  <a:gd name="T53" fmla="*/ 1061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54" h="1801">
                    <a:moveTo>
                      <a:pt x="4854" y="1061"/>
                    </a:moveTo>
                    <a:cubicBezTo>
                      <a:pt x="4845" y="1067"/>
                      <a:pt x="4839" y="1072"/>
                      <a:pt x="4832" y="1075"/>
                    </a:cubicBezTo>
                    <a:cubicBezTo>
                      <a:pt x="4585" y="1183"/>
                      <a:pt x="4352" y="1318"/>
                      <a:pt x="4120" y="1455"/>
                    </a:cubicBezTo>
                    <a:cubicBezTo>
                      <a:pt x="3969" y="1545"/>
                      <a:pt x="3819" y="1636"/>
                      <a:pt x="3668" y="1726"/>
                    </a:cubicBezTo>
                    <a:cubicBezTo>
                      <a:pt x="3647" y="1739"/>
                      <a:pt x="3625" y="1749"/>
                      <a:pt x="3606" y="1762"/>
                    </a:cubicBezTo>
                    <a:cubicBezTo>
                      <a:pt x="3551" y="1799"/>
                      <a:pt x="3492" y="1801"/>
                      <a:pt x="3430" y="1787"/>
                    </a:cubicBezTo>
                    <a:cubicBezTo>
                      <a:pt x="3346" y="1768"/>
                      <a:pt x="3266" y="1740"/>
                      <a:pt x="3188" y="1706"/>
                    </a:cubicBezTo>
                    <a:cubicBezTo>
                      <a:pt x="3024" y="1633"/>
                      <a:pt x="2870" y="1543"/>
                      <a:pt x="2720" y="1446"/>
                    </a:cubicBezTo>
                    <a:cubicBezTo>
                      <a:pt x="2532" y="1324"/>
                      <a:pt x="2351" y="1193"/>
                      <a:pt x="2176" y="1053"/>
                    </a:cubicBezTo>
                    <a:cubicBezTo>
                      <a:pt x="1808" y="758"/>
                      <a:pt x="1392" y="562"/>
                      <a:pt x="933" y="457"/>
                    </a:cubicBezTo>
                    <a:cubicBezTo>
                      <a:pt x="782" y="422"/>
                      <a:pt x="636" y="373"/>
                      <a:pt x="495" y="309"/>
                    </a:cubicBezTo>
                    <a:cubicBezTo>
                      <a:pt x="331" y="234"/>
                      <a:pt x="167" y="156"/>
                      <a:pt x="0" y="79"/>
                    </a:cubicBezTo>
                    <a:cubicBezTo>
                      <a:pt x="0" y="58"/>
                      <a:pt x="0" y="37"/>
                      <a:pt x="0" y="17"/>
                    </a:cubicBezTo>
                    <a:cubicBezTo>
                      <a:pt x="10" y="13"/>
                      <a:pt x="17" y="9"/>
                      <a:pt x="25" y="9"/>
                    </a:cubicBezTo>
                    <a:cubicBezTo>
                      <a:pt x="108" y="0"/>
                      <a:pt x="189" y="9"/>
                      <a:pt x="269" y="33"/>
                    </a:cubicBezTo>
                    <a:cubicBezTo>
                      <a:pt x="525" y="108"/>
                      <a:pt x="781" y="181"/>
                      <a:pt x="1036" y="256"/>
                    </a:cubicBezTo>
                    <a:cubicBezTo>
                      <a:pt x="1279" y="327"/>
                      <a:pt x="1520" y="404"/>
                      <a:pt x="1764" y="471"/>
                    </a:cubicBezTo>
                    <a:cubicBezTo>
                      <a:pt x="1885" y="504"/>
                      <a:pt x="2001" y="548"/>
                      <a:pt x="2113" y="605"/>
                    </a:cubicBezTo>
                    <a:cubicBezTo>
                      <a:pt x="2257" y="680"/>
                      <a:pt x="2400" y="757"/>
                      <a:pt x="2545" y="831"/>
                    </a:cubicBezTo>
                    <a:cubicBezTo>
                      <a:pt x="2661" y="891"/>
                      <a:pt x="2779" y="946"/>
                      <a:pt x="2903" y="989"/>
                    </a:cubicBezTo>
                    <a:cubicBezTo>
                      <a:pt x="3014" y="1028"/>
                      <a:pt x="3128" y="1054"/>
                      <a:pt x="3247" y="1047"/>
                    </a:cubicBezTo>
                    <a:cubicBezTo>
                      <a:pt x="3379" y="1039"/>
                      <a:pt x="3506" y="1068"/>
                      <a:pt x="3635" y="1088"/>
                    </a:cubicBezTo>
                    <a:cubicBezTo>
                      <a:pt x="3759" y="1107"/>
                      <a:pt x="3882" y="1131"/>
                      <a:pt x="4008" y="1129"/>
                    </a:cubicBezTo>
                    <a:cubicBezTo>
                      <a:pt x="4131" y="1128"/>
                      <a:pt x="4251" y="1101"/>
                      <a:pt x="4370" y="1074"/>
                    </a:cubicBezTo>
                    <a:cubicBezTo>
                      <a:pt x="4396" y="1068"/>
                      <a:pt x="4422" y="1061"/>
                      <a:pt x="4447" y="1052"/>
                    </a:cubicBezTo>
                    <a:cubicBezTo>
                      <a:pt x="4566" y="1012"/>
                      <a:pt x="4688" y="1015"/>
                      <a:pt x="4811" y="1017"/>
                    </a:cubicBezTo>
                    <a:cubicBezTo>
                      <a:pt x="4836" y="1018"/>
                      <a:pt x="4851" y="1028"/>
                      <a:pt x="4854" y="106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7" name="Freeform 52">
                <a:extLst>
                  <a:ext uri="{FF2B5EF4-FFF2-40B4-BE49-F238E27FC236}">
                    <a16:creationId xmlns:a16="http://schemas.microsoft.com/office/drawing/2014/main" id="{419E3E40-C718-B542-AFCB-FA15A39BDE9F}"/>
                  </a:ext>
                </a:extLst>
              </p:cNvPr>
              <p:cNvSpPr/>
              <p:nvPr userDrawn="1"/>
            </p:nvSpPr>
            <p:spPr bwMode="auto">
              <a:xfrm>
                <a:off x="4721224" y="-2967038"/>
                <a:ext cx="1227138" cy="700088"/>
              </a:xfrm>
              <a:custGeom>
                <a:avLst/>
                <a:gdLst>
                  <a:gd name="T0" fmla="*/ 1196 w 2950"/>
                  <a:gd name="T1" fmla="*/ 1556 h 1680"/>
                  <a:gd name="T2" fmla="*/ 1297 w 2950"/>
                  <a:gd name="T3" fmla="*/ 1508 h 1680"/>
                  <a:gd name="T4" fmla="*/ 1470 w 2950"/>
                  <a:gd name="T5" fmla="*/ 1426 h 1680"/>
                  <a:gd name="T6" fmla="*/ 1560 w 2950"/>
                  <a:gd name="T7" fmla="*/ 1361 h 1680"/>
                  <a:gd name="T8" fmla="*/ 1588 w 2950"/>
                  <a:gd name="T9" fmla="*/ 1237 h 1680"/>
                  <a:gd name="T10" fmla="*/ 1478 w 2950"/>
                  <a:gd name="T11" fmla="*/ 1173 h 1680"/>
                  <a:gd name="T12" fmla="*/ 1352 w 2950"/>
                  <a:gd name="T13" fmla="*/ 1196 h 1680"/>
                  <a:gd name="T14" fmla="*/ 969 w 2950"/>
                  <a:gd name="T15" fmla="*/ 1370 h 1680"/>
                  <a:gd name="T16" fmla="*/ 510 w 2950"/>
                  <a:gd name="T17" fmla="*/ 1593 h 1680"/>
                  <a:gd name="T18" fmla="*/ 145 w 2950"/>
                  <a:gd name="T19" fmla="*/ 1676 h 1680"/>
                  <a:gd name="T20" fmla="*/ 18 w 2950"/>
                  <a:gd name="T21" fmla="*/ 1677 h 1680"/>
                  <a:gd name="T22" fmla="*/ 1 w 2950"/>
                  <a:gd name="T23" fmla="*/ 1661 h 1680"/>
                  <a:gd name="T24" fmla="*/ 7 w 2950"/>
                  <a:gd name="T25" fmla="*/ 1640 h 1680"/>
                  <a:gd name="T26" fmla="*/ 69 w 2950"/>
                  <a:gd name="T27" fmla="*/ 1604 h 1680"/>
                  <a:gd name="T28" fmla="*/ 486 w 2950"/>
                  <a:gd name="T29" fmla="*/ 1323 h 1680"/>
                  <a:gd name="T30" fmla="*/ 673 w 2950"/>
                  <a:gd name="T31" fmla="*/ 1127 h 1680"/>
                  <a:gd name="T32" fmla="*/ 758 w 2950"/>
                  <a:gd name="T33" fmla="*/ 974 h 1680"/>
                  <a:gd name="T34" fmla="*/ 736 w 2950"/>
                  <a:gd name="T35" fmla="*/ 665 h 1680"/>
                  <a:gd name="T36" fmla="*/ 629 w 2950"/>
                  <a:gd name="T37" fmla="*/ 516 h 1680"/>
                  <a:gd name="T38" fmla="*/ 453 w 2950"/>
                  <a:gd name="T39" fmla="*/ 331 h 1680"/>
                  <a:gd name="T40" fmla="*/ 314 w 2950"/>
                  <a:gd name="T41" fmla="*/ 176 h 1680"/>
                  <a:gd name="T42" fmla="*/ 250 w 2950"/>
                  <a:gd name="T43" fmla="*/ 84 h 1680"/>
                  <a:gd name="T44" fmla="*/ 232 w 2950"/>
                  <a:gd name="T45" fmla="*/ 26 h 1680"/>
                  <a:gd name="T46" fmla="*/ 296 w 2950"/>
                  <a:gd name="T47" fmla="*/ 3 h 1680"/>
                  <a:gd name="T48" fmla="*/ 390 w 2950"/>
                  <a:gd name="T49" fmla="*/ 19 h 1680"/>
                  <a:gd name="T50" fmla="*/ 905 w 2950"/>
                  <a:gd name="T51" fmla="*/ 189 h 1680"/>
                  <a:gd name="T52" fmla="*/ 1274 w 2950"/>
                  <a:gd name="T53" fmla="*/ 318 h 1680"/>
                  <a:gd name="T54" fmla="*/ 1426 w 2950"/>
                  <a:gd name="T55" fmla="*/ 503 h 1680"/>
                  <a:gd name="T56" fmla="*/ 1436 w 2950"/>
                  <a:gd name="T57" fmla="*/ 655 h 1680"/>
                  <a:gd name="T58" fmla="*/ 1442 w 2950"/>
                  <a:gd name="T59" fmla="*/ 782 h 1680"/>
                  <a:gd name="T60" fmla="*/ 1606 w 2950"/>
                  <a:gd name="T61" fmla="*/ 937 h 1680"/>
                  <a:gd name="T62" fmla="*/ 1709 w 2950"/>
                  <a:gd name="T63" fmla="*/ 930 h 1680"/>
                  <a:gd name="T64" fmla="*/ 1835 w 2950"/>
                  <a:gd name="T65" fmla="*/ 915 h 1680"/>
                  <a:gd name="T66" fmla="*/ 2027 w 2950"/>
                  <a:gd name="T67" fmla="*/ 915 h 1680"/>
                  <a:gd name="T68" fmla="*/ 2148 w 2950"/>
                  <a:gd name="T69" fmla="*/ 881 h 1680"/>
                  <a:gd name="T70" fmla="*/ 2242 w 2950"/>
                  <a:gd name="T71" fmla="*/ 820 h 1680"/>
                  <a:gd name="T72" fmla="*/ 2340 w 2950"/>
                  <a:gd name="T73" fmla="*/ 766 h 1680"/>
                  <a:gd name="T74" fmla="*/ 2488 w 2950"/>
                  <a:gd name="T75" fmla="*/ 750 h 1680"/>
                  <a:gd name="T76" fmla="*/ 2773 w 2950"/>
                  <a:gd name="T77" fmla="*/ 825 h 1680"/>
                  <a:gd name="T78" fmla="*/ 2865 w 2950"/>
                  <a:gd name="T79" fmla="*/ 872 h 1680"/>
                  <a:gd name="T80" fmla="*/ 2919 w 2950"/>
                  <a:gd name="T81" fmla="*/ 919 h 1680"/>
                  <a:gd name="T82" fmla="*/ 2914 w 2950"/>
                  <a:gd name="T83" fmla="*/ 1017 h 1680"/>
                  <a:gd name="T84" fmla="*/ 2864 w 2950"/>
                  <a:gd name="T85" fmla="*/ 1056 h 1680"/>
                  <a:gd name="T86" fmla="*/ 2612 w 2950"/>
                  <a:gd name="T87" fmla="*/ 1175 h 1680"/>
                  <a:gd name="T88" fmla="*/ 2541 w 2950"/>
                  <a:gd name="T89" fmla="*/ 1185 h 1680"/>
                  <a:gd name="T90" fmla="*/ 2373 w 2950"/>
                  <a:gd name="T91" fmla="*/ 1185 h 1680"/>
                  <a:gd name="T92" fmla="*/ 2281 w 2950"/>
                  <a:gd name="T93" fmla="*/ 1206 h 1680"/>
                  <a:gd name="T94" fmla="*/ 1985 w 2950"/>
                  <a:gd name="T95" fmla="*/ 1323 h 1680"/>
                  <a:gd name="T96" fmla="*/ 1353 w 2950"/>
                  <a:gd name="T97" fmla="*/ 1548 h 1680"/>
                  <a:gd name="T98" fmla="*/ 1240 w 2950"/>
                  <a:gd name="T99" fmla="*/ 1585 h 1680"/>
                  <a:gd name="T100" fmla="*/ 1196 w 2950"/>
                  <a:gd name="T101" fmla="*/ 1556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0" h="1680">
                    <a:moveTo>
                      <a:pt x="1196" y="1556"/>
                    </a:moveTo>
                    <a:cubicBezTo>
                      <a:pt x="1235" y="1537"/>
                      <a:pt x="1266" y="1523"/>
                      <a:pt x="1297" y="1508"/>
                    </a:cubicBezTo>
                    <a:cubicBezTo>
                      <a:pt x="1355" y="1481"/>
                      <a:pt x="1414" y="1456"/>
                      <a:pt x="1470" y="1426"/>
                    </a:cubicBezTo>
                    <a:cubicBezTo>
                      <a:pt x="1502" y="1409"/>
                      <a:pt x="1533" y="1386"/>
                      <a:pt x="1560" y="1361"/>
                    </a:cubicBezTo>
                    <a:cubicBezTo>
                      <a:pt x="1600" y="1323"/>
                      <a:pt x="1609" y="1279"/>
                      <a:pt x="1588" y="1237"/>
                    </a:cubicBezTo>
                    <a:cubicBezTo>
                      <a:pt x="1566" y="1192"/>
                      <a:pt x="1526" y="1170"/>
                      <a:pt x="1478" y="1173"/>
                    </a:cubicBezTo>
                    <a:cubicBezTo>
                      <a:pt x="1435" y="1175"/>
                      <a:pt x="1393" y="1185"/>
                      <a:pt x="1352" y="1196"/>
                    </a:cubicBezTo>
                    <a:cubicBezTo>
                      <a:pt x="1214" y="1231"/>
                      <a:pt x="1086" y="1289"/>
                      <a:pt x="969" y="1370"/>
                    </a:cubicBezTo>
                    <a:cubicBezTo>
                      <a:pt x="827" y="1467"/>
                      <a:pt x="671" y="1535"/>
                      <a:pt x="510" y="1593"/>
                    </a:cubicBezTo>
                    <a:cubicBezTo>
                      <a:pt x="392" y="1635"/>
                      <a:pt x="271" y="1664"/>
                      <a:pt x="145" y="1676"/>
                    </a:cubicBezTo>
                    <a:cubicBezTo>
                      <a:pt x="103" y="1680"/>
                      <a:pt x="60" y="1678"/>
                      <a:pt x="18" y="1677"/>
                    </a:cubicBezTo>
                    <a:cubicBezTo>
                      <a:pt x="12" y="1676"/>
                      <a:pt x="3" y="1668"/>
                      <a:pt x="1" y="1661"/>
                    </a:cubicBezTo>
                    <a:cubicBezTo>
                      <a:pt x="0" y="1655"/>
                      <a:pt x="2" y="1644"/>
                      <a:pt x="7" y="1640"/>
                    </a:cubicBezTo>
                    <a:cubicBezTo>
                      <a:pt x="27" y="1627"/>
                      <a:pt x="48" y="1615"/>
                      <a:pt x="69" y="1604"/>
                    </a:cubicBezTo>
                    <a:cubicBezTo>
                      <a:pt x="216" y="1522"/>
                      <a:pt x="357" y="1432"/>
                      <a:pt x="486" y="1323"/>
                    </a:cubicBezTo>
                    <a:cubicBezTo>
                      <a:pt x="555" y="1264"/>
                      <a:pt x="619" y="1200"/>
                      <a:pt x="673" y="1127"/>
                    </a:cubicBezTo>
                    <a:cubicBezTo>
                      <a:pt x="708" y="1080"/>
                      <a:pt x="737" y="1029"/>
                      <a:pt x="758" y="974"/>
                    </a:cubicBezTo>
                    <a:cubicBezTo>
                      <a:pt x="796" y="867"/>
                      <a:pt x="792" y="763"/>
                      <a:pt x="736" y="665"/>
                    </a:cubicBezTo>
                    <a:cubicBezTo>
                      <a:pt x="705" y="612"/>
                      <a:pt x="669" y="562"/>
                      <a:pt x="629" y="516"/>
                    </a:cubicBezTo>
                    <a:cubicBezTo>
                      <a:pt x="573" y="452"/>
                      <a:pt x="511" y="393"/>
                      <a:pt x="453" y="331"/>
                    </a:cubicBezTo>
                    <a:cubicBezTo>
                      <a:pt x="405" y="280"/>
                      <a:pt x="359" y="229"/>
                      <a:pt x="314" y="176"/>
                    </a:cubicBezTo>
                    <a:cubicBezTo>
                      <a:pt x="290" y="148"/>
                      <a:pt x="270" y="116"/>
                      <a:pt x="250" y="84"/>
                    </a:cubicBezTo>
                    <a:cubicBezTo>
                      <a:pt x="240" y="67"/>
                      <a:pt x="222" y="48"/>
                      <a:pt x="232" y="26"/>
                    </a:cubicBezTo>
                    <a:cubicBezTo>
                      <a:pt x="245" y="0"/>
                      <a:pt x="272" y="0"/>
                      <a:pt x="296" y="3"/>
                    </a:cubicBezTo>
                    <a:cubicBezTo>
                      <a:pt x="327" y="6"/>
                      <a:pt x="359" y="11"/>
                      <a:pt x="390" y="19"/>
                    </a:cubicBezTo>
                    <a:cubicBezTo>
                      <a:pt x="565" y="64"/>
                      <a:pt x="734" y="129"/>
                      <a:pt x="905" y="189"/>
                    </a:cubicBezTo>
                    <a:cubicBezTo>
                      <a:pt x="1028" y="233"/>
                      <a:pt x="1151" y="277"/>
                      <a:pt x="1274" y="318"/>
                    </a:cubicBezTo>
                    <a:cubicBezTo>
                      <a:pt x="1365" y="348"/>
                      <a:pt x="1416" y="409"/>
                      <a:pt x="1426" y="503"/>
                    </a:cubicBezTo>
                    <a:cubicBezTo>
                      <a:pt x="1431" y="554"/>
                      <a:pt x="1434" y="604"/>
                      <a:pt x="1436" y="655"/>
                    </a:cubicBezTo>
                    <a:cubicBezTo>
                      <a:pt x="1438" y="697"/>
                      <a:pt x="1436" y="740"/>
                      <a:pt x="1442" y="782"/>
                    </a:cubicBezTo>
                    <a:cubicBezTo>
                      <a:pt x="1455" y="877"/>
                      <a:pt x="1510" y="929"/>
                      <a:pt x="1606" y="937"/>
                    </a:cubicBezTo>
                    <a:cubicBezTo>
                      <a:pt x="1640" y="939"/>
                      <a:pt x="1676" y="938"/>
                      <a:pt x="1709" y="930"/>
                    </a:cubicBezTo>
                    <a:cubicBezTo>
                      <a:pt x="1751" y="919"/>
                      <a:pt x="1792" y="915"/>
                      <a:pt x="1835" y="915"/>
                    </a:cubicBezTo>
                    <a:cubicBezTo>
                      <a:pt x="1899" y="915"/>
                      <a:pt x="1963" y="914"/>
                      <a:pt x="2027" y="915"/>
                    </a:cubicBezTo>
                    <a:cubicBezTo>
                      <a:pt x="2071" y="916"/>
                      <a:pt x="2111" y="904"/>
                      <a:pt x="2148" y="881"/>
                    </a:cubicBezTo>
                    <a:cubicBezTo>
                      <a:pt x="2180" y="861"/>
                      <a:pt x="2210" y="839"/>
                      <a:pt x="2242" y="820"/>
                    </a:cubicBezTo>
                    <a:cubicBezTo>
                      <a:pt x="2274" y="801"/>
                      <a:pt x="2306" y="782"/>
                      <a:pt x="2340" y="766"/>
                    </a:cubicBezTo>
                    <a:cubicBezTo>
                      <a:pt x="2387" y="745"/>
                      <a:pt x="2436" y="740"/>
                      <a:pt x="2488" y="750"/>
                    </a:cubicBezTo>
                    <a:cubicBezTo>
                      <a:pt x="2585" y="767"/>
                      <a:pt x="2681" y="788"/>
                      <a:pt x="2773" y="825"/>
                    </a:cubicBezTo>
                    <a:cubicBezTo>
                      <a:pt x="2805" y="838"/>
                      <a:pt x="2836" y="854"/>
                      <a:pt x="2865" y="872"/>
                    </a:cubicBezTo>
                    <a:cubicBezTo>
                      <a:pt x="2885" y="884"/>
                      <a:pt x="2904" y="901"/>
                      <a:pt x="2919" y="919"/>
                    </a:cubicBezTo>
                    <a:cubicBezTo>
                      <a:pt x="2950" y="956"/>
                      <a:pt x="2948" y="984"/>
                      <a:pt x="2914" y="1017"/>
                    </a:cubicBezTo>
                    <a:cubicBezTo>
                      <a:pt x="2899" y="1032"/>
                      <a:pt x="2882" y="1045"/>
                      <a:pt x="2864" y="1056"/>
                    </a:cubicBezTo>
                    <a:cubicBezTo>
                      <a:pt x="2785" y="1107"/>
                      <a:pt x="2701" y="1147"/>
                      <a:pt x="2612" y="1175"/>
                    </a:cubicBezTo>
                    <a:cubicBezTo>
                      <a:pt x="2589" y="1182"/>
                      <a:pt x="2565" y="1185"/>
                      <a:pt x="2541" y="1185"/>
                    </a:cubicBezTo>
                    <a:cubicBezTo>
                      <a:pt x="2485" y="1187"/>
                      <a:pt x="2429" y="1187"/>
                      <a:pt x="2373" y="1185"/>
                    </a:cubicBezTo>
                    <a:cubicBezTo>
                      <a:pt x="2341" y="1185"/>
                      <a:pt x="2309" y="1189"/>
                      <a:pt x="2281" y="1206"/>
                    </a:cubicBezTo>
                    <a:cubicBezTo>
                      <a:pt x="2189" y="1261"/>
                      <a:pt x="2086" y="1288"/>
                      <a:pt x="1985" y="1323"/>
                    </a:cubicBezTo>
                    <a:cubicBezTo>
                      <a:pt x="1774" y="1396"/>
                      <a:pt x="1564" y="1473"/>
                      <a:pt x="1353" y="1548"/>
                    </a:cubicBezTo>
                    <a:cubicBezTo>
                      <a:pt x="1316" y="1561"/>
                      <a:pt x="1278" y="1574"/>
                      <a:pt x="1240" y="1585"/>
                    </a:cubicBezTo>
                    <a:cubicBezTo>
                      <a:pt x="1227" y="1589"/>
                      <a:pt x="1224" y="1586"/>
                      <a:pt x="1196" y="155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8" name="Freeform 53">
                <a:extLst>
                  <a:ext uri="{FF2B5EF4-FFF2-40B4-BE49-F238E27FC236}">
                    <a16:creationId xmlns:a16="http://schemas.microsoft.com/office/drawing/2014/main" id="{307BD0AA-E174-4846-A7AE-FF8523848974}"/>
                  </a:ext>
                </a:extLst>
              </p:cNvPr>
              <p:cNvSpPr/>
              <p:nvPr userDrawn="1"/>
            </p:nvSpPr>
            <p:spPr bwMode="auto">
              <a:xfrm>
                <a:off x="-1017588" y="-1228725"/>
                <a:ext cx="836613" cy="800100"/>
              </a:xfrm>
              <a:custGeom>
                <a:avLst/>
                <a:gdLst>
                  <a:gd name="T0" fmla="*/ 0 w 2013"/>
                  <a:gd name="T1" fmla="*/ 50 h 1923"/>
                  <a:gd name="T2" fmla="*/ 27 w 2013"/>
                  <a:gd name="T3" fmla="*/ 0 h 1923"/>
                  <a:gd name="T4" fmla="*/ 104 w 2013"/>
                  <a:gd name="T5" fmla="*/ 17 h 1923"/>
                  <a:gd name="T6" fmla="*/ 575 w 2013"/>
                  <a:gd name="T7" fmla="*/ 143 h 1923"/>
                  <a:gd name="T8" fmla="*/ 850 w 2013"/>
                  <a:gd name="T9" fmla="*/ 141 h 1923"/>
                  <a:gd name="T10" fmla="*/ 1245 w 2013"/>
                  <a:gd name="T11" fmla="*/ 93 h 1923"/>
                  <a:gd name="T12" fmla="*/ 1566 w 2013"/>
                  <a:gd name="T13" fmla="*/ 150 h 1923"/>
                  <a:gd name="T14" fmla="*/ 1996 w 2013"/>
                  <a:gd name="T15" fmla="*/ 706 h 1923"/>
                  <a:gd name="T16" fmla="*/ 1914 w 2013"/>
                  <a:gd name="T17" fmla="*/ 966 h 1923"/>
                  <a:gd name="T18" fmla="*/ 1424 w 2013"/>
                  <a:gd name="T19" fmla="*/ 1449 h 1923"/>
                  <a:gd name="T20" fmla="*/ 1010 w 2013"/>
                  <a:gd name="T21" fmla="*/ 1776 h 1923"/>
                  <a:gd name="T22" fmla="*/ 833 w 2013"/>
                  <a:gd name="T23" fmla="*/ 1884 h 1923"/>
                  <a:gd name="T24" fmla="*/ 753 w 2013"/>
                  <a:gd name="T25" fmla="*/ 1920 h 1923"/>
                  <a:gd name="T26" fmla="*/ 726 w 2013"/>
                  <a:gd name="T27" fmla="*/ 1913 h 1923"/>
                  <a:gd name="T28" fmla="*/ 727 w 2013"/>
                  <a:gd name="T29" fmla="*/ 1891 h 1923"/>
                  <a:gd name="T30" fmla="*/ 766 w 2013"/>
                  <a:gd name="T31" fmla="*/ 1841 h 1923"/>
                  <a:gd name="T32" fmla="*/ 876 w 2013"/>
                  <a:gd name="T33" fmla="*/ 1694 h 1923"/>
                  <a:gd name="T34" fmla="*/ 972 w 2013"/>
                  <a:gd name="T35" fmla="*/ 1519 h 1923"/>
                  <a:gd name="T36" fmla="*/ 1025 w 2013"/>
                  <a:gd name="T37" fmla="*/ 1421 h 1923"/>
                  <a:gd name="T38" fmla="*/ 1054 w 2013"/>
                  <a:gd name="T39" fmla="*/ 1356 h 1923"/>
                  <a:gd name="T40" fmla="*/ 1113 w 2013"/>
                  <a:gd name="T41" fmla="*/ 1034 h 1923"/>
                  <a:gd name="T42" fmla="*/ 1125 w 2013"/>
                  <a:gd name="T43" fmla="*/ 899 h 1923"/>
                  <a:gd name="T44" fmla="*/ 895 w 2013"/>
                  <a:gd name="T45" fmla="*/ 665 h 1923"/>
                  <a:gd name="T46" fmla="*/ 604 w 2013"/>
                  <a:gd name="T47" fmla="*/ 572 h 1923"/>
                  <a:gd name="T48" fmla="*/ 488 w 2013"/>
                  <a:gd name="T49" fmla="*/ 487 h 1923"/>
                  <a:gd name="T50" fmla="*/ 0 w 2013"/>
                  <a:gd name="T51" fmla="*/ 5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3" h="1923">
                    <a:moveTo>
                      <a:pt x="0" y="50"/>
                    </a:moveTo>
                    <a:cubicBezTo>
                      <a:pt x="10" y="32"/>
                      <a:pt x="17" y="18"/>
                      <a:pt x="27" y="0"/>
                    </a:cubicBezTo>
                    <a:cubicBezTo>
                      <a:pt x="54" y="6"/>
                      <a:pt x="79" y="10"/>
                      <a:pt x="104" y="17"/>
                    </a:cubicBezTo>
                    <a:cubicBezTo>
                      <a:pt x="261" y="59"/>
                      <a:pt x="419" y="98"/>
                      <a:pt x="575" y="143"/>
                    </a:cubicBezTo>
                    <a:cubicBezTo>
                      <a:pt x="668" y="170"/>
                      <a:pt x="759" y="167"/>
                      <a:pt x="850" y="141"/>
                    </a:cubicBezTo>
                    <a:cubicBezTo>
                      <a:pt x="979" y="105"/>
                      <a:pt x="1111" y="89"/>
                      <a:pt x="1245" y="93"/>
                    </a:cubicBezTo>
                    <a:cubicBezTo>
                      <a:pt x="1355" y="96"/>
                      <a:pt x="1463" y="111"/>
                      <a:pt x="1566" y="150"/>
                    </a:cubicBezTo>
                    <a:cubicBezTo>
                      <a:pt x="1824" y="247"/>
                      <a:pt x="1962" y="437"/>
                      <a:pt x="1996" y="706"/>
                    </a:cubicBezTo>
                    <a:cubicBezTo>
                      <a:pt x="2013" y="848"/>
                      <a:pt x="2008" y="857"/>
                      <a:pt x="1914" y="966"/>
                    </a:cubicBezTo>
                    <a:cubicBezTo>
                      <a:pt x="1763" y="1140"/>
                      <a:pt x="1596" y="1297"/>
                      <a:pt x="1424" y="1449"/>
                    </a:cubicBezTo>
                    <a:cubicBezTo>
                      <a:pt x="1292" y="1565"/>
                      <a:pt x="1156" y="1677"/>
                      <a:pt x="1010" y="1776"/>
                    </a:cubicBezTo>
                    <a:cubicBezTo>
                      <a:pt x="953" y="1815"/>
                      <a:pt x="893" y="1850"/>
                      <a:pt x="833" y="1884"/>
                    </a:cubicBezTo>
                    <a:cubicBezTo>
                      <a:pt x="808" y="1899"/>
                      <a:pt x="781" y="1910"/>
                      <a:pt x="753" y="1920"/>
                    </a:cubicBezTo>
                    <a:cubicBezTo>
                      <a:pt x="746" y="1923"/>
                      <a:pt x="733" y="1918"/>
                      <a:pt x="726" y="1913"/>
                    </a:cubicBezTo>
                    <a:cubicBezTo>
                      <a:pt x="722" y="1911"/>
                      <a:pt x="723" y="1897"/>
                      <a:pt x="727" y="1891"/>
                    </a:cubicBezTo>
                    <a:cubicBezTo>
                      <a:pt x="739" y="1874"/>
                      <a:pt x="753" y="1858"/>
                      <a:pt x="766" y="1841"/>
                    </a:cubicBezTo>
                    <a:cubicBezTo>
                      <a:pt x="803" y="1792"/>
                      <a:pt x="843" y="1745"/>
                      <a:pt x="876" y="1694"/>
                    </a:cubicBezTo>
                    <a:cubicBezTo>
                      <a:pt x="912" y="1638"/>
                      <a:pt x="942" y="1578"/>
                      <a:pt x="972" y="1519"/>
                    </a:cubicBezTo>
                    <a:cubicBezTo>
                      <a:pt x="988" y="1485"/>
                      <a:pt x="1003" y="1452"/>
                      <a:pt x="1025" y="1421"/>
                    </a:cubicBezTo>
                    <a:cubicBezTo>
                      <a:pt x="1039" y="1403"/>
                      <a:pt x="1049" y="1379"/>
                      <a:pt x="1054" y="1356"/>
                    </a:cubicBezTo>
                    <a:cubicBezTo>
                      <a:pt x="1075" y="1249"/>
                      <a:pt x="1095" y="1142"/>
                      <a:pt x="1113" y="1034"/>
                    </a:cubicBezTo>
                    <a:cubicBezTo>
                      <a:pt x="1121" y="990"/>
                      <a:pt x="1120" y="944"/>
                      <a:pt x="1125" y="899"/>
                    </a:cubicBezTo>
                    <a:cubicBezTo>
                      <a:pt x="1136" y="799"/>
                      <a:pt x="1008" y="659"/>
                      <a:pt x="895" y="665"/>
                    </a:cubicBezTo>
                    <a:cubicBezTo>
                      <a:pt x="785" y="671"/>
                      <a:pt x="692" y="632"/>
                      <a:pt x="604" y="572"/>
                    </a:cubicBezTo>
                    <a:cubicBezTo>
                      <a:pt x="564" y="546"/>
                      <a:pt x="524" y="519"/>
                      <a:pt x="488" y="487"/>
                    </a:cubicBezTo>
                    <a:cubicBezTo>
                      <a:pt x="327" y="344"/>
                      <a:pt x="167" y="200"/>
                      <a:pt x="0" y="5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9" name="Freeform 54">
                <a:extLst>
                  <a:ext uri="{FF2B5EF4-FFF2-40B4-BE49-F238E27FC236}">
                    <a16:creationId xmlns:a16="http://schemas.microsoft.com/office/drawing/2014/main" id="{5EE203B8-587A-A641-8FEE-58AD5F8EFCC2}"/>
                  </a:ext>
                </a:extLst>
              </p:cNvPr>
              <p:cNvSpPr/>
              <p:nvPr userDrawn="1"/>
            </p:nvSpPr>
            <p:spPr bwMode="auto">
              <a:xfrm>
                <a:off x="788987" y="-619125"/>
                <a:ext cx="857250" cy="722313"/>
              </a:xfrm>
              <a:custGeom>
                <a:avLst/>
                <a:gdLst>
                  <a:gd name="T0" fmla="*/ 0 w 2060"/>
                  <a:gd name="T1" fmla="*/ 597 h 1734"/>
                  <a:gd name="T2" fmla="*/ 48 w 2060"/>
                  <a:gd name="T3" fmla="*/ 562 h 1734"/>
                  <a:gd name="T4" fmla="*/ 103 w 2060"/>
                  <a:gd name="T5" fmla="*/ 570 h 1734"/>
                  <a:gd name="T6" fmla="*/ 307 w 2060"/>
                  <a:gd name="T7" fmla="*/ 567 h 1734"/>
                  <a:gd name="T8" fmla="*/ 479 w 2060"/>
                  <a:gd name="T9" fmla="*/ 504 h 1734"/>
                  <a:gd name="T10" fmla="*/ 719 w 2060"/>
                  <a:gd name="T11" fmla="*/ 415 h 1734"/>
                  <a:gd name="T12" fmla="*/ 829 w 2060"/>
                  <a:gd name="T13" fmla="*/ 328 h 1734"/>
                  <a:gd name="T14" fmla="*/ 923 w 2060"/>
                  <a:gd name="T15" fmla="*/ 143 h 1734"/>
                  <a:gd name="T16" fmla="*/ 955 w 2060"/>
                  <a:gd name="T17" fmla="*/ 70 h 1734"/>
                  <a:gd name="T18" fmla="*/ 1067 w 2060"/>
                  <a:gd name="T19" fmla="*/ 19 h 1734"/>
                  <a:gd name="T20" fmla="*/ 1247 w 2060"/>
                  <a:gd name="T21" fmla="*/ 58 h 1734"/>
                  <a:gd name="T22" fmla="*/ 1341 w 2060"/>
                  <a:gd name="T23" fmla="*/ 60 h 1734"/>
                  <a:gd name="T24" fmla="*/ 1601 w 2060"/>
                  <a:gd name="T25" fmla="*/ 16 h 1734"/>
                  <a:gd name="T26" fmla="*/ 1867 w 2060"/>
                  <a:gd name="T27" fmla="*/ 97 h 1734"/>
                  <a:gd name="T28" fmla="*/ 2051 w 2060"/>
                  <a:gd name="T29" fmla="*/ 444 h 1734"/>
                  <a:gd name="T30" fmla="*/ 2021 w 2060"/>
                  <a:gd name="T31" fmla="*/ 581 h 1734"/>
                  <a:gd name="T32" fmla="*/ 1745 w 2060"/>
                  <a:gd name="T33" fmla="*/ 802 h 1734"/>
                  <a:gd name="T34" fmla="*/ 1659 w 2060"/>
                  <a:gd name="T35" fmla="*/ 814 h 1734"/>
                  <a:gd name="T36" fmla="*/ 1395 w 2060"/>
                  <a:gd name="T37" fmla="*/ 814 h 1734"/>
                  <a:gd name="T38" fmla="*/ 1300 w 2060"/>
                  <a:gd name="T39" fmla="*/ 870 h 1734"/>
                  <a:gd name="T40" fmla="*/ 1108 w 2060"/>
                  <a:gd name="T41" fmla="*/ 1193 h 1734"/>
                  <a:gd name="T42" fmla="*/ 864 w 2060"/>
                  <a:gd name="T43" fmla="*/ 1529 h 1734"/>
                  <a:gd name="T44" fmla="*/ 693 w 2060"/>
                  <a:gd name="T45" fmla="*/ 1685 h 1734"/>
                  <a:gd name="T46" fmla="*/ 463 w 2060"/>
                  <a:gd name="T47" fmla="*/ 1726 h 1734"/>
                  <a:gd name="T48" fmla="*/ 440 w 2060"/>
                  <a:gd name="T49" fmla="*/ 1678 h 1734"/>
                  <a:gd name="T50" fmla="*/ 478 w 2060"/>
                  <a:gd name="T51" fmla="*/ 1617 h 1734"/>
                  <a:gd name="T52" fmla="*/ 737 w 2060"/>
                  <a:gd name="T53" fmla="*/ 1204 h 1734"/>
                  <a:gd name="T54" fmla="*/ 852 w 2060"/>
                  <a:gd name="T55" fmla="*/ 967 h 1734"/>
                  <a:gd name="T56" fmla="*/ 878 w 2060"/>
                  <a:gd name="T57" fmla="*/ 827 h 1734"/>
                  <a:gd name="T58" fmla="*/ 821 w 2060"/>
                  <a:gd name="T59" fmla="*/ 699 h 1734"/>
                  <a:gd name="T60" fmla="*/ 698 w 2060"/>
                  <a:gd name="T61" fmla="*/ 651 h 1734"/>
                  <a:gd name="T62" fmla="*/ 517 w 2060"/>
                  <a:gd name="T63" fmla="*/ 678 h 1734"/>
                  <a:gd name="T64" fmla="*/ 239 w 2060"/>
                  <a:gd name="T65" fmla="*/ 704 h 1734"/>
                  <a:gd name="T66" fmla="*/ 7 w 2060"/>
                  <a:gd name="T67" fmla="*/ 611 h 1734"/>
                  <a:gd name="T68" fmla="*/ 0 w 2060"/>
                  <a:gd name="T69" fmla="*/ 597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60" h="1734">
                    <a:moveTo>
                      <a:pt x="0" y="597"/>
                    </a:moveTo>
                    <a:cubicBezTo>
                      <a:pt x="7" y="573"/>
                      <a:pt x="23" y="561"/>
                      <a:pt x="48" y="562"/>
                    </a:cubicBezTo>
                    <a:cubicBezTo>
                      <a:pt x="66" y="563"/>
                      <a:pt x="85" y="565"/>
                      <a:pt x="103" y="570"/>
                    </a:cubicBezTo>
                    <a:cubicBezTo>
                      <a:pt x="171" y="592"/>
                      <a:pt x="240" y="588"/>
                      <a:pt x="307" y="567"/>
                    </a:cubicBezTo>
                    <a:cubicBezTo>
                      <a:pt x="365" y="548"/>
                      <a:pt x="423" y="527"/>
                      <a:pt x="479" y="504"/>
                    </a:cubicBezTo>
                    <a:cubicBezTo>
                      <a:pt x="559" y="473"/>
                      <a:pt x="635" y="435"/>
                      <a:pt x="719" y="415"/>
                    </a:cubicBezTo>
                    <a:cubicBezTo>
                      <a:pt x="768" y="403"/>
                      <a:pt x="802" y="369"/>
                      <a:pt x="829" y="328"/>
                    </a:cubicBezTo>
                    <a:cubicBezTo>
                      <a:pt x="869" y="271"/>
                      <a:pt x="897" y="207"/>
                      <a:pt x="923" y="143"/>
                    </a:cubicBezTo>
                    <a:cubicBezTo>
                      <a:pt x="933" y="118"/>
                      <a:pt x="942" y="93"/>
                      <a:pt x="955" y="70"/>
                    </a:cubicBezTo>
                    <a:cubicBezTo>
                      <a:pt x="985" y="18"/>
                      <a:pt x="1007" y="8"/>
                      <a:pt x="1067" y="19"/>
                    </a:cubicBezTo>
                    <a:cubicBezTo>
                      <a:pt x="1127" y="31"/>
                      <a:pt x="1187" y="44"/>
                      <a:pt x="1247" y="58"/>
                    </a:cubicBezTo>
                    <a:cubicBezTo>
                      <a:pt x="1279" y="66"/>
                      <a:pt x="1309" y="66"/>
                      <a:pt x="1341" y="60"/>
                    </a:cubicBezTo>
                    <a:cubicBezTo>
                      <a:pt x="1428" y="44"/>
                      <a:pt x="1514" y="29"/>
                      <a:pt x="1601" y="16"/>
                    </a:cubicBezTo>
                    <a:cubicBezTo>
                      <a:pt x="1702" y="0"/>
                      <a:pt x="1791" y="31"/>
                      <a:pt x="1867" y="97"/>
                    </a:cubicBezTo>
                    <a:cubicBezTo>
                      <a:pt x="1972" y="189"/>
                      <a:pt x="2027" y="308"/>
                      <a:pt x="2051" y="444"/>
                    </a:cubicBezTo>
                    <a:cubicBezTo>
                      <a:pt x="2060" y="493"/>
                      <a:pt x="2049" y="539"/>
                      <a:pt x="2021" y="581"/>
                    </a:cubicBezTo>
                    <a:cubicBezTo>
                      <a:pt x="1952" y="684"/>
                      <a:pt x="1860" y="758"/>
                      <a:pt x="1745" y="802"/>
                    </a:cubicBezTo>
                    <a:cubicBezTo>
                      <a:pt x="1719" y="812"/>
                      <a:pt x="1688" y="814"/>
                      <a:pt x="1659" y="814"/>
                    </a:cubicBezTo>
                    <a:cubicBezTo>
                      <a:pt x="1571" y="816"/>
                      <a:pt x="1483" y="818"/>
                      <a:pt x="1395" y="814"/>
                    </a:cubicBezTo>
                    <a:cubicBezTo>
                      <a:pt x="1348" y="812"/>
                      <a:pt x="1322" y="831"/>
                      <a:pt x="1300" y="870"/>
                    </a:cubicBezTo>
                    <a:cubicBezTo>
                      <a:pt x="1238" y="979"/>
                      <a:pt x="1174" y="1087"/>
                      <a:pt x="1108" y="1193"/>
                    </a:cubicBezTo>
                    <a:cubicBezTo>
                      <a:pt x="1035" y="1311"/>
                      <a:pt x="956" y="1424"/>
                      <a:pt x="864" y="1529"/>
                    </a:cubicBezTo>
                    <a:cubicBezTo>
                      <a:pt x="813" y="1587"/>
                      <a:pt x="757" y="1640"/>
                      <a:pt x="693" y="1685"/>
                    </a:cubicBezTo>
                    <a:cubicBezTo>
                      <a:pt x="622" y="1734"/>
                      <a:pt x="543" y="1734"/>
                      <a:pt x="463" y="1726"/>
                    </a:cubicBezTo>
                    <a:cubicBezTo>
                      <a:pt x="439" y="1724"/>
                      <a:pt x="428" y="1699"/>
                      <a:pt x="440" y="1678"/>
                    </a:cubicBezTo>
                    <a:cubicBezTo>
                      <a:pt x="451" y="1657"/>
                      <a:pt x="465" y="1637"/>
                      <a:pt x="478" y="1617"/>
                    </a:cubicBezTo>
                    <a:cubicBezTo>
                      <a:pt x="565" y="1480"/>
                      <a:pt x="655" y="1344"/>
                      <a:pt x="737" y="1204"/>
                    </a:cubicBezTo>
                    <a:cubicBezTo>
                      <a:pt x="782" y="1129"/>
                      <a:pt x="816" y="1047"/>
                      <a:pt x="852" y="967"/>
                    </a:cubicBezTo>
                    <a:cubicBezTo>
                      <a:pt x="872" y="923"/>
                      <a:pt x="881" y="876"/>
                      <a:pt x="878" y="827"/>
                    </a:cubicBezTo>
                    <a:cubicBezTo>
                      <a:pt x="876" y="777"/>
                      <a:pt x="856" y="734"/>
                      <a:pt x="821" y="699"/>
                    </a:cubicBezTo>
                    <a:cubicBezTo>
                      <a:pt x="787" y="666"/>
                      <a:pt x="746" y="646"/>
                      <a:pt x="698" y="651"/>
                    </a:cubicBezTo>
                    <a:cubicBezTo>
                      <a:pt x="637" y="659"/>
                      <a:pt x="577" y="667"/>
                      <a:pt x="517" y="678"/>
                    </a:cubicBezTo>
                    <a:cubicBezTo>
                      <a:pt x="425" y="694"/>
                      <a:pt x="333" y="705"/>
                      <a:pt x="239" y="704"/>
                    </a:cubicBezTo>
                    <a:cubicBezTo>
                      <a:pt x="148" y="703"/>
                      <a:pt x="74" y="666"/>
                      <a:pt x="7" y="611"/>
                    </a:cubicBezTo>
                    <a:cubicBezTo>
                      <a:pt x="4" y="608"/>
                      <a:pt x="3" y="601"/>
                      <a:pt x="0" y="59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0" name="Freeform 55">
                <a:extLst>
                  <a:ext uri="{FF2B5EF4-FFF2-40B4-BE49-F238E27FC236}">
                    <a16:creationId xmlns:a16="http://schemas.microsoft.com/office/drawing/2014/main" id="{962C6520-7471-EC4A-85A0-09C213B01BFE}"/>
                  </a:ext>
                </a:extLst>
              </p:cNvPr>
              <p:cNvSpPr/>
              <p:nvPr userDrawn="1"/>
            </p:nvSpPr>
            <p:spPr bwMode="auto">
              <a:xfrm>
                <a:off x="4429124" y="-2095500"/>
                <a:ext cx="1252538" cy="528638"/>
              </a:xfrm>
              <a:custGeom>
                <a:avLst/>
                <a:gdLst>
                  <a:gd name="T0" fmla="*/ 1102 w 3009"/>
                  <a:gd name="T1" fmla="*/ 98 h 1267"/>
                  <a:gd name="T2" fmla="*/ 1114 w 3009"/>
                  <a:gd name="T3" fmla="*/ 167 h 1267"/>
                  <a:gd name="T4" fmla="*/ 1079 w 3009"/>
                  <a:gd name="T5" fmla="*/ 256 h 1267"/>
                  <a:gd name="T6" fmla="*/ 1057 w 3009"/>
                  <a:gd name="T7" fmla="*/ 316 h 1267"/>
                  <a:gd name="T8" fmla="*/ 1114 w 3009"/>
                  <a:gd name="T9" fmla="*/ 426 h 1267"/>
                  <a:gd name="T10" fmla="*/ 1232 w 3009"/>
                  <a:gd name="T11" fmla="*/ 435 h 1267"/>
                  <a:gd name="T12" fmla="*/ 1331 w 3009"/>
                  <a:gd name="T13" fmla="*/ 405 h 1267"/>
                  <a:gd name="T14" fmla="*/ 2060 w 3009"/>
                  <a:gd name="T15" fmla="*/ 118 h 1267"/>
                  <a:gd name="T16" fmla="*/ 2192 w 3009"/>
                  <a:gd name="T17" fmla="*/ 44 h 1267"/>
                  <a:gd name="T18" fmla="*/ 2303 w 3009"/>
                  <a:gd name="T19" fmla="*/ 5 h 1267"/>
                  <a:gd name="T20" fmla="*/ 2708 w 3009"/>
                  <a:gd name="T21" fmla="*/ 77 h 1267"/>
                  <a:gd name="T22" fmla="*/ 2851 w 3009"/>
                  <a:gd name="T23" fmla="*/ 165 h 1267"/>
                  <a:gd name="T24" fmla="*/ 3008 w 3009"/>
                  <a:gd name="T25" fmla="*/ 509 h 1267"/>
                  <a:gd name="T26" fmla="*/ 2856 w 3009"/>
                  <a:gd name="T27" fmla="*/ 704 h 1267"/>
                  <a:gd name="T28" fmla="*/ 2786 w 3009"/>
                  <a:gd name="T29" fmla="*/ 698 h 1267"/>
                  <a:gd name="T30" fmla="*/ 2590 w 3009"/>
                  <a:gd name="T31" fmla="*/ 628 h 1267"/>
                  <a:gd name="T32" fmla="*/ 2387 w 3009"/>
                  <a:gd name="T33" fmla="*/ 639 h 1267"/>
                  <a:gd name="T34" fmla="*/ 2307 w 3009"/>
                  <a:gd name="T35" fmla="*/ 676 h 1267"/>
                  <a:gd name="T36" fmla="*/ 2182 w 3009"/>
                  <a:gd name="T37" fmla="*/ 692 h 1267"/>
                  <a:gd name="T38" fmla="*/ 2150 w 3009"/>
                  <a:gd name="T39" fmla="*/ 646 h 1267"/>
                  <a:gd name="T40" fmla="*/ 2176 w 3009"/>
                  <a:gd name="T41" fmla="*/ 598 h 1267"/>
                  <a:gd name="T42" fmla="*/ 2277 w 3009"/>
                  <a:gd name="T43" fmla="*/ 474 h 1267"/>
                  <a:gd name="T44" fmla="*/ 2343 w 3009"/>
                  <a:gd name="T45" fmla="*/ 393 h 1267"/>
                  <a:gd name="T46" fmla="*/ 2348 w 3009"/>
                  <a:gd name="T47" fmla="*/ 269 h 1267"/>
                  <a:gd name="T48" fmla="*/ 2162 w 3009"/>
                  <a:gd name="T49" fmla="*/ 163 h 1267"/>
                  <a:gd name="T50" fmla="*/ 1895 w 3009"/>
                  <a:gd name="T51" fmla="*/ 283 h 1267"/>
                  <a:gd name="T52" fmla="*/ 1798 w 3009"/>
                  <a:gd name="T53" fmla="*/ 420 h 1267"/>
                  <a:gd name="T54" fmla="*/ 1694 w 3009"/>
                  <a:gd name="T55" fmla="*/ 572 h 1267"/>
                  <a:gd name="T56" fmla="*/ 1155 w 3009"/>
                  <a:gd name="T57" fmla="*/ 884 h 1267"/>
                  <a:gd name="T58" fmla="*/ 831 w 3009"/>
                  <a:gd name="T59" fmla="*/ 930 h 1267"/>
                  <a:gd name="T60" fmla="*/ 595 w 3009"/>
                  <a:gd name="T61" fmla="*/ 1004 h 1267"/>
                  <a:gd name="T62" fmla="*/ 325 w 3009"/>
                  <a:gd name="T63" fmla="*/ 1141 h 1267"/>
                  <a:gd name="T64" fmla="*/ 183 w 3009"/>
                  <a:gd name="T65" fmla="*/ 1215 h 1267"/>
                  <a:gd name="T66" fmla="*/ 125 w 3009"/>
                  <a:gd name="T67" fmla="*/ 1242 h 1267"/>
                  <a:gd name="T68" fmla="*/ 28 w 3009"/>
                  <a:gd name="T69" fmla="*/ 1238 h 1267"/>
                  <a:gd name="T70" fmla="*/ 14 w 3009"/>
                  <a:gd name="T71" fmla="*/ 1141 h 1267"/>
                  <a:gd name="T72" fmla="*/ 80 w 3009"/>
                  <a:gd name="T73" fmla="*/ 1014 h 1267"/>
                  <a:gd name="T74" fmla="*/ 208 w 3009"/>
                  <a:gd name="T75" fmla="*/ 883 h 1267"/>
                  <a:gd name="T76" fmla="*/ 468 w 3009"/>
                  <a:gd name="T77" fmla="*/ 698 h 1267"/>
                  <a:gd name="T78" fmla="*/ 816 w 3009"/>
                  <a:gd name="T79" fmla="*/ 406 h 1267"/>
                  <a:gd name="T80" fmla="*/ 1037 w 3009"/>
                  <a:gd name="T81" fmla="*/ 164 h 1267"/>
                  <a:gd name="T82" fmla="*/ 1102 w 3009"/>
                  <a:gd name="T83" fmla="*/ 9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09" h="1267">
                    <a:moveTo>
                      <a:pt x="1102" y="98"/>
                    </a:moveTo>
                    <a:cubicBezTo>
                      <a:pt x="1127" y="127"/>
                      <a:pt x="1120" y="148"/>
                      <a:pt x="1114" y="167"/>
                    </a:cubicBezTo>
                    <a:cubicBezTo>
                      <a:pt x="1104" y="197"/>
                      <a:pt x="1090" y="227"/>
                      <a:pt x="1079" y="256"/>
                    </a:cubicBezTo>
                    <a:cubicBezTo>
                      <a:pt x="1071" y="276"/>
                      <a:pt x="1062" y="296"/>
                      <a:pt x="1057" y="316"/>
                    </a:cubicBezTo>
                    <a:cubicBezTo>
                      <a:pt x="1046" y="366"/>
                      <a:pt x="1067" y="406"/>
                      <a:pt x="1114" y="426"/>
                    </a:cubicBezTo>
                    <a:cubicBezTo>
                      <a:pt x="1153" y="442"/>
                      <a:pt x="1192" y="444"/>
                      <a:pt x="1232" y="435"/>
                    </a:cubicBezTo>
                    <a:cubicBezTo>
                      <a:pt x="1266" y="427"/>
                      <a:pt x="1299" y="417"/>
                      <a:pt x="1331" y="405"/>
                    </a:cubicBezTo>
                    <a:cubicBezTo>
                      <a:pt x="1574" y="310"/>
                      <a:pt x="1818" y="215"/>
                      <a:pt x="2060" y="118"/>
                    </a:cubicBezTo>
                    <a:cubicBezTo>
                      <a:pt x="2106" y="100"/>
                      <a:pt x="2149" y="71"/>
                      <a:pt x="2192" y="44"/>
                    </a:cubicBezTo>
                    <a:cubicBezTo>
                      <a:pt x="2226" y="23"/>
                      <a:pt x="2261" y="6"/>
                      <a:pt x="2303" y="5"/>
                    </a:cubicBezTo>
                    <a:cubicBezTo>
                      <a:pt x="2444" y="0"/>
                      <a:pt x="2580" y="19"/>
                      <a:pt x="2708" y="77"/>
                    </a:cubicBezTo>
                    <a:cubicBezTo>
                      <a:pt x="2759" y="101"/>
                      <a:pt x="2808" y="130"/>
                      <a:pt x="2851" y="165"/>
                    </a:cubicBezTo>
                    <a:cubicBezTo>
                      <a:pt x="2958" y="253"/>
                      <a:pt x="3009" y="370"/>
                      <a:pt x="3008" y="509"/>
                    </a:cubicBezTo>
                    <a:cubicBezTo>
                      <a:pt x="3007" y="590"/>
                      <a:pt x="2935" y="684"/>
                      <a:pt x="2856" y="704"/>
                    </a:cubicBezTo>
                    <a:cubicBezTo>
                      <a:pt x="2834" y="709"/>
                      <a:pt x="2808" y="705"/>
                      <a:pt x="2786" y="698"/>
                    </a:cubicBezTo>
                    <a:cubicBezTo>
                      <a:pt x="2720" y="676"/>
                      <a:pt x="2656" y="650"/>
                      <a:pt x="2590" y="628"/>
                    </a:cubicBezTo>
                    <a:cubicBezTo>
                      <a:pt x="2485" y="592"/>
                      <a:pt x="2502" y="585"/>
                      <a:pt x="2387" y="639"/>
                    </a:cubicBezTo>
                    <a:cubicBezTo>
                      <a:pt x="2360" y="651"/>
                      <a:pt x="2333" y="662"/>
                      <a:pt x="2307" y="676"/>
                    </a:cubicBezTo>
                    <a:cubicBezTo>
                      <a:pt x="2267" y="697"/>
                      <a:pt x="2225" y="696"/>
                      <a:pt x="2182" y="692"/>
                    </a:cubicBezTo>
                    <a:cubicBezTo>
                      <a:pt x="2160" y="691"/>
                      <a:pt x="2143" y="667"/>
                      <a:pt x="2150" y="646"/>
                    </a:cubicBezTo>
                    <a:cubicBezTo>
                      <a:pt x="2156" y="629"/>
                      <a:pt x="2165" y="612"/>
                      <a:pt x="2176" y="598"/>
                    </a:cubicBezTo>
                    <a:cubicBezTo>
                      <a:pt x="2209" y="556"/>
                      <a:pt x="2243" y="515"/>
                      <a:pt x="2277" y="474"/>
                    </a:cubicBezTo>
                    <a:cubicBezTo>
                      <a:pt x="2299" y="447"/>
                      <a:pt x="2320" y="419"/>
                      <a:pt x="2343" y="393"/>
                    </a:cubicBezTo>
                    <a:cubicBezTo>
                      <a:pt x="2378" y="353"/>
                      <a:pt x="2377" y="311"/>
                      <a:pt x="2348" y="269"/>
                    </a:cubicBezTo>
                    <a:cubicBezTo>
                      <a:pt x="2304" y="204"/>
                      <a:pt x="2245" y="163"/>
                      <a:pt x="2162" y="163"/>
                    </a:cubicBezTo>
                    <a:cubicBezTo>
                      <a:pt x="2055" y="163"/>
                      <a:pt x="1963" y="200"/>
                      <a:pt x="1895" y="283"/>
                    </a:cubicBezTo>
                    <a:cubicBezTo>
                      <a:pt x="1859" y="326"/>
                      <a:pt x="1829" y="374"/>
                      <a:pt x="1798" y="420"/>
                    </a:cubicBezTo>
                    <a:cubicBezTo>
                      <a:pt x="1763" y="470"/>
                      <a:pt x="1731" y="523"/>
                      <a:pt x="1694" y="572"/>
                    </a:cubicBezTo>
                    <a:cubicBezTo>
                      <a:pt x="1556" y="747"/>
                      <a:pt x="1378" y="854"/>
                      <a:pt x="1155" y="884"/>
                    </a:cubicBezTo>
                    <a:cubicBezTo>
                      <a:pt x="1047" y="898"/>
                      <a:pt x="939" y="914"/>
                      <a:pt x="831" y="930"/>
                    </a:cubicBezTo>
                    <a:cubicBezTo>
                      <a:pt x="749" y="943"/>
                      <a:pt x="670" y="967"/>
                      <a:pt x="595" y="1004"/>
                    </a:cubicBezTo>
                    <a:cubicBezTo>
                      <a:pt x="505" y="1049"/>
                      <a:pt x="415" y="1095"/>
                      <a:pt x="325" y="1141"/>
                    </a:cubicBezTo>
                    <a:cubicBezTo>
                      <a:pt x="277" y="1165"/>
                      <a:pt x="230" y="1190"/>
                      <a:pt x="183" y="1215"/>
                    </a:cubicBezTo>
                    <a:cubicBezTo>
                      <a:pt x="164" y="1224"/>
                      <a:pt x="145" y="1233"/>
                      <a:pt x="125" y="1242"/>
                    </a:cubicBezTo>
                    <a:cubicBezTo>
                      <a:pt x="92" y="1256"/>
                      <a:pt x="58" y="1267"/>
                      <a:pt x="28" y="1238"/>
                    </a:cubicBezTo>
                    <a:cubicBezTo>
                      <a:pt x="0" y="1210"/>
                      <a:pt x="5" y="1176"/>
                      <a:pt x="14" y="1141"/>
                    </a:cubicBezTo>
                    <a:cubicBezTo>
                      <a:pt x="27" y="1093"/>
                      <a:pt x="48" y="1050"/>
                      <a:pt x="80" y="1014"/>
                    </a:cubicBezTo>
                    <a:cubicBezTo>
                      <a:pt x="120" y="968"/>
                      <a:pt x="160" y="921"/>
                      <a:pt x="208" y="883"/>
                    </a:cubicBezTo>
                    <a:cubicBezTo>
                      <a:pt x="292" y="817"/>
                      <a:pt x="377" y="753"/>
                      <a:pt x="468" y="698"/>
                    </a:cubicBezTo>
                    <a:cubicBezTo>
                      <a:pt x="600" y="618"/>
                      <a:pt x="713" y="519"/>
                      <a:pt x="816" y="406"/>
                    </a:cubicBezTo>
                    <a:cubicBezTo>
                      <a:pt x="890" y="326"/>
                      <a:pt x="963" y="244"/>
                      <a:pt x="1037" y="164"/>
                    </a:cubicBezTo>
                    <a:cubicBezTo>
                      <a:pt x="1056" y="142"/>
                      <a:pt x="1078" y="123"/>
                      <a:pt x="1102" y="98"/>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 name="Freeform 56">
                <a:extLst>
                  <a:ext uri="{FF2B5EF4-FFF2-40B4-BE49-F238E27FC236}">
                    <a16:creationId xmlns:a16="http://schemas.microsoft.com/office/drawing/2014/main" id="{F543CAA4-D66B-A544-BAFB-41624A7C6E3A}"/>
                  </a:ext>
                </a:extLst>
              </p:cNvPr>
              <p:cNvSpPr/>
              <p:nvPr userDrawn="1"/>
            </p:nvSpPr>
            <p:spPr bwMode="auto">
              <a:xfrm>
                <a:off x="2649537" y="-2613025"/>
                <a:ext cx="704850" cy="601663"/>
              </a:xfrm>
              <a:custGeom>
                <a:avLst/>
                <a:gdLst>
                  <a:gd name="T0" fmla="*/ 420 w 1694"/>
                  <a:gd name="T1" fmla="*/ 1419 h 1444"/>
                  <a:gd name="T2" fmla="*/ 522 w 1694"/>
                  <a:gd name="T3" fmla="*/ 1316 h 1444"/>
                  <a:gd name="T4" fmla="*/ 708 w 1694"/>
                  <a:gd name="T5" fmla="*/ 1192 h 1444"/>
                  <a:gd name="T6" fmla="*/ 885 w 1694"/>
                  <a:gd name="T7" fmla="*/ 916 h 1444"/>
                  <a:gd name="T8" fmla="*/ 856 w 1694"/>
                  <a:gd name="T9" fmla="*/ 731 h 1444"/>
                  <a:gd name="T10" fmla="*/ 809 w 1694"/>
                  <a:gd name="T11" fmla="*/ 678 h 1444"/>
                  <a:gd name="T12" fmla="*/ 641 w 1694"/>
                  <a:gd name="T13" fmla="*/ 572 h 1444"/>
                  <a:gd name="T14" fmla="*/ 326 w 1694"/>
                  <a:gd name="T15" fmla="*/ 354 h 1444"/>
                  <a:gd name="T16" fmla="*/ 82 w 1694"/>
                  <a:gd name="T17" fmla="*/ 161 h 1444"/>
                  <a:gd name="T18" fmla="*/ 2 w 1694"/>
                  <a:gd name="T19" fmla="*/ 56 h 1444"/>
                  <a:gd name="T20" fmla="*/ 6 w 1694"/>
                  <a:gd name="T21" fmla="*/ 13 h 1444"/>
                  <a:gd name="T22" fmla="*/ 87 w 1694"/>
                  <a:gd name="T23" fmla="*/ 15 h 1444"/>
                  <a:gd name="T24" fmla="*/ 240 w 1694"/>
                  <a:gd name="T25" fmla="*/ 62 h 1444"/>
                  <a:gd name="T26" fmla="*/ 583 w 1694"/>
                  <a:gd name="T27" fmla="*/ 133 h 1444"/>
                  <a:gd name="T28" fmla="*/ 886 w 1694"/>
                  <a:gd name="T29" fmla="*/ 148 h 1444"/>
                  <a:gd name="T30" fmla="*/ 1009 w 1694"/>
                  <a:gd name="T31" fmla="*/ 175 h 1444"/>
                  <a:gd name="T32" fmla="*/ 1157 w 1694"/>
                  <a:gd name="T33" fmla="*/ 235 h 1444"/>
                  <a:gd name="T34" fmla="*/ 1257 w 1694"/>
                  <a:gd name="T35" fmla="*/ 284 h 1444"/>
                  <a:gd name="T36" fmla="*/ 1368 w 1694"/>
                  <a:gd name="T37" fmla="*/ 348 h 1444"/>
                  <a:gd name="T38" fmla="*/ 1439 w 1694"/>
                  <a:gd name="T39" fmla="*/ 400 h 1444"/>
                  <a:gd name="T40" fmla="*/ 1640 w 1694"/>
                  <a:gd name="T41" fmla="*/ 685 h 1444"/>
                  <a:gd name="T42" fmla="*/ 1537 w 1694"/>
                  <a:gd name="T43" fmla="*/ 1030 h 1444"/>
                  <a:gd name="T44" fmla="*/ 1355 w 1694"/>
                  <a:gd name="T45" fmla="*/ 1128 h 1444"/>
                  <a:gd name="T46" fmla="*/ 1222 w 1694"/>
                  <a:gd name="T47" fmla="*/ 1152 h 1444"/>
                  <a:gd name="T48" fmla="*/ 1116 w 1694"/>
                  <a:gd name="T49" fmla="*/ 1180 h 1444"/>
                  <a:gd name="T50" fmla="*/ 1039 w 1694"/>
                  <a:gd name="T51" fmla="*/ 1224 h 1444"/>
                  <a:gd name="T52" fmla="*/ 858 w 1694"/>
                  <a:gd name="T53" fmla="*/ 1280 h 1444"/>
                  <a:gd name="T54" fmla="*/ 634 w 1694"/>
                  <a:gd name="T55" fmla="*/ 1354 h 1444"/>
                  <a:gd name="T56" fmla="*/ 477 w 1694"/>
                  <a:gd name="T57" fmla="*/ 1432 h 1444"/>
                  <a:gd name="T58" fmla="*/ 420 w 1694"/>
                  <a:gd name="T59" fmla="*/ 1419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4" h="1444">
                    <a:moveTo>
                      <a:pt x="420" y="1419"/>
                    </a:moveTo>
                    <a:cubicBezTo>
                      <a:pt x="447" y="1375"/>
                      <a:pt x="481" y="1342"/>
                      <a:pt x="522" y="1316"/>
                    </a:cubicBezTo>
                    <a:cubicBezTo>
                      <a:pt x="584" y="1275"/>
                      <a:pt x="647" y="1235"/>
                      <a:pt x="708" y="1192"/>
                    </a:cubicBezTo>
                    <a:cubicBezTo>
                      <a:pt x="804" y="1125"/>
                      <a:pt x="856" y="1028"/>
                      <a:pt x="885" y="916"/>
                    </a:cubicBezTo>
                    <a:cubicBezTo>
                      <a:pt x="902" y="850"/>
                      <a:pt x="881" y="789"/>
                      <a:pt x="856" y="731"/>
                    </a:cubicBezTo>
                    <a:cubicBezTo>
                      <a:pt x="848" y="710"/>
                      <a:pt x="827" y="693"/>
                      <a:pt x="809" y="678"/>
                    </a:cubicBezTo>
                    <a:cubicBezTo>
                      <a:pt x="758" y="634"/>
                      <a:pt x="701" y="601"/>
                      <a:pt x="641" y="572"/>
                    </a:cubicBezTo>
                    <a:cubicBezTo>
                      <a:pt x="525" y="514"/>
                      <a:pt x="423" y="438"/>
                      <a:pt x="326" y="354"/>
                    </a:cubicBezTo>
                    <a:cubicBezTo>
                      <a:pt x="248" y="286"/>
                      <a:pt x="171" y="215"/>
                      <a:pt x="82" y="161"/>
                    </a:cubicBezTo>
                    <a:cubicBezTo>
                      <a:pt x="42" y="137"/>
                      <a:pt x="9" y="105"/>
                      <a:pt x="2" y="56"/>
                    </a:cubicBezTo>
                    <a:cubicBezTo>
                      <a:pt x="0" y="42"/>
                      <a:pt x="4" y="26"/>
                      <a:pt x="6" y="13"/>
                    </a:cubicBezTo>
                    <a:cubicBezTo>
                      <a:pt x="36" y="0"/>
                      <a:pt x="61" y="7"/>
                      <a:pt x="87" y="15"/>
                    </a:cubicBezTo>
                    <a:cubicBezTo>
                      <a:pt x="138" y="31"/>
                      <a:pt x="189" y="45"/>
                      <a:pt x="240" y="62"/>
                    </a:cubicBezTo>
                    <a:cubicBezTo>
                      <a:pt x="352" y="99"/>
                      <a:pt x="468" y="113"/>
                      <a:pt x="583" y="133"/>
                    </a:cubicBezTo>
                    <a:cubicBezTo>
                      <a:pt x="684" y="151"/>
                      <a:pt x="785" y="151"/>
                      <a:pt x="886" y="148"/>
                    </a:cubicBezTo>
                    <a:cubicBezTo>
                      <a:pt x="930" y="147"/>
                      <a:pt x="969" y="157"/>
                      <a:pt x="1009" y="175"/>
                    </a:cubicBezTo>
                    <a:cubicBezTo>
                      <a:pt x="1057" y="198"/>
                      <a:pt x="1108" y="214"/>
                      <a:pt x="1157" y="235"/>
                    </a:cubicBezTo>
                    <a:cubicBezTo>
                      <a:pt x="1191" y="250"/>
                      <a:pt x="1224" y="267"/>
                      <a:pt x="1257" y="284"/>
                    </a:cubicBezTo>
                    <a:cubicBezTo>
                      <a:pt x="1295" y="304"/>
                      <a:pt x="1332" y="326"/>
                      <a:pt x="1368" y="348"/>
                    </a:cubicBezTo>
                    <a:cubicBezTo>
                      <a:pt x="1393" y="364"/>
                      <a:pt x="1417" y="380"/>
                      <a:pt x="1439" y="400"/>
                    </a:cubicBezTo>
                    <a:cubicBezTo>
                      <a:pt x="1527" y="480"/>
                      <a:pt x="1594" y="575"/>
                      <a:pt x="1640" y="685"/>
                    </a:cubicBezTo>
                    <a:cubicBezTo>
                      <a:pt x="1694" y="816"/>
                      <a:pt x="1654" y="948"/>
                      <a:pt x="1537" y="1030"/>
                    </a:cubicBezTo>
                    <a:cubicBezTo>
                      <a:pt x="1480" y="1070"/>
                      <a:pt x="1421" y="1106"/>
                      <a:pt x="1355" y="1128"/>
                    </a:cubicBezTo>
                    <a:cubicBezTo>
                      <a:pt x="1312" y="1142"/>
                      <a:pt x="1269" y="1156"/>
                      <a:pt x="1222" y="1152"/>
                    </a:cubicBezTo>
                    <a:cubicBezTo>
                      <a:pt x="1184" y="1149"/>
                      <a:pt x="1149" y="1162"/>
                      <a:pt x="1116" y="1180"/>
                    </a:cubicBezTo>
                    <a:cubicBezTo>
                      <a:pt x="1090" y="1194"/>
                      <a:pt x="1065" y="1209"/>
                      <a:pt x="1039" y="1224"/>
                    </a:cubicBezTo>
                    <a:cubicBezTo>
                      <a:pt x="983" y="1257"/>
                      <a:pt x="923" y="1278"/>
                      <a:pt x="858" y="1280"/>
                    </a:cubicBezTo>
                    <a:cubicBezTo>
                      <a:pt x="776" y="1283"/>
                      <a:pt x="703" y="1308"/>
                      <a:pt x="634" y="1354"/>
                    </a:cubicBezTo>
                    <a:cubicBezTo>
                      <a:pt x="586" y="1386"/>
                      <a:pt x="530" y="1408"/>
                      <a:pt x="477" y="1432"/>
                    </a:cubicBezTo>
                    <a:cubicBezTo>
                      <a:pt x="461" y="1440"/>
                      <a:pt x="441" y="1444"/>
                      <a:pt x="420" y="141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 name="Freeform 57">
                <a:extLst>
                  <a:ext uri="{FF2B5EF4-FFF2-40B4-BE49-F238E27FC236}">
                    <a16:creationId xmlns:a16="http://schemas.microsoft.com/office/drawing/2014/main" id="{73AD0EFB-F0A7-4545-B80C-019AA82BB895}"/>
                  </a:ext>
                </a:extLst>
              </p:cNvPr>
              <p:cNvSpPr/>
              <p:nvPr userDrawn="1"/>
            </p:nvSpPr>
            <p:spPr bwMode="auto">
              <a:xfrm>
                <a:off x="2416174" y="-2116138"/>
                <a:ext cx="1223963" cy="495300"/>
              </a:xfrm>
              <a:custGeom>
                <a:avLst/>
                <a:gdLst>
                  <a:gd name="T0" fmla="*/ 2942 w 2942"/>
                  <a:gd name="T1" fmla="*/ 254 h 1186"/>
                  <a:gd name="T2" fmla="*/ 2893 w 2942"/>
                  <a:gd name="T3" fmla="*/ 304 h 1186"/>
                  <a:gd name="T4" fmla="*/ 2551 w 2942"/>
                  <a:gd name="T5" fmla="*/ 525 h 1186"/>
                  <a:gd name="T6" fmla="*/ 2493 w 2942"/>
                  <a:gd name="T7" fmla="*/ 551 h 1186"/>
                  <a:gd name="T8" fmla="*/ 2248 w 2942"/>
                  <a:gd name="T9" fmla="*/ 645 h 1186"/>
                  <a:gd name="T10" fmla="*/ 1977 w 2942"/>
                  <a:gd name="T11" fmla="*/ 742 h 1186"/>
                  <a:gd name="T12" fmla="*/ 1897 w 2942"/>
                  <a:gd name="T13" fmla="*/ 777 h 1186"/>
                  <a:gd name="T14" fmla="*/ 1489 w 2942"/>
                  <a:gd name="T15" fmla="*/ 956 h 1186"/>
                  <a:gd name="T16" fmla="*/ 1382 w 2942"/>
                  <a:gd name="T17" fmla="*/ 986 h 1186"/>
                  <a:gd name="T18" fmla="*/ 966 w 2942"/>
                  <a:gd name="T19" fmla="*/ 1123 h 1186"/>
                  <a:gd name="T20" fmla="*/ 827 w 2942"/>
                  <a:gd name="T21" fmla="*/ 1158 h 1186"/>
                  <a:gd name="T22" fmla="*/ 693 w 2942"/>
                  <a:gd name="T23" fmla="*/ 1175 h 1186"/>
                  <a:gd name="T24" fmla="*/ 558 w 2942"/>
                  <a:gd name="T25" fmla="*/ 1182 h 1186"/>
                  <a:gd name="T26" fmla="*/ 383 w 2942"/>
                  <a:gd name="T27" fmla="*/ 1171 h 1186"/>
                  <a:gd name="T28" fmla="*/ 133 w 2942"/>
                  <a:gd name="T29" fmla="*/ 1124 h 1186"/>
                  <a:gd name="T30" fmla="*/ 68 w 2942"/>
                  <a:gd name="T31" fmla="*/ 1095 h 1186"/>
                  <a:gd name="T32" fmla="*/ 12 w 2942"/>
                  <a:gd name="T33" fmla="*/ 1029 h 1186"/>
                  <a:gd name="T34" fmla="*/ 46 w 2942"/>
                  <a:gd name="T35" fmla="*/ 972 h 1186"/>
                  <a:gd name="T36" fmla="*/ 174 w 2942"/>
                  <a:gd name="T37" fmla="*/ 976 h 1186"/>
                  <a:gd name="T38" fmla="*/ 421 w 2942"/>
                  <a:gd name="T39" fmla="*/ 988 h 1186"/>
                  <a:gd name="T40" fmla="*/ 565 w 2942"/>
                  <a:gd name="T41" fmla="*/ 951 h 1186"/>
                  <a:gd name="T42" fmla="*/ 672 w 2942"/>
                  <a:gd name="T43" fmla="*/ 927 h 1186"/>
                  <a:gd name="T44" fmla="*/ 735 w 2942"/>
                  <a:gd name="T45" fmla="*/ 933 h 1186"/>
                  <a:gd name="T46" fmla="*/ 789 w 2942"/>
                  <a:gd name="T47" fmla="*/ 921 h 1186"/>
                  <a:gd name="T48" fmla="*/ 979 w 2942"/>
                  <a:gd name="T49" fmla="*/ 841 h 1186"/>
                  <a:gd name="T50" fmla="*/ 1237 w 2942"/>
                  <a:gd name="T51" fmla="*/ 717 h 1186"/>
                  <a:gd name="T52" fmla="*/ 1350 w 2942"/>
                  <a:gd name="T53" fmla="*/ 657 h 1186"/>
                  <a:gd name="T54" fmla="*/ 1638 w 2942"/>
                  <a:gd name="T55" fmla="*/ 539 h 1186"/>
                  <a:gd name="T56" fmla="*/ 1856 w 2942"/>
                  <a:gd name="T57" fmla="*/ 444 h 1186"/>
                  <a:gd name="T58" fmla="*/ 2068 w 2942"/>
                  <a:gd name="T59" fmla="*/ 300 h 1186"/>
                  <a:gd name="T60" fmla="*/ 2201 w 2942"/>
                  <a:gd name="T61" fmla="*/ 230 h 1186"/>
                  <a:gd name="T62" fmla="*/ 2268 w 2942"/>
                  <a:gd name="T63" fmla="*/ 206 h 1186"/>
                  <a:gd name="T64" fmla="*/ 2486 w 2942"/>
                  <a:gd name="T65" fmla="*/ 93 h 1186"/>
                  <a:gd name="T66" fmla="*/ 2738 w 2942"/>
                  <a:gd name="T67" fmla="*/ 74 h 1186"/>
                  <a:gd name="T68" fmla="*/ 2885 w 2942"/>
                  <a:gd name="T69" fmla="*/ 170 h 1186"/>
                  <a:gd name="T70" fmla="*/ 2942 w 2942"/>
                  <a:gd name="T71" fmla="*/ 2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42" h="1186">
                    <a:moveTo>
                      <a:pt x="2942" y="254"/>
                    </a:moveTo>
                    <a:cubicBezTo>
                      <a:pt x="2934" y="279"/>
                      <a:pt x="2913" y="291"/>
                      <a:pt x="2893" y="304"/>
                    </a:cubicBezTo>
                    <a:cubicBezTo>
                      <a:pt x="2779" y="378"/>
                      <a:pt x="2665" y="452"/>
                      <a:pt x="2551" y="525"/>
                    </a:cubicBezTo>
                    <a:cubicBezTo>
                      <a:pt x="2533" y="536"/>
                      <a:pt x="2513" y="543"/>
                      <a:pt x="2493" y="551"/>
                    </a:cubicBezTo>
                    <a:cubicBezTo>
                      <a:pt x="2412" y="583"/>
                      <a:pt x="2330" y="615"/>
                      <a:pt x="2248" y="645"/>
                    </a:cubicBezTo>
                    <a:cubicBezTo>
                      <a:pt x="2158" y="678"/>
                      <a:pt x="2067" y="709"/>
                      <a:pt x="1977" y="742"/>
                    </a:cubicBezTo>
                    <a:cubicBezTo>
                      <a:pt x="1950" y="752"/>
                      <a:pt x="1923" y="763"/>
                      <a:pt x="1897" y="777"/>
                    </a:cubicBezTo>
                    <a:cubicBezTo>
                      <a:pt x="1765" y="846"/>
                      <a:pt x="1632" y="913"/>
                      <a:pt x="1489" y="956"/>
                    </a:cubicBezTo>
                    <a:cubicBezTo>
                      <a:pt x="1453" y="967"/>
                      <a:pt x="1418" y="977"/>
                      <a:pt x="1382" y="986"/>
                    </a:cubicBezTo>
                    <a:cubicBezTo>
                      <a:pt x="1239" y="1020"/>
                      <a:pt x="1100" y="1063"/>
                      <a:pt x="966" y="1123"/>
                    </a:cubicBezTo>
                    <a:cubicBezTo>
                      <a:pt x="921" y="1143"/>
                      <a:pt x="876" y="1154"/>
                      <a:pt x="827" y="1158"/>
                    </a:cubicBezTo>
                    <a:cubicBezTo>
                      <a:pt x="782" y="1161"/>
                      <a:pt x="737" y="1165"/>
                      <a:pt x="693" y="1175"/>
                    </a:cubicBezTo>
                    <a:cubicBezTo>
                      <a:pt x="648" y="1186"/>
                      <a:pt x="603" y="1186"/>
                      <a:pt x="558" y="1182"/>
                    </a:cubicBezTo>
                    <a:cubicBezTo>
                      <a:pt x="500" y="1178"/>
                      <a:pt x="441" y="1171"/>
                      <a:pt x="383" y="1171"/>
                    </a:cubicBezTo>
                    <a:cubicBezTo>
                      <a:pt x="296" y="1170"/>
                      <a:pt x="214" y="1148"/>
                      <a:pt x="133" y="1124"/>
                    </a:cubicBezTo>
                    <a:cubicBezTo>
                      <a:pt x="110" y="1117"/>
                      <a:pt x="88" y="1106"/>
                      <a:pt x="68" y="1095"/>
                    </a:cubicBezTo>
                    <a:cubicBezTo>
                      <a:pt x="41" y="1080"/>
                      <a:pt x="23" y="1056"/>
                      <a:pt x="12" y="1029"/>
                    </a:cubicBezTo>
                    <a:cubicBezTo>
                      <a:pt x="0" y="999"/>
                      <a:pt x="15" y="973"/>
                      <a:pt x="46" y="972"/>
                    </a:cubicBezTo>
                    <a:cubicBezTo>
                      <a:pt x="89" y="972"/>
                      <a:pt x="131" y="974"/>
                      <a:pt x="174" y="976"/>
                    </a:cubicBezTo>
                    <a:cubicBezTo>
                      <a:pt x="256" y="979"/>
                      <a:pt x="339" y="983"/>
                      <a:pt x="421" y="988"/>
                    </a:cubicBezTo>
                    <a:cubicBezTo>
                      <a:pt x="474" y="992"/>
                      <a:pt x="522" y="981"/>
                      <a:pt x="565" y="951"/>
                    </a:cubicBezTo>
                    <a:cubicBezTo>
                      <a:pt x="598" y="929"/>
                      <a:pt x="633" y="923"/>
                      <a:pt x="672" y="927"/>
                    </a:cubicBezTo>
                    <a:cubicBezTo>
                      <a:pt x="693" y="930"/>
                      <a:pt x="714" y="933"/>
                      <a:pt x="735" y="933"/>
                    </a:cubicBezTo>
                    <a:cubicBezTo>
                      <a:pt x="753" y="932"/>
                      <a:pt x="774" y="931"/>
                      <a:pt x="789" y="921"/>
                    </a:cubicBezTo>
                    <a:cubicBezTo>
                      <a:pt x="847" y="882"/>
                      <a:pt x="914" y="864"/>
                      <a:pt x="979" y="841"/>
                    </a:cubicBezTo>
                    <a:cubicBezTo>
                      <a:pt x="1069" y="808"/>
                      <a:pt x="1158" y="772"/>
                      <a:pt x="1237" y="717"/>
                    </a:cubicBezTo>
                    <a:cubicBezTo>
                      <a:pt x="1272" y="692"/>
                      <a:pt x="1311" y="674"/>
                      <a:pt x="1350" y="657"/>
                    </a:cubicBezTo>
                    <a:cubicBezTo>
                      <a:pt x="1446" y="617"/>
                      <a:pt x="1542" y="579"/>
                      <a:pt x="1638" y="539"/>
                    </a:cubicBezTo>
                    <a:cubicBezTo>
                      <a:pt x="1711" y="509"/>
                      <a:pt x="1787" y="482"/>
                      <a:pt x="1856" y="444"/>
                    </a:cubicBezTo>
                    <a:cubicBezTo>
                      <a:pt x="1930" y="402"/>
                      <a:pt x="1999" y="351"/>
                      <a:pt x="2068" y="300"/>
                    </a:cubicBezTo>
                    <a:cubicBezTo>
                      <a:pt x="2109" y="270"/>
                      <a:pt x="2151" y="243"/>
                      <a:pt x="2201" y="230"/>
                    </a:cubicBezTo>
                    <a:cubicBezTo>
                      <a:pt x="2224" y="225"/>
                      <a:pt x="2245" y="213"/>
                      <a:pt x="2268" y="206"/>
                    </a:cubicBezTo>
                    <a:cubicBezTo>
                      <a:pt x="2349" y="183"/>
                      <a:pt x="2419" y="144"/>
                      <a:pt x="2486" y="93"/>
                    </a:cubicBezTo>
                    <a:cubicBezTo>
                      <a:pt x="2609" y="0"/>
                      <a:pt x="2623" y="16"/>
                      <a:pt x="2738" y="74"/>
                    </a:cubicBezTo>
                    <a:cubicBezTo>
                      <a:pt x="2790" y="100"/>
                      <a:pt x="2838" y="135"/>
                      <a:pt x="2885" y="170"/>
                    </a:cubicBezTo>
                    <a:cubicBezTo>
                      <a:pt x="2919" y="196"/>
                      <a:pt x="2920" y="202"/>
                      <a:pt x="2942" y="254"/>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 name="Freeform 58">
                <a:extLst>
                  <a:ext uri="{FF2B5EF4-FFF2-40B4-BE49-F238E27FC236}">
                    <a16:creationId xmlns:a16="http://schemas.microsoft.com/office/drawing/2014/main" id="{AF603AFD-0ADC-494C-A45C-992178570C57}"/>
                  </a:ext>
                </a:extLst>
              </p:cNvPr>
              <p:cNvSpPr/>
              <p:nvPr userDrawn="1"/>
            </p:nvSpPr>
            <p:spPr bwMode="auto">
              <a:xfrm>
                <a:off x="12115799" y="-3289300"/>
                <a:ext cx="596900" cy="733425"/>
              </a:xfrm>
              <a:custGeom>
                <a:avLst/>
                <a:gdLst>
                  <a:gd name="T0" fmla="*/ 660 w 1436"/>
                  <a:gd name="T1" fmla="*/ 0 h 1758"/>
                  <a:gd name="T2" fmla="*/ 989 w 1436"/>
                  <a:gd name="T3" fmla="*/ 227 h 1758"/>
                  <a:gd name="T4" fmla="*/ 1202 w 1436"/>
                  <a:gd name="T5" fmla="*/ 396 h 1758"/>
                  <a:gd name="T6" fmla="*/ 1332 w 1436"/>
                  <a:gd name="T7" fmla="*/ 537 h 1758"/>
                  <a:gd name="T8" fmla="*/ 1417 w 1436"/>
                  <a:gd name="T9" fmla="*/ 876 h 1758"/>
                  <a:gd name="T10" fmla="*/ 1384 w 1436"/>
                  <a:gd name="T11" fmla="*/ 982 h 1758"/>
                  <a:gd name="T12" fmla="*/ 1127 w 1436"/>
                  <a:gd name="T13" fmla="*/ 1223 h 1758"/>
                  <a:gd name="T14" fmla="*/ 999 w 1436"/>
                  <a:gd name="T15" fmla="*/ 1266 h 1758"/>
                  <a:gd name="T16" fmla="*/ 779 w 1436"/>
                  <a:gd name="T17" fmla="*/ 1359 h 1758"/>
                  <a:gd name="T18" fmla="*/ 289 w 1436"/>
                  <a:gd name="T19" fmla="*/ 1629 h 1758"/>
                  <a:gd name="T20" fmla="*/ 50 w 1436"/>
                  <a:gd name="T21" fmla="*/ 1741 h 1758"/>
                  <a:gd name="T22" fmla="*/ 0 w 1436"/>
                  <a:gd name="T23" fmla="*/ 1742 h 1758"/>
                  <a:gd name="T24" fmla="*/ 5 w 1436"/>
                  <a:gd name="T25" fmla="*/ 1727 h 1758"/>
                  <a:gd name="T26" fmla="*/ 243 w 1436"/>
                  <a:gd name="T27" fmla="*/ 1448 h 1758"/>
                  <a:gd name="T28" fmla="*/ 654 w 1436"/>
                  <a:gd name="T29" fmla="*/ 754 h 1758"/>
                  <a:gd name="T30" fmla="*/ 774 w 1436"/>
                  <a:gd name="T31" fmla="*/ 441 h 1758"/>
                  <a:gd name="T32" fmla="*/ 759 w 1436"/>
                  <a:gd name="T33" fmla="*/ 279 h 1758"/>
                  <a:gd name="T34" fmla="*/ 654 w 1436"/>
                  <a:gd name="T35" fmla="*/ 81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6" h="1758">
                    <a:moveTo>
                      <a:pt x="660" y="0"/>
                    </a:moveTo>
                    <a:cubicBezTo>
                      <a:pt x="770" y="75"/>
                      <a:pt x="881" y="149"/>
                      <a:pt x="989" y="227"/>
                    </a:cubicBezTo>
                    <a:cubicBezTo>
                      <a:pt x="1063" y="280"/>
                      <a:pt x="1135" y="336"/>
                      <a:pt x="1202" y="396"/>
                    </a:cubicBezTo>
                    <a:cubicBezTo>
                      <a:pt x="1250" y="438"/>
                      <a:pt x="1292" y="487"/>
                      <a:pt x="1332" y="537"/>
                    </a:cubicBezTo>
                    <a:cubicBezTo>
                      <a:pt x="1411" y="636"/>
                      <a:pt x="1436" y="751"/>
                      <a:pt x="1417" y="876"/>
                    </a:cubicBezTo>
                    <a:cubicBezTo>
                      <a:pt x="1411" y="912"/>
                      <a:pt x="1401" y="950"/>
                      <a:pt x="1384" y="982"/>
                    </a:cubicBezTo>
                    <a:cubicBezTo>
                      <a:pt x="1326" y="1091"/>
                      <a:pt x="1245" y="1177"/>
                      <a:pt x="1127" y="1223"/>
                    </a:cubicBezTo>
                    <a:cubicBezTo>
                      <a:pt x="1085" y="1239"/>
                      <a:pt x="1042" y="1254"/>
                      <a:pt x="999" y="1266"/>
                    </a:cubicBezTo>
                    <a:cubicBezTo>
                      <a:pt x="921" y="1287"/>
                      <a:pt x="849" y="1320"/>
                      <a:pt x="779" y="1359"/>
                    </a:cubicBezTo>
                    <a:cubicBezTo>
                      <a:pt x="616" y="1450"/>
                      <a:pt x="453" y="1542"/>
                      <a:pt x="289" y="1629"/>
                    </a:cubicBezTo>
                    <a:cubicBezTo>
                      <a:pt x="212" y="1671"/>
                      <a:pt x="130" y="1704"/>
                      <a:pt x="50" y="1741"/>
                    </a:cubicBezTo>
                    <a:cubicBezTo>
                      <a:pt x="34" y="1748"/>
                      <a:pt x="17" y="1758"/>
                      <a:pt x="0" y="1742"/>
                    </a:cubicBezTo>
                    <a:cubicBezTo>
                      <a:pt x="1" y="1737"/>
                      <a:pt x="1" y="1730"/>
                      <a:pt x="5" y="1727"/>
                    </a:cubicBezTo>
                    <a:cubicBezTo>
                      <a:pt x="99" y="1647"/>
                      <a:pt x="172" y="1548"/>
                      <a:pt x="243" y="1448"/>
                    </a:cubicBezTo>
                    <a:cubicBezTo>
                      <a:pt x="400" y="1228"/>
                      <a:pt x="537" y="997"/>
                      <a:pt x="654" y="754"/>
                    </a:cubicBezTo>
                    <a:cubicBezTo>
                      <a:pt x="703" y="654"/>
                      <a:pt x="747" y="551"/>
                      <a:pt x="774" y="441"/>
                    </a:cubicBezTo>
                    <a:cubicBezTo>
                      <a:pt x="788" y="384"/>
                      <a:pt x="786" y="331"/>
                      <a:pt x="759" y="279"/>
                    </a:cubicBezTo>
                    <a:cubicBezTo>
                      <a:pt x="725" y="212"/>
                      <a:pt x="689" y="147"/>
                      <a:pt x="654" y="81"/>
                    </a:cubicBezTo>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 name="Freeform 59">
                <a:extLst>
                  <a:ext uri="{FF2B5EF4-FFF2-40B4-BE49-F238E27FC236}">
                    <a16:creationId xmlns:a16="http://schemas.microsoft.com/office/drawing/2014/main" id="{312CB095-4F3F-DC42-8AF4-98D0029ADB54}"/>
                  </a:ext>
                </a:extLst>
              </p:cNvPr>
              <p:cNvSpPr/>
              <p:nvPr userDrawn="1"/>
            </p:nvSpPr>
            <p:spPr bwMode="auto">
              <a:xfrm>
                <a:off x="3233737" y="-871538"/>
                <a:ext cx="433388" cy="417513"/>
              </a:xfrm>
              <a:custGeom>
                <a:avLst/>
                <a:gdLst>
                  <a:gd name="T0" fmla="*/ 737 w 1043"/>
                  <a:gd name="T1" fmla="*/ 1002 h 1002"/>
                  <a:gd name="T2" fmla="*/ 641 w 1043"/>
                  <a:gd name="T3" fmla="*/ 993 h 1002"/>
                  <a:gd name="T4" fmla="*/ 407 w 1043"/>
                  <a:gd name="T5" fmla="*/ 761 h 1002"/>
                  <a:gd name="T6" fmla="*/ 360 w 1043"/>
                  <a:gd name="T7" fmla="*/ 626 h 1002"/>
                  <a:gd name="T8" fmla="*/ 296 w 1043"/>
                  <a:gd name="T9" fmla="*/ 462 h 1002"/>
                  <a:gd name="T10" fmla="*/ 162 w 1043"/>
                  <a:gd name="T11" fmla="*/ 267 h 1002"/>
                  <a:gd name="T12" fmla="*/ 53 w 1043"/>
                  <a:gd name="T13" fmla="*/ 162 h 1002"/>
                  <a:gd name="T14" fmla="*/ 22 w 1043"/>
                  <a:gd name="T15" fmla="*/ 126 h 1002"/>
                  <a:gd name="T16" fmla="*/ 58 w 1043"/>
                  <a:gd name="T17" fmla="*/ 28 h 1002"/>
                  <a:gd name="T18" fmla="*/ 263 w 1043"/>
                  <a:gd name="T19" fmla="*/ 5 h 1002"/>
                  <a:gd name="T20" fmla="*/ 706 w 1043"/>
                  <a:gd name="T21" fmla="*/ 168 h 1002"/>
                  <a:gd name="T22" fmla="*/ 864 w 1043"/>
                  <a:gd name="T23" fmla="*/ 303 h 1002"/>
                  <a:gd name="T24" fmla="*/ 930 w 1043"/>
                  <a:gd name="T25" fmla="*/ 393 h 1002"/>
                  <a:gd name="T26" fmla="*/ 1037 w 1043"/>
                  <a:gd name="T27" fmla="*/ 701 h 1002"/>
                  <a:gd name="T28" fmla="*/ 1025 w 1043"/>
                  <a:gd name="T29" fmla="*/ 777 h 1002"/>
                  <a:gd name="T30" fmla="*/ 988 w 1043"/>
                  <a:gd name="T31" fmla="*/ 864 h 1002"/>
                  <a:gd name="T32" fmla="*/ 855 w 1043"/>
                  <a:gd name="T33" fmla="*/ 985 h 1002"/>
                  <a:gd name="T34" fmla="*/ 737 w 1043"/>
                  <a:gd name="T35" fmla="*/ 100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3" h="1002">
                    <a:moveTo>
                      <a:pt x="737" y="1002"/>
                    </a:moveTo>
                    <a:cubicBezTo>
                      <a:pt x="699" y="998"/>
                      <a:pt x="669" y="998"/>
                      <a:pt x="641" y="993"/>
                    </a:cubicBezTo>
                    <a:cubicBezTo>
                      <a:pt x="516" y="972"/>
                      <a:pt x="435" y="879"/>
                      <a:pt x="407" y="761"/>
                    </a:cubicBezTo>
                    <a:cubicBezTo>
                      <a:pt x="396" y="715"/>
                      <a:pt x="377" y="671"/>
                      <a:pt x="360" y="626"/>
                    </a:cubicBezTo>
                    <a:cubicBezTo>
                      <a:pt x="340" y="571"/>
                      <a:pt x="318" y="517"/>
                      <a:pt x="296" y="462"/>
                    </a:cubicBezTo>
                    <a:cubicBezTo>
                      <a:pt x="266" y="387"/>
                      <a:pt x="226" y="320"/>
                      <a:pt x="162" y="267"/>
                    </a:cubicBezTo>
                    <a:cubicBezTo>
                      <a:pt x="124" y="235"/>
                      <a:pt x="89" y="198"/>
                      <a:pt x="53" y="162"/>
                    </a:cubicBezTo>
                    <a:cubicBezTo>
                      <a:pt x="41" y="151"/>
                      <a:pt x="30" y="139"/>
                      <a:pt x="22" y="126"/>
                    </a:cubicBezTo>
                    <a:cubicBezTo>
                      <a:pt x="0" y="88"/>
                      <a:pt x="17" y="41"/>
                      <a:pt x="58" y="28"/>
                    </a:cubicBezTo>
                    <a:cubicBezTo>
                      <a:pt x="125" y="8"/>
                      <a:pt x="194" y="0"/>
                      <a:pt x="263" y="5"/>
                    </a:cubicBezTo>
                    <a:cubicBezTo>
                      <a:pt x="427" y="16"/>
                      <a:pt x="575" y="71"/>
                      <a:pt x="706" y="168"/>
                    </a:cubicBezTo>
                    <a:cubicBezTo>
                      <a:pt x="762" y="209"/>
                      <a:pt x="814" y="256"/>
                      <a:pt x="864" y="303"/>
                    </a:cubicBezTo>
                    <a:cubicBezTo>
                      <a:pt x="890" y="329"/>
                      <a:pt x="913" y="360"/>
                      <a:pt x="930" y="393"/>
                    </a:cubicBezTo>
                    <a:cubicBezTo>
                      <a:pt x="982" y="489"/>
                      <a:pt x="1016" y="593"/>
                      <a:pt x="1037" y="701"/>
                    </a:cubicBezTo>
                    <a:cubicBezTo>
                      <a:pt x="1043" y="729"/>
                      <a:pt x="1039" y="752"/>
                      <a:pt x="1025" y="777"/>
                    </a:cubicBezTo>
                    <a:cubicBezTo>
                      <a:pt x="1010" y="804"/>
                      <a:pt x="995" y="834"/>
                      <a:pt x="988" y="864"/>
                    </a:cubicBezTo>
                    <a:cubicBezTo>
                      <a:pt x="972" y="938"/>
                      <a:pt x="920" y="970"/>
                      <a:pt x="855" y="985"/>
                    </a:cubicBezTo>
                    <a:cubicBezTo>
                      <a:pt x="814" y="995"/>
                      <a:pt x="771" y="997"/>
                      <a:pt x="737" y="100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 name="Freeform 60">
                <a:extLst>
                  <a:ext uri="{FF2B5EF4-FFF2-40B4-BE49-F238E27FC236}">
                    <a16:creationId xmlns:a16="http://schemas.microsoft.com/office/drawing/2014/main" id="{E442A847-E7B3-CF45-94FE-0E7897811256}"/>
                  </a:ext>
                </a:extLst>
              </p:cNvPr>
              <p:cNvSpPr/>
              <p:nvPr userDrawn="1"/>
            </p:nvSpPr>
            <p:spPr bwMode="auto">
              <a:xfrm>
                <a:off x="6634162" y="-1477963"/>
                <a:ext cx="330200" cy="490538"/>
              </a:xfrm>
              <a:custGeom>
                <a:avLst/>
                <a:gdLst>
                  <a:gd name="T0" fmla="*/ 590 w 794"/>
                  <a:gd name="T1" fmla="*/ 1177 h 1179"/>
                  <a:gd name="T2" fmla="*/ 253 w 794"/>
                  <a:gd name="T3" fmla="*/ 964 h 1179"/>
                  <a:gd name="T4" fmla="*/ 180 w 794"/>
                  <a:gd name="T5" fmla="*/ 703 h 1179"/>
                  <a:gd name="T6" fmla="*/ 148 w 794"/>
                  <a:gd name="T7" fmla="*/ 466 h 1179"/>
                  <a:gd name="T8" fmla="*/ 65 w 794"/>
                  <a:gd name="T9" fmla="*/ 218 h 1179"/>
                  <a:gd name="T10" fmla="*/ 11 w 794"/>
                  <a:gd name="T11" fmla="*/ 103 h 1179"/>
                  <a:gd name="T12" fmla="*/ 25 w 794"/>
                  <a:gd name="T13" fmla="*/ 22 h 1179"/>
                  <a:gd name="T14" fmla="*/ 108 w 794"/>
                  <a:gd name="T15" fmla="*/ 22 h 1179"/>
                  <a:gd name="T16" fmla="*/ 187 w 794"/>
                  <a:gd name="T17" fmla="*/ 75 h 1179"/>
                  <a:gd name="T18" fmla="*/ 353 w 794"/>
                  <a:gd name="T19" fmla="*/ 237 h 1179"/>
                  <a:gd name="T20" fmla="*/ 669 w 794"/>
                  <a:gd name="T21" fmla="*/ 668 h 1179"/>
                  <a:gd name="T22" fmla="*/ 779 w 794"/>
                  <a:gd name="T23" fmla="*/ 1000 h 1179"/>
                  <a:gd name="T24" fmla="*/ 780 w 794"/>
                  <a:gd name="T25" fmla="*/ 1008 h 1179"/>
                  <a:gd name="T26" fmla="*/ 646 w 794"/>
                  <a:gd name="T27" fmla="*/ 1176 h 1179"/>
                  <a:gd name="T28" fmla="*/ 590 w 794"/>
                  <a:gd name="T29" fmla="*/ 1177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4" h="1179">
                    <a:moveTo>
                      <a:pt x="590" y="1177"/>
                    </a:moveTo>
                    <a:cubicBezTo>
                      <a:pt x="435" y="1175"/>
                      <a:pt x="321" y="1105"/>
                      <a:pt x="253" y="964"/>
                    </a:cubicBezTo>
                    <a:cubicBezTo>
                      <a:pt x="214" y="881"/>
                      <a:pt x="194" y="793"/>
                      <a:pt x="180" y="703"/>
                    </a:cubicBezTo>
                    <a:cubicBezTo>
                      <a:pt x="168" y="625"/>
                      <a:pt x="157" y="545"/>
                      <a:pt x="148" y="466"/>
                    </a:cubicBezTo>
                    <a:cubicBezTo>
                      <a:pt x="138" y="377"/>
                      <a:pt x="113" y="295"/>
                      <a:pt x="65" y="218"/>
                    </a:cubicBezTo>
                    <a:cubicBezTo>
                      <a:pt x="43" y="182"/>
                      <a:pt x="27" y="142"/>
                      <a:pt x="11" y="103"/>
                    </a:cubicBezTo>
                    <a:cubicBezTo>
                      <a:pt x="0" y="75"/>
                      <a:pt x="0" y="43"/>
                      <a:pt x="25" y="22"/>
                    </a:cubicBezTo>
                    <a:cubicBezTo>
                      <a:pt x="51" y="0"/>
                      <a:pt x="82" y="8"/>
                      <a:pt x="108" y="22"/>
                    </a:cubicBezTo>
                    <a:cubicBezTo>
                      <a:pt x="136" y="37"/>
                      <a:pt x="164" y="54"/>
                      <a:pt x="187" y="75"/>
                    </a:cubicBezTo>
                    <a:cubicBezTo>
                      <a:pt x="244" y="127"/>
                      <a:pt x="301" y="180"/>
                      <a:pt x="353" y="237"/>
                    </a:cubicBezTo>
                    <a:cubicBezTo>
                      <a:pt x="474" y="369"/>
                      <a:pt x="578" y="514"/>
                      <a:pt x="669" y="668"/>
                    </a:cubicBezTo>
                    <a:cubicBezTo>
                      <a:pt x="730" y="771"/>
                      <a:pt x="762" y="883"/>
                      <a:pt x="779" y="1000"/>
                    </a:cubicBezTo>
                    <a:cubicBezTo>
                      <a:pt x="779" y="1002"/>
                      <a:pt x="779" y="1005"/>
                      <a:pt x="780" y="1008"/>
                    </a:cubicBezTo>
                    <a:cubicBezTo>
                      <a:pt x="794" y="1101"/>
                      <a:pt x="763" y="1156"/>
                      <a:pt x="646" y="1176"/>
                    </a:cubicBezTo>
                    <a:cubicBezTo>
                      <a:pt x="628" y="1179"/>
                      <a:pt x="609" y="1177"/>
                      <a:pt x="590" y="117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 name="Freeform 61">
                <a:extLst>
                  <a:ext uri="{FF2B5EF4-FFF2-40B4-BE49-F238E27FC236}">
                    <a16:creationId xmlns:a16="http://schemas.microsoft.com/office/drawing/2014/main" id="{B047EA3F-FCE8-954A-8BC2-847AB22803D6}"/>
                  </a:ext>
                </a:extLst>
              </p:cNvPr>
              <p:cNvSpPr/>
              <p:nvPr userDrawn="1"/>
            </p:nvSpPr>
            <p:spPr bwMode="auto">
              <a:xfrm>
                <a:off x="11664949" y="-1009650"/>
                <a:ext cx="733425" cy="317500"/>
              </a:xfrm>
              <a:custGeom>
                <a:avLst/>
                <a:gdLst>
                  <a:gd name="T0" fmla="*/ 0 w 1763"/>
                  <a:gd name="T1" fmla="*/ 312 h 762"/>
                  <a:gd name="T2" fmla="*/ 268 w 1763"/>
                  <a:gd name="T3" fmla="*/ 346 h 762"/>
                  <a:gd name="T4" fmla="*/ 480 w 1763"/>
                  <a:gd name="T5" fmla="*/ 310 h 762"/>
                  <a:gd name="T6" fmla="*/ 714 w 1763"/>
                  <a:gd name="T7" fmla="*/ 263 h 762"/>
                  <a:gd name="T8" fmla="*/ 832 w 1763"/>
                  <a:gd name="T9" fmla="*/ 219 h 762"/>
                  <a:gd name="T10" fmla="*/ 911 w 1763"/>
                  <a:gd name="T11" fmla="*/ 182 h 762"/>
                  <a:gd name="T12" fmla="*/ 1027 w 1763"/>
                  <a:gd name="T13" fmla="*/ 153 h 762"/>
                  <a:gd name="T14" fmla="*/ 1252 w 1763"/>
                  <a:gd name="T15" fmla="*/ 54 h 762"/>
                  <a:gd name="T16" fmla="*/ 1448 w 1763"/>
                  <a:gd name="T17" fmla="*/ 24 h 762"/>
                  <a:gd name="T18" fmla="*/ 1681 w 1763"/>
                  <a:gd name="T19" fmla="*/ 74 h 762"/>
                  <a:gd name="T20" fmla="*/ 1725 w 1763"/>
                  <a:gd name="T21" fmla="*/ 90 h 762"/>
                  <a:gd name="T22" fmla="*/ 1747 w 1763"/>
                  <a:gd name="T23" fmla="*/ 166 h 762"/>
                  <a:gd name="T24" fmla="*/ 1705 w 1763"/>
                  <a:gd name="T25" fmla="*/ 223 h 762"/>
                  <a:gd name="T26" fmla="*/ 1572 w 1763"/>
                  <a:gd name="T27" fmla="*/ 338 h 762"/>
                  <a:gd name="T28" fmla="*/ 1305 w 1763"/>
                  <a:gd name="T29" fmla="*/ 528 h 762"/>
                  <a:gd name="T30" fmla="*/ 1022 w 1763"/>
                  <a:gd name="T31" fmla="*/ 737 h 762"/>
                  <a:gd name="T32" fmla="*/ 944 w 1763"/>
                  <a:gd name="T33" fmla="*/ 726 h 762"/>
                  <a:gd name="T34" fmla="*/ 985 w 1763"/>
                  <a:gd name="T35" fmla="*/ 670 h 762"/>
                  <a:gd name="T36" fmla="*/ 1098 w 1763"/>
                  <a:gd name="T37" fmla="*/ 535 h 762"/>
                  <a:gd name="T38" fmla="*/ 1153 w 1763"/>
                  <a:gd name="T39" fmla="*/ 438 h 762"/>
                  <a:gd name="T40" fmla="*/ 1077 w 1763"/>
                  <a:gd name="T41" fmla="*/ 275 h 762"/>
                  <a:gd name="T42" fmla="*/ 1014 w 1763"/>
                  <a:gd name="T43" fmla="*/ 278 h 762"/>
                  <a:gd name="T44" fmla="*/ 856 w 1763"/>
                  <a:gd name="T45" fmla="*/ 333 h 762"/>
                  <a:gd name="T46" fmla="*/ 377 w 1763"/>
                  <a:gd name="T47" fmla="*/ 487 h 762"/>
                  <a:gd name="T48" fmla="*/ 0 w 1763"/>
                  <a:gd name="T49" fmla="*/ 31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3" h="762">
                    <a:moveTo>
                      <a:pt x="0" y="312"/>
                    </a:moveTo>
                    <a:cubicBezTo>
                      <a:pt x="143" y="348"/>
                      <a:pt x="143" y="348"/>
                      <a:pt x="268" y="346"/>
                    </a:cubicBezTo>
                    <a:cubicBezTo>
                      <a:pt x="341" y="345"/>
                      <a:pt x="411" y="329"/>
                      <a:pt x="480" y="310"/>
                    </a:cubicBezTo>
                    <a:cubicBezTo>
                      <a:pt x="557" y="289"/>
                      <a:pt x="633" y="267"/>
                      <a:pt x="714" y="263"/>
                    </a:cubicBezTo>
                    <a:cubicBezTo>
                      <a:pt x="757" y="261"/>
                      <a:pt x="797" y="246"/>
                      <a:pt x="832" y="219"/>
                    </a:cubicBezTo>
                    <a:cubicBezTo>
                      <a:pt x="855" y="202"/>
                      <a:pt x="884" y="191"/>
                      <a:pt x="911" y="182"/>
                    </a:cubicBezTo>
                    <a:cubicBezTo>
                      <a:pt x="949" y="170"/>
                      <a:pt x="988" y="162"/>
                      <a:pt x="1027" y="153"/>
                    </a:cubicBezTo>
                    <a:cubicBezTo>
                      <a:pt x="1108" y="133"/>
                      <a:pt x="1186" y="105"/>
                      <a:pt x="1252" y="54"/>
                    </a:cubicBezTo>
                    <a:cubicBezTo>
                      <a:pt x="1313" y="7"/>
                      <a:pt x="1376" y="0"/>
                      <a:pt x="1448" y="24"/>
                    </a:cubicBezTo>
                    <a:cubicBezTo>
                      <a:pt x="1523" y="48"/>
                      <a:pt x="1601" y="69"/>
                      <a:pt x="1681" y="74"/>
                    </a:cubicBezTo>
                    <a:cubicBezTo>
                      <a:pt x="1696" y="74"/>
                      <a:pt x="1712" y="82"/>
                      <a:pt x="1725" y="90"/>
                    </a:cubicBezTo>
                    <a:cubicBezTo>
                      <a:pt x="1754" y="107"/>
                      <a:pt x="1763" y="136"/>
                      <a:pt x="1747" y="166"/>
                    </a:cubicBezTo>
                    <a:cubicBezTo>
                      <a:pt x="1736" y="187"/>
                      <a:pt x="1722" y="207"/>
                      <a:pt x="1705" y="223"/>
                    </a:cubicBezTo>
                    <a:cubicBezTo>
                      <a:pt x="1662" y="263"/>
                      <a:pt x="1619" y="303"/>
                      <a:pt x="1572" y="338"/>
                    </a:cubicBezTo>
                    <a:cubicBezTo>
                      <a:pt x="1484" y="403"/>
                      <a:pt x="1393" y="464"/>
                      <a:pt x="1305" y="528"/>
                    </a:cubicBezTo>
                    <a:cubicBezTo>
                      <a:pt x="1210" y="597"/>
                      <a:pt x="1116" y="667"/>
                      <a:pt x="1022" y="737"/>
                    </a:cubicBezTo>
                    <a:cubicBezTo>
                      <a:pt x="989" y="761"/>
                      <a:pt x="990" y="762"/>
                      <a:pt x="944" y="726"/>
                    </a:cubicBezTo>
                    <a:cubicBezTo>
                      <a:pt x="958" y="707"/>
                      <a:pt x="970" y="687"/>
                      <a:pt x="985" y="670"/>
                    </a:cubicBezTo>
                    <a:cubicBezTo>
                      <a:pt x="1022" y="624"/>
                      <a:pt x="1062" y="581"/>
                      <a:pt x="1098" y="535"/>
                    </a:cubicBezTo>
                    <a:cubicBezTo>
                      <a:pt x="1120" y="505"/>
                      <a:pt x="1140" y="472"/>
                      <a:pt x="1153" y="438"/>
                    </a:cubicBezTo>
                    <a:cubicBezTo>
                      <a:pt x="1178" y="377"/>
                      <a:pt x="1138" y="297"/>
                      <a:pt x="1077" y="275"/>
                    </a:cubicBezTo>
                    <a:cubicBezTo>
                      <a:pt x="1055" y="266"/>
                      <a:pt x="1034" y="271"/>
                      <a:pt x="1014" y="278"/>
                    </a:cubicBezTo>
                    <a:cubicBezTo>
                      <a:pt x="961" y="296"/>
                      <a:pt x="909" y="316"/>
                      <a:pt x="856" y="333"/>
                    </a:cubicBezTo>
                    <a:cubicBezTo>
                      <a:pt x="696" y="385"/>
                      <a:pt x="538" y="441"/>
                      <a:pt x="377" y="487"/>
                    </a:cubicBezTo>
                    <a:cubicBezTo>
                      <a:pt x="224" y="532"/>
                      <a:pt x="81" y="463"/>
                      <a:pt x="0" y="31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 name="Freeform 62">
                <a:extLst>
                  <a:ext uri="{FF2B5EF4-FFF2-40B4-BE49-F238E27FC236}">
                    <a16:creationId xmlns:a16="http://schemas.microsoft.com/office/drawing/2014/main" id="{7DBC4B9C-9DE8-584A-A975-B075A450A897}"/>
                  </a:ext>
                </a:extLst>
              </p:cNvPr>
              <p:cNvSpPr/>
              <p:nvPr userDrawn="1"/>
            </p:nvSpPr>
            <p:spPr bwMode="auto">
              <a:xfrm>
                <a:off x="11223624" y="-2146300"/>
                <a:ext cx="298450" cy="514350"/>
              </a:xfrm>
              <a:custGeom>
                <a:avLst/>
                <a:gdLst>
                  <a:gd name="T0" fmla="*/ 11 w 717"/>
                  <a:gd name="T1" fmla="*/ 0 h 1234"/>
                  <a:gd name="T2" fmla="*/ 48 w 717"/>
                  <a:gd name="T3" fmla="*/ 20 h 1234"/>
                  <a:gd name="T4" fmla="*/ 137 w 717"/>
                  <a:gd name="T5" fmla="*/ 123 h 1234"/>
                  <a:gd name="T6" fmla="*/ 492 w 717"/>
                  <a:gd name="T7" fmla="*/ 564 h 1234"/>
                  <a:gd name="T8" fmla="*/ 637 w 717"/>
                  <a:gd name="T9" fmla="*/ 783 h 1234"/>
                  <a:gd name="T10" fmla="*/ 605 w 717"/>
                  <a:gd name="T11" fmla="*/ 1167 h 1234"/>
                  <a:gd name="T12" fmla="*/ 460 w 717"/>
                  <a:gd name="T13" fmla="*/ 1204 h 1234"/>
                  <a:gd name="T14" fmla="*/ 278 w 717"/>
                  <a:gd name="T15" fmla="*/ 1064 h 1234"/>
                  <a:gd name="T16" fmla="*/ 240 w 717"/>
                  <a:gd name="T17" fmla="*/ 954 h 1234"/>
                  <a:gd name="T18" fmla="*/ 240 w 717"/>
                  <a:gd name="T19" fmla="*/ 882 h 1234"/>
                  <a:gd name="T20" fmla="*/ 198 w 717"/>
                  <a:gd name="T21" fmla="*/ 592 h 1234"/>
                  <a:gd name="T22" fmla="*/ 23 w 717"/>
                  <a:gd name="T23" fmla="*/ 79 h 1234"/>
                  <a:gd name="T24" fmla="*/ 0 w 717"/>
                  <a:gd name="T25" fmla="*/ 12 h 1234"/>
                  <a:gd name="T26" fmla="*/ 11 w 717"/>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7" h="1234">
                    <a:moveTo>
                      <a:pt x="11" y="0"/>
                    </a:moveTo>
                    <a:cubicBezTo>
                      <a:pt x="24" y="6"/>
                      <a:pt x="39" y="10"/>
                      <a:pt x="48" y="20"/>
                    </a:cubicBezTo>
                    <a:cubicBezTo>
                      <a:pt x="79" y="53"/>
                      <a:pt x="108" y="87"/>
                      <a:pt x="137" y="123"/>
                    </a:cubicBezTo>
                    <a:cubicBezTo>
                      <a:pt x="256" y="269"/>
                      <a:pt x="376" y="415"/>
                      <a:pt x="492" y="564"/>
                    </a:cubicBezTo>
                    <a:cubicBezTo>
                      <a:pt x="546" y="633"/>
                      <a:pt x="592" y="708"/>
                      <a:pt x="637" y="783"/>
                    </a:cubicBezTo>
                    <a:cubicBezTo>
                      <a:pt x="717" y="918"/>
                      <a:pt x="677" y="1046"/>
                      <a:pt x="605" y="1167"/>
                    </a:cubicBezTo>
                    <a:cubicBezTo>
                      <a:pt x="572" y="1225"/>
                      <a:pt x="522" y="1234"/>
                      <a:pt x="460" y="1204"/>
                    </a:cubicBezTo>
                    <a:cubicBezTo>
                      <a:pt x="390" y="1171"/>
                      <a:pt x="329" y="1123"/>
                      <a:pt x="278" y="1064"/>
                    </a:cubicBezTo>
                    <a:cubicBezTo>
                      <a:pt x="251" y="1032"/>
                      <a:pt x="236" y="997"/>
                      <a:pt x="240" y="954"/>
                    </a:cubicBezTo>
                    <a:cubicBezTo>
                      <a:pt x="241" y="930"/>
                      <a:pt x="239" y="906"/>
                      <a:pt x="240" y="882"/>
                    </a:cubicBezTo>
                    <a:cubicBezTo>
                      <a:pt x="247" y="782"/>
                      <a:pt x="229" y="686"/>
                      <a:pt x="198" y="592"/>
                    </a:cubicBezTo>
                    <a:cubicBezTo>
                      <a:pt x="140" y="421"/>
                      <a:pt x="81" y="250"/>
                      <a:pt x="23" y="79"/>
                    </a:cubicBezTo>
                    <a:cubicBezTo>
                      <a:pt x="15" y="57"/>
                      <a:pt x="7" y="35"/>
                      <a:pt x="0" y="12"/>
                    </a:cubicBezTo>
                    <a:cubicBezTo>
                      <a:pt x="3" y="8"/>
                      <a:pt x="7" y="4"/>
                      <a:pt x="11" y="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 name="Freeform 63">
                <a:extLst>
                  <a:ext uri="{FF2B5EF4-FFF2-40B4-BE49-F238E27FC236}">
                    <a16:creationId xmlns:a16="http://schemas.microsoft.com/office/drawing/2014/main" id="{622A9D49-8C72-6C49-AAA0-2427CFAB43E2}"/>
                  </a:ext>
                </a:extLst>
              </p:cNvPr>
              <p:cNvSpPr/>
              <p:nvPr userDrawn="1"/>
            </p:nvSpPr>
            <p:spPr bwMode="auto">
              <a:xfrm>
                <a:off x="6835774" y="-860425"/>
                <a:ext cx="211138" cy="295275"/>
              </a:xfrm>
              <a:custGeom>
                <a:avLst/>
                <a:gdLst>
                  <a:gd name="T0" fmla="*/ 508 w 509"/>
                  <a:gd name="T1" fmla="*/ 557 h 709"/>
                  <a:gd name="T2" fmla="*/ 475 w 509"/>
                  <a:gd name="T3" fmla="*/ 649 h 709"/>
                  <a:gd name="T4" fmla="*/ 283 w 509"/>
                  <a:gd name="T5" fmla="*/ 675 h 709"/>
                  <a:gd name="T6" fmla="*/ 231 w 509"/>
                  <a:gd name="T7" fmla="*/ 616 h 709"/>
                  <a:gd name="T8" fmla="*/ 198 w 509"/>
                  <a:gd name="T9" fmla="*/ 510 h 709"/>
                  <a:gd name="T10" fmla="*/ 177 w 509"/>
                  <a:gd name="T11" fmla="*/ 416 h 709"/>
                  <a:gd name="T12" fmla="*/ 91 w 509"/>
                  <a:gd name="T13" fmla="*/ 203 h 709"/>
                  <a:gd name="T14" fmla="*/ 26 w 509"/>
                  <a:gd name="T15" fmla="*/ 93 h 709"/>
                  <a:gd name="T16" fmla="*/ 86 w 509"/>
                  <a:gd name="T17" fmla="*/ 7 h 709"/>
                  <a:gd name="T18" fmla="*/ 160 w 509"/>
                  <a:gd name="T19" fmla="*/ 32 h 709"/>
                  <a:gd name="T20" fmla="*/ 269 w 509"/>
                  <a:gd name="T21" fmla="*/ 126 h 709"/>
                  <a:gd name="T22" fmla="*/ 492 w 509"/>
                  <a:gd name="T23" fmla="*/ 502 h 709"/>
                  <a:gd name="T24" fmla="*/ 508 w 509"/>
                  <a:gd name="T25" fmla="*/ 557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9" h="709">
                    <a:moveTo>
                      <a:pt x="508" y="557"/>
                    </a:moveTo>
                    <a:cubicBezTo>
                      <a:pt x="509" y="602"/>
                      <a:pt x="497" y="628"/>
                      <a:pt x="475" y="649"/>
                    </a:cubicBezTo>
                    <a:cubicBezTo>
                      <a:pt x="422" y="700"/>
                      <a:pt x="347" y="709"/>
                      <a:pt x="283" y="675"/>
                    </a:cubicBezTo>
                    <a:cubicBezTo>
                      <a:pt x="258" y="661"/>
                      <a:pt x="241" y="642"/>
                      <a:pt x="231" y="616"/>
                    </a:cubicBezTo>
                    <a:cubicBezTo>
                      <a:pt x="219" y="581"/>
                      <a:pt x="208" y="546"/>
                      <a:pt x="198" y="510"/>
                    </a:cubicBezTo>
                    <a:cubicBezTo>
                      <a:pt x="189" y="479"/>
                      <a:pt x="182" y="448"/>
                      <a:pt x="177" y="416"/>
                    </a:cubicBezTo>
                    <a:cubicBezTo>
                      <a:pt x="163" y="339"/>
                      <a:pt x="132" y="269"/>
                      <a:pt x="91" y="203"/>
                    </a:cubicBezTo>
                    <a:cubicBezTo>
                      <a:pt x="68" y="166"/>
                      <a:pt x="45" y="130"/>
                      <a:pt x="26" y="93"/>
                    </a:cubicBezTo>
                    <a:cubicBezTo>
                      <a:pt x="0" y="42"/>
                      <a:pt x="29" y="0"/>
                      <a:pt x="86" y="7"/>
                    </a:cubicBezTo>
                    <a:cubicBezTo>
                      <a:pt x="112" y="9"/>
                      <a:pt x="140" y="18"/>
                      <a:pt x="160" y="32"/>
                    </a:cubicBezTo>
                    <a:cubicBezTo>
                      <a:pt x="199" y="60"/>
                      <a:pt x="237" y="90"/>
                      <a:pt x="269" y="126"/>
                    </a:cubicBezTo>
                    <a:cubicBezTo>
                      <a:pt x="366" y="237"/>
                      <a:pt x="438" y="364"/>
                      <a:pt x="492" y="502"/>
                    </a:cubicBezTo>
                    <a:cubicBezTo>
                      <a:pt x="501" y="524"/>
                      <a:pt x="505" y="547"/>
                      <a:pt x="508" y="55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 name="Freeform 64">
                <a:extLst>
                  <a:ext uri="{FF2B5EF4-FFF2-40B4-BE49-F238E27FC236}">
                    <a16:creationId xmlns:a16="http://schemas.microsoft.com/office/drawing/2014/main" id="{260D34D6-C604-0C4F-928C-1E08D1B79EF0}"/>
                  </a:ext>
                </a:extLst>
              </p:cNvPr>
              <p:cNvSpPr/>
              <p:nvPr userDrawn="1"/>
            </p:nvSpPr>
            <p:spPr bwMode="auto">
              <a:xfrm>
                <a:off x="11182349" y="-1403350"/>
                <a:ext cx="254000" cy="296863"/>
              </a:xfrm>
              <a:custGeom>
                <a:avLst/>
                <a:gdLst>
                  <a:gd name="T0" fmla="*/ 0 w 611"/>
                  <a:gd name="T1" fmla="*/ 710 h 712"/>
                  <a:gd name="T2" fmla="*/ 3 w 611"/>
                  <a:gd name="T3" fmla="*/ 690 h 712"/>
                  <a:gd name="T4" fmla="*/ 534 w 611"/>
                  <a:gd name="T5" fmla="*/ 21 h 712"/>
                  <a:gd name="T6" fmla="*/ 556 w 611"/>
                  <a:gd name="T7" fmla="*/ 0 h 712"/>
                  <a:gd name="T8" fmla="*/ 605 w 611"/>
                  <a:gd name="T9" fmla="*/ 39 h 712"/>
                  <a:gd name="T10" fmla="*/ 595 w 611"/>
                  <a:gd name="T11" fmla="*/ 92 h 712"/>
                  <a:gd name="T12" fmla="*/ 554 w 611"/>
                  <a:gd name="T13" fmla="*/ 151 h 712"/>
                  <a:gd name="T14" fmla="*/ 72 w 611"/>
                  <a:gd name="T15" fmla="*/ 672 h 712"/>
                  <a:gd name="T16" fmla="*/ 29 w 611"/>
                  <a:gd name="T17" fmla="*/ 707 h 712"/>
                  <a:gd name="T18" fmla="*/ 0 w 611"/>
                  <a:gd name="T19" fmla="*/ 71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1" h="712">
                    <a:moveTo>
                      <a:pt x="0" y="710"/>
                    </a:moveTo>
                    <a:cubicBezTo>
                      <a:pt x="1" y="699"/>
                      <a:pt x="0" y="693"/>
                      <a:pt x="3" y="690"/>
                    </a:cubicBezTo>
                    <a:cubicBezTo>
                      <a:pt x="180" y="466"/>
                      <a:pt x="357" y="244"/>
                      <a:pt x="534" y="21"/>
                    </a:cubicBezTo>
                    <a:cubicBezTo>
                      <a:pt x="540" y="13"/>
                      <a:pt x="549" y="7"/>
                      <a:pt x="556" y="0"/>
                    </a:cubicBezTo>
                    <a:cubicBezTo>
                      <a:pt x="581" y="4"/>
                      <a:pt x="597" y="17"/>
                      <a:pt x="605" y="39"/>
                    </a:cubicBezTo>
                    <a:cubicBezTo>
                      <a:pt x="611" y="58"/>
                      <a:pt x="605" y="76"/>
                      <a:pt x="595" y="92"/>
                    </a:cubicBezTo>
                    <a:cubicBezTo>
                      <a:pt x="581" y="112"/>
                      <a:pt x="569" y="132"/>
                      <a:pt x="554" y="151"/>
                    </a:cubicBezTo>
                    <a:cubicBezTo>
                      <a:pt x="406" y="337"/>
                      <a:pt x="244" y="509"/>
                      <a:pt x="72" y="672"/>
                    </a:cubicBezTo>
                    <a:cubicBezTo>
                      <a:pt x="59" y="685"/>
                      <a:pt x="45" y="698"/>
                      <a:pt x="29" y="707"/>
                    </a:cubicBezTo>
                    <a:cubicBezTo>
                      <a:pt x="22" y="712"/>
                      <a:pt x="10" y="709"/>
                      <a:pt x="0" y="71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 name="Freeform 67">
                <a:extLst>
                  <a:ext uri="{FF2B5EF4-FFF2-40B4-BE49-F238E27FC236}">
                    <a16:creationId xmlns:a16="http://schemas.microsoft.com/office/drawing/2014/main" id="{33BDAB77-D234-DB40-836C-A987308A4F30}"/>
                  </a:ext>
                </a:extLst>
              </p:cNvPr>
              <p:cNvSpPr/>
              <p:nvPr userDrawn="1"/>
            </p:nvSpPr>
            <p:spPr bwMode="auto">
              <a:xfrm>
                <a:off x="1303337" y="-2041525"/>
                <a:ext cx="176213" cy="284163"/>
              </a:xfrm>
              <a:custGeom>
                <a:avLst/>
                <a:gdLst>
                  <a:gd name="T0" fmla="*/ 5 w 426"/>
                  <a:gd name="T1" fmla="*/ 255 h 684"/>
                  <a:gd name="T2" fmla="*/ 6 w 426"/>
                  <a:gd name="T3" fmla="*/ 151 h 684"/>
                  <a:gd name="T4" fmla="*/ 42 w 426"/>
                  <a:gd name="T5" fmla="*/ 46 h 684"/>
                  <a:gd name="T6" fmla="*/ 140 w 426"/>
                  <a:gd name="T7" fmla="*/ 15 h 684"/>
                  <a:gd name="T8" fmla="*/ 221 w 426"/>
                  <a:gd name="T9" fmla="*/ 65 h 684"/>
                  <a:gd name="T10" fmla="*/ 295 w 426"/>
                  <a:gd name="T11" fmla="*/ 158 h 684"/>
                  <a:gd name="T12" fmla="*/ 415 w 426"/>
                  <a:gd name="T13" fmla="*/ 444 h 684"/>
                  <a:gd name="T14" fmla="*/ 415 w 426"/>
                  <a:gd name="T15" fmla="*/ 571 h 684"/>
                  <a:gd name="T16" fmla="*/ 322 w 426"/>
                  <a:gd name="T17" fmla="*/ 669 h 684"/>
                  <a:gd name="T18" fmla="*/ 156 w 426"/>
                  <a:gd name="T19" fmla="*/ 675 h 684"/>
                  <a:gd name="T20" fmla="*/ 64 w 426"/>
                  <a:gd name="T21" fmla="*/ 606 h 684"/>
                  <a:gd name="T22" fmla="*/ 39 w 426"/>
                  <a:gd name="T23" fmla="*/ 539 h 684"/>
                  <a:gd name="T24" fmla="*/ 5 w 426"/>
                  <a:gd name="T25" fmla="*/ 25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6" h="684">
                    <a:moveTo>
                      <a:pt x="5" y="255"/>
                    </a:moveTo>
                    <a:cubicBezTo>
                      <a:pt x="5" y="220"/>
                      <a:pt x="3" y="185"/>
                      <a:pt x="6" y="151"/>
                    </a:cubicBezTo>
                    <a:cubicBezTo>
                      <a:pt x="8" y="113"/>
                      <a:pt x="20" y="77"/>
                      <a:pt x="42" y="46"/>
                    </a:cubicBezTo>
                    <a:cubicBezTo>
                      <a:pt x="67" y="13"/>
                      <a:pt x="101" y="0"/>
                      <a:pt x="140" y="15"/>
                    </a:cubicBezTo>
                    <a:cubicBezTo>
                      <a:pt x="169" y="27"/>
                      <a:pt x="198" y="44"/>
                      <a:pt x="221" y="65"/>
                    </a:cubicBezTo>
                    <a:cubicBezTo>
                      <a:pt x="249" y="92"/>
                      <a:pt x="274" y="125"/>
                      <a:pt x="295" y="158"/>
                    </a:cubicBezTo>
                    <a:cubicBezTo>
                      <a:pt x="350" y="247"/>
                      <a:pt x="388" y="343"/>
                      <a:pt x="415" y="444"/>
                    </a:cubicBezTo>
                    <a:cubicBezTo>
                      <a:pt x="426" y="487"/>
                      <a:pt x="423" y="528"/>
                      <a:pt x="415" y="571"/>
                    </a:cubicBezTo>
                    <a:cubicBezTo>
                      <a:pt x="404" y="623"/>
                      <a:pt x="374" y="655"/>
                      <a:pt x="322" y="669"/>
                    </a:cubicBezTo>
                    <a:cubicBezTo>
                      <a:pt x="267" y="684"/>
                      <a:pt x="211" y="684"/>
                      <a:pt x="156" y="675"/>
                    </a:cubicBezTo>
                    <a:cubicBezTo>
                      <a:pt x="114" y="669"/>
                      <a:pt x="81" y="646"/>
                      <a:pt x="64" y="606"/>
                    </a:cubicBezTo>
                    <a:cubicBezTo>
                      <a:pt x="54" y="584"/>
                      <a:pt x="44" y="562"/>
                      <a:pt x="39" y="539"/>
                    </a:cubicBezTo>
                    <a:cubicBezTo>
                      <a:pt x="18" y="445"/>
                      <a:pt x="0" y="351"/>
                      <a:pt x="5" y="255"/>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 name="Freeform 68">
                <a:extLst>
                  <a:ext uri="{FF2B5EF4-FFF2-40B4-BE49-F238E27FC236}">
                    <a16:creationId xmlns:a16="http://schemas.microsoft.com/office/drawing/2014/main" id="{A2139FCC-85B0-4F4A-9501-B756D3A61150}"/>
                  </a:ext>
                </a:extLst>
              </p:cNvPr>
              <p:cNvSpPr/>
              <p:nvPr userDrawn="1"/>
            </p:nvSpPr>
            <p:spPr bwMode="auto">
              <a:xfrm>
                <a:off x="7483474" y="-1524000"/>
                <a:ext cx="114300" cy="144463"/>
              </a:xfrm>
              <a:custGeom>
                <a:avLst/>
                <a:gdLst>
                  <a:gd name="T0" fmla="*/ 173 w 275"/>
                  <a:gd name="T1" fmla="*/ 0 h 345"/>
                  <a:gd name="T2" fmla="*/ 262 w 275"/>
                  <a:gd name="T3" fmla="*/ 112 h 345"/>
                  <a:gd name="T4" fmla="*/ 267 w 275"/>
                  <a:gd name="T5" fmla="*/ 263 h 345"/>
                  <a:gd name="T6" fmla="*/ 194 w 275"/>
                  <a:gd name="T7" fmla="*/ 337 h 345"/>
                  <a:gd name="T8" fmla="*/ 70 w 275"/>
                  <a:gd name="T9" fmla="*/ 323 h 345"/>
                  <a:gd name="T10" fmla="*/ 18 w 275"/>
                  <a:gd name="T11" fmla="*/ 205 h 345"/>
                  <a:gd name="T12" fmla="*/ 173 w 275"/>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275" h="345">
                    <a:moveTo>
                      <a:pt x="173" y="0"/>
                    </a:moveTo>
                    <a:cubicBezTo>
                      <a:pt x="227" y="23"/>
                      <a:pt x="249" y="65"/>
                      <a:pt x="262" y="112"/>
                    </a:cubicBezTo>
                    <a:cubicBezTo>
                      <a:pt x="275" y="161"/>
                      <a:pt x="275" y="212"/>
                      <a:pt x="267" y="263"/>
                    </a:cubicBezTo>
                    <a:cubicBezTo>
                      <a:pt x="261" y="305"/>
                      <a:pt x="236" y="329"/>
                      <a:pt x="194" y="337"/>
                    </a:cubicBezTo>
                    <a:cubicBezTo>
                      <a:pt x="151" y="345"/>
                      <a:pt x="109" y="343"/>
                      <a:pt x="70" y="323"/>
                    </a:cubicBezTo>
                    <a:cubicBezTo>
                      <a:pt x="20" y="299"/>
                      <a:pt x="0" y="258"/>
                      <a:pt x="18" y="205"/>
                    </a:cubicBezTo>
                    <a:cubicBezTo>
                      <a:pt x="45" y="118"/>
                      <a:pt x="100" y="52"/>
                      <a:pt x="173" y="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2" name="Freeform 69">
                <a:extLst>
                  <a:ext uri="{FF2B5EF4-FFF2-40B4-BE49-F238E27FC236}">
                    <a16:creationId xmlns:a16="http://schemas.microsoft.com/office/drawing/2014/main" id="{A4DD878F-9772-5F45-8903-E026FC75936E}"/>
                  </a:ext>
                </a:extLst>
              </p:cNvPr>
              <p:cNvSpPr/>
              <p:nvPr userDrawn="1"/>
            </p:nvSpPr>
            <p:spPr bwMode="auto">
              <a:xfrm>
                <a:off x="7504112" y="-1138238"/>
                <a:ext cx="92075" cy="115888"/>
              </a:xfrm>
              <a:custGeom>
                <a:avLst/>
                <a:gdLst>
                  <a:gd name="T0" fmla="*/ 222 w 222"/>
                  <a:gd name="T1" fmla="*/ 116 h 280"/>
                  <a:gd name="T2" fmla="*/ 174 w 222"/>
                  <a:gd name="T3" fmla="*/ 250 h 280"/>
                  <a:gd name="T4" fmla="*/ 74 w 222"/>
                  <a:gd name="T5" fmla="*/ 255 h 280"/>
                  <a:gd name="T6" fmla="*/ 82 w 222"/>
                  <a:gd name="T7" fmla="*/ 31 h 280"/>
                  <a:gd name="T8" fmla="*/ 203 w 222"/>
                  <a:gd name="T9" fmla="*/ 60 h 280"/>
                  <a:gd name="T10" fmla="*/ 222 w 222"/>
                  <a:gd name="T11" fmla="*/ 116 h 280"/>
                </a:gdLst>
                <a:ahLst/>
                <a:cxnLst>
                  <a:cxn ang="0">
                    <a:pos x="T0" y="T1"/>
                  </a:cxn>
                  <a:cxn ang="0">
                    <a:pos x="T2" y="T3"/>
                  </a:cxn>
                  <a:cxn ang="0">
                    <a:pos x="T4" y="T5"/>
                  </a:cxn>
                  <a:cxn ang="0">
                    <a:pos x="T6" y="T7"/>
                  </a:cxn>
                  <a:cxn ang="0">
                    <a:pos x="T8" y="T9"/>
                  </a:cxn>
                  <a:cxn ang="0">
                    <a:pos x="T10" y="T11"/>
                  </a:cxn>
                </a:cxnLst>
                <a:rect l="0" t="0" r="r" b="b"/>
                <a:pathLst>
                  <a:path w="222" h="280">
                    <a:moveTo>
                      <a:pt x="222" y="116"/>
                    </a:moveTo>
                    <a:cubicBezTo>
                      <a:pt x="220" y="174"/>
                      <a:pt x="207" y="216"/>
                      <a:pt x="174" y="250"/>
                    </a:cubicBezTo>
                    <a:cubicBezTo>
                      <a:pt x="145" y="279"/>
                      <a:pt x="105" y="280"/>
                      <a:pt x="74" y="255"/>
                    </a:cubicBezTo>
                    <a:cubicBezTo>
                      <a:pt x="0" y="196"/>
                      <a:pt x="5" y="83"/>
                      <a:pt x="82" y="31"/>
                    </a:cubicBezTo>
                    <a:cubicBezTo>
                      <a:pt x="129" y="0"/>
                      <a:pt x="176" y="10"/>
                      <a:pt x="203" y="60"/>
                    </a:cubicBezTo>
                    <a:cubicBezTo>
                      <a:pt x="214" y="80"/>
                      <a:pt x="218" y="104"/>
                      <a:pt x="222" y="11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6" name="任意多边形 128">
              <a:extLst>
                <a:ext uri="{FF2B5EF4-FFF2-40B4-BE49-F238E27FC236}">
                  <a16:creationId xmlns:a16="http://schemas.microsoft.com/office/drawing/2014/main" id="{50A3FACE-0A0F-984A-B611-203F717274C2}"/>
                </a:ext>
              </a:extLst>
            </p:cNvPr>
            <p:cNvSpPr/>
            <p:nvPr/>
          </p:nvSpPr>
          <p:spPr>
            <a:xfrm>
              <a:off x="1002460" y="222287"/>
              <a:ext cx="1413668" cy="60326"/>
            </a:xfrm>
            <a:custGeom>
              <a:avLst/>
              <a:gdLst/>
              <a:ahLst/>
              <a:cxnLst/>
              <a:rect l="l" t="t" r="r" b="b"/>
              <a:pathLst>
                <a:path w="1413668" h="60326">
                  <a:moveTo>
                    <a:pt x="10172" y="32649"/>
                  </a:moveTo>
                  <a:lnTo>
                    <a:pt x="10172" y="52490"/>
                  </a:lnTo>
                  <a:lnTo>
                    <a:pt x="17915" y="52490"/>
                  </a:lnTo>
                  <a:cubicBezTo>
                    <a:pt x="22352" y="52490"/>
                    <a:pt x="25659" y="51618"/>
                    <a:pt x="27836" y="49874"/>
                  </a:cubicBezTo>
                  <a:cubicBezTo>
                    <a:pt x="30012" y="48129"/>
                    <a:pt x="31101" y="45611"/>
                    <a:pt x="31101" y="42318"/>
                  </a:cubicBezTo>
                  <a:cubicBezTo>
                    <a:pt x="31101" y="39137"/>
                    <a:pt x="29894" y="36730"/>
                    <a:pt x="27480" y="35098"/>
                  </a:cubicBezTo>
                  <a:cubicBezTo>
                    <a:pt x="25066" y="33465"/>
                    <a:pt x="21683" y="32649"/>
                    <a:pt x="17329" y="32649"/>
                  </a:cubicBezTo>
                  <a:close/>
                  <a:moveTo>
                    <a:pt x="478631" y="8539"/>
                  </a:moveTo>
                  <a:cubicBezTo>
                    <a:pt x="478129" y="10157"/>
                    <a:pt x="477655" y="11664"/>
                    <a:pt x="477208" y="13060"/>
                  </a:cubicBezTo>
                  <a:cubicBezTo>
                    <a:pt x="476762" y="14455"/>
                    <a:pt x="476232" y="15990"/>
                    <a:pt x="475618" y="17664"/>
                  </a:cubicBezTo>
                  <a:lnTo>
                    <a:pt x="469046" y="35998"/>
                  </a:lnTo>
                  <a:lnTo>
                    <a:pt x="488217" y="35998"/>
                  </a:lnTo>
                  <a:lnTo>
                    <a:pt x="481603" y="17706"/>
                  </a:lnTo>
                  <a:cubicBezTo>
                    <a:pt x="480683" y="15194"/>
                    <a:pt x="479692" y="12139"/>
                    <a:pt x="478631" y="8539"/>
                  </a:cubicBezTo>
                  <a:close/>
                  <a:moveTo>
                    <a:pt x="1191272" y="8246"/>
                  </a:moveTo>
                  <a:lnTo>
                    <a:pt x="1191272" y="28589"/>
                  </a:lnTo>
                  <a:lnTo>
                    <a:pt x="1201150" y="28589"/>
                  </a:lnTo>
                  <a:cubicBezTo>
                    <a:pt x="1204862" y="28589"/>
                    <a:pt x="1207771" y="27675"/>
                    <a:pt x="1209878" y="25847"/>
                  </a:cubicBezTo>
                  <a:cubicBezTo>
                    <a:pt x="1211985" y="24019"/>
                    <a:pt x="1213038" y="21473"/>
                    <a:pt x="1213038" y="18208"/>
                  </a:cubicBezTo>
                  <a:cubicBezTo>
                    <a:pt x="1213038" y="14971"/>
                    <a:pt x="1211978" y="12501"/>
                    <a:pt x="1209857" y="10799"/>
                  </a:cubicBezTo>
                  <a:cubicBezTo>
                    <a:pt x="1207736" y="9097"/>
                    <a:pt x="1204722" y="8246"/>
                    <a:pt x="1200815" y="8246"/>
                  </a:cubicBezTo>
                  <a:close/>
                  <a:moveTo>
                    <a:pt x="10172" y="8246"/>
                  </a:moveTo>
                  <a:lnTo>
                    <a:pt x="10172" y="25617"/>
                  </a:lnTo>
                  <a:lnTo>
                    <a:pt x="16199" y="25617"/>
                  </a:lnTo>
                  <a:cubicBezTo>
                    <a:pt x="19966" y="25617"/>
                    <a:pt x="22827" y="24843"/>
                    <a:pt x="24780" y="23294"/>
                  </a:cubicBezTo>
                  <a:cubicBezTo>
                    <a:pt x="26733" y="21745"/>
                    <a:pt x="27710" y="19506"/>
                    <a:pt x="27710" y="16576"/>
                  </a:cubicBezTo>
                  <a:cubicBezTo>
                    <a:pt x="27710" y="13701"/>
                    <a:pt x="26754" y="11594"/>
                    <a:pt x="24843" y="10255"/>
                  </a:cubicBezTo>
                  <a:cubicBezTo>
                    <a:pt x="22931" y="8916"/>
                    <a:pt x="20022" y="8246"/>
                    <a:pt x="16115" y="8246"/>
                  </a:cubicBezTo>
                  <a:close/>
                  <a:moveTo>
                    <a:pt x="672815" y="8120"/>
                  </a:moveTo>
                  <a:cubicBezTo>
                    <a:pt x="666899" y="8120"/>
                    <a:pt x="662406" y="10011"/>
                    <a:pt x="659337" y="13792"/>
                  </a:cubicBezTo>
                  <a:cubicBezTo>
                    <a:pt x="656267" y="17573"/>
                    <a:pt x="654732" y="23008"/>
                    <a:pt x="654732" y="30096"/>
                  </a:cubicBezTo>
                  <a:cubicBezTo>
                    <a:pt x="654732" y="37184"/>
                    <a:pt x="656288" y="42709"/>
                    <a:pt x="659399" y="46671"/>
                  </a:cubicBezTo>
                  <a:cubicBezTo>
                    <a:pt x="662511" y="50634"/>
                    <a:pt x="666955" y="52615"/>
                    <a:pt x="672731" y="52615"/>
                  </a:cubicBezTo>
                  <a:cubicBezTo>
                    <a:pt x="678647" y="52615"/>
                    <a:pt x="683126" y="50704"/>
                    <a:pt x="686168" y="46881"/>
                  </a:cubicBezTo>
                  <a:cubicBezTo>
                    <a:pt x="689209" y="43058"/>
                    <a:pt x="690730" y="37463"/>
                    <a:pt x="690730" y="30096"/>
                  </a:cubicBezTo>
                  <a:cubicBezTo>
                    <a:pt x="690730" y="23064"/>
                    <a:pt x="689195" y="17643"/>
                    <a:pt x="686126" y="13834"/>
                  </a:cubicBezTo>
                  <a:cubicBezTo>
                    <a:pt x="683056" y="10025"/>
                    <a:pt x="678619" y="8120"/>
                    <a:pt x="672815" y="8120"/>
                  </a:cubicBezTo>
                  <a:close/>
                  <a:moveTo>
                    <a:pt x="548990" y="8120"/>
                  </a:moveTo>
                  <a:cubicBezTo>
                    <a:pt x="543074" y="8120"/>
                    <a:pt x="538581" y="10011"/>
                    <a:pt x="535512" y="13792"/>
                  </a:cubicBezTo>
                  <a:cubicBezTo>
                    <a:pt x="532442" y="17573"/>
                    <a:pt x="530907" y="23008"/>
                    <a:pt x="530907" y="30096"/>
                  </a:cubicBezTo>
                  <a:cubicBezTo>
                    <a:pt x="530907" y="37184"/>
                    <a:pt x="532463" y="42709"/>
                    <a:pt x="535574" y="46671"/>
                  </a:cubicBezTo>
                  <a:cubicBezTo>
                    <a:pt x="538686" y="50634"/>
                    <a:pt x="543130" y="52615"/>
                    <a:pt x="548906" y="52615"/>
                  </a:cubicBezTo>
                  <a:cubicBezTo>
                    <a:pt x="554822" y="52615"/>
                    <a:pt x="559301" y="50704"/>
                    <a:pt x="562343" y="46881"/>
                  </a:cubicBezTo>
                  <a:cubicBezTo>
                    <a:pt x="565384" y="43058"/>
                    <a:pt x="566905" y="37463"/>
                    <a:pt x="566905" y="30096"/>
                  </a:cubicBezTo>
                  <a:cubicBezTo>
                    <a:pt x="566905" y="23064"/>
                    <a:pt x="565370" y="17643"/>
                    <a:pt x="562301" y="13834"/>
                  </a:cubicBezTo>
                  <a:cubicBezTo>
                    <a:pt x="559231" y="10025"/>
                    <a:pt x="554794" y="8120"/>
                    <a:pt x="548990" y="8120"/>
                  </a:cubicBezTo>
                  <a:close/>
                  <a:moveTo>
                    <a:pt x="1364317" y="879"/>
                  </a:moveTo>
                  <a:lnTo>
                    <a:pt x="1375284" y="879"/>
                  </a:lnTo>
                  <a:lnTo>
                    <a:pt x="1389097" y="27375"/>
                  </a:lnTo>
                  <a:lnTo>
                    <a:pt x="1403078" y="879"/>
                  </a:lnTo>
                  <a:lnTo>
                    <a:pt x="1413668" y="879"/>
                  </a:lnTo>
                  <a:lnTo>
                    <a:pt x="1394036" y="35579"/>
                  </a:lnTo>
                  <a:lnTo>
                    <a:pt x="1394036" y="59857"/>
                  </a:lnTo>
                  <a:lnTo>
                    <a:pt x="1383948" y="59857"/>
                  </a:lnTo>
                  <a:lnTo>
                    <a:pt x="1383948" y="35579"/>
                  </a:lnTo>
                  <a:close/>
                  <a:moveTo>
                    <a:pt x="1317739" y="879"/>
                  </a:moveTo>
                  <a:lnTo>
                    <a:pt x="1362861" y="879"/>
                  </a:lnTo>
                  <a:lnTo>
                    <a:pt x="1362861" y="9083"/>
                  </a:lnTo>
                  <a:lnTo>
                    <a:pt x="1345239" y="9083"/>
                  </a:lnTo>
                  <a:lnTo>
                    <a:pt x="1345239" y="59857"/>
                  </a:lnTo>
                  <a:lnTo>
                    <a:pt x="1335110" y="59857"/>
                  </a:lnTo>
                  <a:lnTo>
                    <a:pt x="1335110" y="9083"/>
                  </a:lnTo>
                  <a:lnTo>
                    <a:pt x="1317739" y="9083"/>
                  </a:lnTo>
                  <a:close/>
                  <a:moveTo>
                    <a:pt x="1295442" y="879"/>
                  </a:moveTo>
                  <a:lnTo>
                    <a:pt x="1305656" y="879"/>
                  </a:lnTo>
                  <a:lnTo>
                    <a:pt x="1305656" y="59857"/>
                  </a:lnTo>
                  <a:lnTo>
                    <a:pt x="1295442" y="59857"/>
                  </a:lnTo>
                  <a:close/>
                  <a:moveTo>
                    <a:pt x="1181100" y="879"/>
                  </a:moveTo>
                  <a:lnTo>
                    <a:pt x="1201820" y="879"/>
                  </a:lnTo>
                  <a:cubicBezTo>
                    <a:pt x="1208657" y="879"/>
                    <a:pt x="1213931" y="2379"/>
                    <a:pt x="1217642" y="5379"/>
                  </a:cubicBezTo>
                  <a:cubicBezTo>
                    <a:pt x="1221354" y="8378"/>
                    <a:pt x="1223209" y="12627"/>
                    <a:pt x="1223209" y="18124"/>
                  </a:cubicBezTo>
                  <a:cubicBezTo>
                    <a:pt x="1223209" y="22310"/>
                    <a:pt x="1222016" y="25868"/>
                    <a:pt x="1219631" y="28798"/>
                  </a:cubicBezTo>
                  <a:cubicBezTo>
                    <a:pt x="1217245" y="31728"/>
                    <a:pt x="1213875" y="33682"/>
                    <a:pt x="1209522" y="34658"/>
                  </a:cubicBezTo>
                  <a:lnTo>
                    <a:pt x="1225888" y="59857"/>
                  </a:lnTo>
                  <a:lnTo>
                    <a:pt x="1214294" y="59857"/>
                  </a:lnTo>
                  <a:lnTo>
                    <a:pt x="1199853" y="35830"/>
                  </a:lnTo>
                  <a:lnTo>
                    <a:pt x="1191272" y="35830"/>
                  </a:lnTo>
                  <a:lnTo>
                    <a:pt x="1191272" y="59857"/>
                  </a:lnTo>
                  <a:lnTo>
                    <a:pt x="1181100" y="59857"/>
                  </a:lnTo>
                  <a:close/>
                  <a:moveTo>
                    <a:pt x="1133475" y="879"/>
                  </a:moveTo>
                  <a:lnTo>
                    <a:pt x="1165622" y="879"/>
                  </a:lnTo>
                  <a:lnTo>
                    <a:pt x="1165622" y="8957"/>
                  </a:lnTo>
                  <a:lnTo>
                    <a:pt x="1143647" y="8957"/>
                  </a:lnTo>
                  <a:lnTo>
                    <a:pt x="1143647" y="25868"/>
                  </a:lnTo>
                  <a:lnTo>
                    <a:pt x="1163027" y="25868"/>
                  </a:lnTo>
                  <a:lnTo>
                    <a:pt x="1163027" y="33737"/>
                  </a:lnTo>
                  <a:lnTo>
                    <a:pt x="1143647" y="33737"/>
                  </a:lnTo>
                  <a:lnTo>
                    <a:pt x="1143647" y="51862"/>
                  </a:lnTo>
                  <a:lnTo>
                    <a:pt x="1167338" y="51862"/>
                  </a:lnTo>
                  <a:lnTo>
                    <a:pt x="1167338" y="59857"/>
                  </a:lnTo>
                  <a:lnTo>
                    <a:pt x="1133475" y="59857"/>
                  </a:lnTo>
                  <a:close/>
                  <a:moveTo>
                    <a:pt x="1059935" y="879"/>
                  </a:moveTo>
                  <a:lnTo>
                    <a:pt x="1070526" y="879"/>
                  </a:lnTo>
                  <a:lnTo>
                    <a:pt x="1083753" y="40351"/>
                  </a:lnTo>
                  <a:cubicBezTo>
                    <a:pt x="1085008" y="44118"/>
                    <a:pt x="1086111" y="47899"/>
                    <a:pt x="1087059" y="51694"/>
                  </a:cubicBezTo>
                  <a:cubicBezTo>
                    <a:pt x="1088204" y="47369"/>
                    <a:pt x="1089278" y="43658"/>
                    <a:pt x="1090282" y="40560"/>
                  </a:cubicBezTo>
                  <a:lnTo>
                    <a:pt x="1103426" y="879"/>
                  </a:lnTo>
                  <a:lnTo>
                    <a:pt x="1114016" y="879"/>
                  </a:lnTo>
                  <a:lnTo>
                    <a:pt x="1092417" y="59857"/>
                  </a:lnTo>
                  <a:lnTo>
                    <a:pt x="1081576" y="59857"/>
                  </a:lnTo>
                  <a:close/>
                  <a:moveTo>
                    <a:pt x="1038267" y="879"/>
                  </a:moveTo>
                  <a:lnTo>
                    <a:pt x="1048480" y="879"/>
                  </a:lnTo>
                  <a:lnTo>
                    <a:pt x="1048480" y="59857"/>
                  </a:lnTo>
                  <a:lnTo>
                    <a:pt x="1038267" y="59857"/>
                  </a:lnTo>
                  <a:close/>
                  <a:moveTo>
                    <a:pt x="971550" y="879"/>
                  </a:moveTo>
                  <a:lnTo>
                    <a:pt x="983689" y="879"/>
                  </a:lnTo>
                  <a:lnTo>
                    <a:pt x="1013827" y="48974"/>
                  </a:lnTo>
                  <a:cubicBezTo>
                    <a:pt x="1013715" y="47439"/>
                    <a:pt x="1013617" y="45751"/>
                    <a:pt x="1013534" y="43909"/>
                  </a:cubicBezTo>
                  <a:cubicBezTo>
                    <a:pt x="1013450" y="42067"/>
                    <a:pt x="1013408" y="39876"/>
                    <a:pt x="1013408" y="37337"/>
                  </a:cubicBezTo>
                  <a:lnTo>
                    <a:pt x="1013408" y="879"/>
                  </a:lnTo>
                  <a:lnTo>
                    <a:pt x="1022659" y="879"/>
                  </a:lnTo>
                  <a:lnTo>
                    <a:pt x="1022659" y="59857"/>
                  </a:lnTo>
                  <a:lnTo>
                    <a:pt x="1010227" y="59857"/>
                  </a:lnTo>
                  <a:lnTo>
                    <a:pt x="980424" y="12097"/>
                  </a:lnTo>
                  <a:cubicBezTo>
                    <a:pt x="980508" y="13911"/>
                    <a:pt x="980585" y="15704"/>
                    <a:pt x="980654" y="17476"/>
                  </a:cubicBezTo>
                  <a:cubicBezTo>
                    <a:pt x="980724" y="19248"/>
                    <a:pt x="980759" y="21040"/>
                    <a:pt x="980759" y="22854"/>
                  </a:cubicBezTo>
                  <a:lnTo>
                    <a:pt x="980759" y="59857"/>
                  </a:lnTo>
                  <a:lnTo>
                    <a:pt x="971550" y="59857"/>
                  </a:lnTo>
                  <a:close/>
                  <a:moveTo>
                    <a:pt x="903829" y="879"/>
                  </a:moveTo>
                  <a:lnTo>
                    <a:pt x="914000" y="879"/>
                  </a:lnTo>
                  <a:lnTo>
                    <a:pt x="914000" y="37337"/>
                  </a:lnTo>
                  <a:cubicBezTo>
                    <a:pt x="914000" y="42193"/>
                    <a:pt x="915193" y="45953"/>
                    <a:pt x="917579" y="48618"/>
                  </a:cubicBezTo>
                  <a:cubicBezTo>
                    <a:pt x="919965" y="51283"/>
                    <a:pt x="923279" y="52615"/>
                    <a:pt x="927520" y="52615"/>
                  </a:cubicBezTo>
                  <a:cubicBezTo>
                    <a:pt x="932013" y="52615"/>
                    <a:pt x="935445" y="51234"/>
                    <a:pt x="937817" y="48471"/>
                  </a:cubicBezTo>
                  <a:cubicBezTo>
                    <a:pt x="940189" y="45709"/>
                    <a:pt x="941375" y="41830"/>
                    <a:pt x="941375" y="36835"/>
                  </a:cubicBezTo>
                  <a:lnTo>
                    <a:pt x="941375" y="879"/>
                  </a:lnTo>
                  <a:lnTo>
                    <a:pt x="951505" y="879"/>
                  </a:lnTo>
                  <a:lnTo>
                    <a:pt x="951505" y="37421"/>
                  </a:lnTo>
                  <a:cubicBezTo>
                    <a:pt x="951505" y="44927"/>
                    <a:pt x="949419" y="50683"/>
                    <a:pt x="945247" y="54687"/>
                  </a:cubicBezTo>
                  <a:lnTo>
                    <a:pt x="928331" y="60326"/>
                  </a:lnTo>
                  <a:lnTo>
                    <a:pt x="926119" y="60326"/>
                  </a:lnTo>
                  <a:lnTo>
                    <a:pt x="909814" y="54917"/>
                  </a:lnTo>
                  <a:cubicBezTo>
                    <a:pt x="905824" y="51066"/>
                    <a:pt x="903829" y="45458"/>
                    <a:pt x="903829" y="38091"/>
                  </a:cubicBezTo>
                  <a:close/>
                  <a:moveTo>
                    <a:pt x="714375" y="879"/>
                  </a:moveTo>
                  <a:lnTo>
                    <a:pt x="726514" y="879"/>
                  </a:lnTo>
                  <a:lnTo>
                    <a:pt x="756652" y="48974"/>
                  </a:lnTo>
                  <a:cubicBezTo>
                    <a:pt x="756540" y="47439"/>
                    <a:pt x="756442" y="45751"/>
                    <a:pt x="756359" y="43909"/>
                  </a:cubicBezTo>
                  <a:cubicBezTo>
                    <a:pt x="756275" y="42067"/>
                    <a:pt x="756233" y="39876"/>
                    <a:pt x="756233" y="37337"/>
                  </a:cubicBezTo>
                  <a:lnTo>
                    <a:pt x="756233" y="879"/>
                  </a:lnTo>
                  <a:lnTo>
                    <a:pt x="765484" y="879"/>
                  </a:lnTo>
                  <a:lnTo>
                    <a:pt x="765484" y="59857"/>
                  </a:lnTo>
                  <a:lnTo>
                    <a:pt x="753052" y="59857"/>
                  </a:lnTo>
                  <a:lnTo>
                    <a:pt x="723249" y="12097"/>
                  </a:lnTo>
                  <a:cubicBezTo>
                    <a:pt x="723333" y="13911"/>
                    <a:pt x="723410" y="15704"/>
                    <a:pt x="723479" y="17476"/>
                  </a:cubicBezTo>
                  <a:cubicBezTo>
                    <a:pt x="723549" y="19248"/>
                    <a:pt x="723584" y="21040"/>
                    <a:pt x="723584" y="22854"/>
                  </a:cubicBezTo>
                  <a:lnTo>
                    <a:pt x="723584" y="59857"/>
                  </a:lnTo>
                  <a:lnTo>
                    <a:pt x="714375" y="59857"/>
                  </a:lnTo>
                  <a:close/>
                  <a:moveTo>
                    <a:pt x="584313" y="879"/>
                  </a:moveTo>
                  <a:lnTo>
                    <a:pt x="629436" y="879"/>
                  </a:lnTo>
                  <a:lnTo>
                    <a:pt x="629436" y="9083"/>
                  </a:lnTo>
                  <a:lnTo>
                    <a:pt x="611814" y="9083"/>
                  </a:lnTo>
                  <a:lnTo>
                    <a:pt x="611814" y="59857"/>
                  </a:lnTo>
                  <a:lnTo>
                    <a:pt x="601684" y="59857"/>
                  </a:lnTo>
                  <a:lnTo>
                    <a:pt x="601684" y="9083"/>
                  </a:lnTo>
                  <a:lnTo>
                    <a:pt x="584313" y="9083"/>
                  </a:lnTo>
                  <a:close/>
                  <a:moveTo>
                    <a:pt x="472646" y="879"/>
                  </a:moveTo>
                  <a:lnTo>
                    <a:pt x="484575" y="879"/>
                  </a:lnTo>
                  <a:lnTo>
                    <a:pt x="506551" y="59857"/>
                  </a:lnTo>
                  <a:lnTo>
                    <a:pt x="496337" y="59857"/>
                  </a:lnTo>
                  <a:lnTo>
                    <a:pt x="490477" y="43741"/>
                  </a:lnTo>
                  <a:lnTo>
                    <a:pt x="466660" y="43741"/>
                  </a:lnTo>
                  <a:lnTo>
                    <a:pt x="460842" y="59857"/>
                  </a:lnTo>
                  <a:lnTo>
                    <a:pt x="450629" y="59857"/>
                  </a:lnTo>
                  <a:close/>
                  <a:moveTo>
                    <a:pt x="428667" y="879"/>
                  </a:moveTo>
                  <a:lnTo>
                    <a:pt x="438880" y="879"/>
                  </a:lnTo>
                  <a:lnTo>
                    <a:pt x="438880" y="59857"/>
                  </a:lnTo>
                  <a:lnTo>
                    <a:pt x="428667" y="59857"/>
                  </a:lnTo>
                  <a:close/>
                  <a:moveTo>
                    <a:pt x="381461" y="879"/>
                  </a:moveTo>
                  <a:lnTo>
                    <a:pt x="401511" y="879"/>
                  </a:lnTo>
                  <a:lnTo>
                    <a:pt x="401511" y="41732"/>
                  </a:lnTo>
                  <a:cubicBezTo>
                    <a:pt x="401511" y="47481"/>
                    <a:pt x="399941" y="52078"/>
                    <a:pt x="396802" y="55524"/>
                  </a:cubicBezTo>
                  <a:lnTo>
                    <a:pt x="385274" y="60326"/>
                  </a:lnTo>
                  <a:lnTo>
                    <a:pt x="380646" y="60326"/>
                  </a:lnTo>
                  <a:lnTo>
                    <a:pt x="375015" y="59773"/>
                  </a:lnTo>
                  <a:lnTo>
                    <a:pt x="375015" y="50941"/>
                  </a:lnTo>
                  <a:cubicBezTo>
                    <a:pt x="375880" y="51499"/>
                    <a:pt x="376982" y="51918"/>
                    <a:pt x="378321" y="52197"/>
                  </a:cubicBezTo>
                  <a:cubicBezTo>
                    <a:pt x="379661" y="52476"/>
                    <a:pt x="380930" y="52615"/>
                    <a:pt x="382130" y="52615"/>
                  </a:cubicBezTo>
                  <a:cubicBezTo>
                    <a:pt x="385088" y="52615"/>
                    <a:pt x="387370" y="51701"/>
                    <a:pt x="388974" y="49874"/>
                  </a:cubicBezTo>
                  <a:cubicBezTo>
                    <a:pt x="390579" y="48046"/>
                    <a:pt x="391381" y="45332"/>
                    <a:pt x="391381" y="41732"/>
                  </a:cubicBezTo>
                  <a:lnTo>
                    <a:pt x="391381" y="8999"/>
                  </a:lnTo>
                  <a:lnTo>
                    <a:pt x="381461" y="8999"/>
                  </a:lnTo>
                  <a:close/>
                  <a:moveTo>
                    <a:pt x="200025" y="879"/>
                  </a:moveTo>
                  <a:lnTo>
                    <a:pt x="212164" y="879"/>
                  </a:lnTo>
                  <a:lnTo>
                    <a:pt x="242302" y="48974"/>
                  </a:lnTo>
                  <a:cubicBezTo>
                    <a:pt x="242190" y="47439"/>
                    <a:pt x="242092" y="45751"/>
                    <a:pt x="242009" y="43909"/>
                  </a:cubicBezTo>
                  <a:cubicBezTo>
                    <a:pt x="241925" y="42067"/>
                    <a:pt x="241883" y="39876"/>
                    <a:pt x="241883" y="37337"/>
                  </a:cubicBezTo>
                  <a:lnTo>
                    <a:pt x="241883" y="879"/>
                  </a:lnTo>
                  <a:lnTo>
                    <a:pt x="251134" y="879"/>
                  </a:lnTo>
                  <a:lnTo>
                    <a:pt x="251134" y="59857"/>
                  </a:lnTo>
                  <a:lnTo>
                    <a:pt x="238702" y="59857"/>
                  </a:lnTo>
                  <a:lnTo>
                    <a:pt x="208899" y="12097"/>
                  </a:lnTo>
                  <a:cubicBezTo>
                    <a:pt x="208983" y="13911"/>
                    <a:pt x="209060" y="15704"/>
                    <a:pt x="209129" y="17476"/>
                  </a:cubicBezTo>
                  <a:cubicBezTo>
                    <a:pt x="209199" y="19248"/>
                    <a:pt x="209234" y="21040"/>
                    <a:pt x="209234" y="22854"/>
                  </a:cubicBezTo>
                  <a:lnTo>
                    <a:pt x="209234" y="59857"/>
                  </a:lnTo>
                  <a:lnTo>
                    <a:pt x="200025" y="59857"/>
                  </a:lnTo>
                  <a:close/>
                  <a:moveTo>
                    <a:pt x="171492" y="879"/>
                  </a:moveTo>
                  <a:lnTo>
                    <a:pt x="181705" y="879"/>
                  </a:lnTo>
                  <a:lnTo>
                    <a:pt x="181705" y="59857"/>
                  </a:lnTo>
                  <a:lnTo>
                    <a:pt x="171492" y="59857"/>
                  </a:lnTo>
                  <a:close/>
                  <a:moveTo>
                    <a:pt x="133811" y="879"/>
                  </a:moveTo>
                  <a:lnTo>
                    <a:pt x="153861" y="879"/>
                  </a:lnTo>
                  <a:lnTo>
                    <a:pt x="153861" y="41732"/>
                  </a:lnTo>
                  <a:cubicBezTo>
                    <a:pt x="153861" y="47481"/>
                    <a:pt x="152291" y="52078"/>
                    <a:pt x="149152" y="55524"/>
                  </a:cubicBezTo>
                  <a:lnTo>
                    <a:pt x="137624" y="60326"/>
                  </a:lnTo>
                  <a:lnTo>
                    <a:pt x="132996" y="60326"/>
                  </a:lnTo>
                  <a:lnTo>
                    <a:pt x="127365" y="59773"/>
                  </a:lnTo>
                  <a:lnTo>
                    <a:pt x="127365" y="50941"/>
                  </a:lnTo>
                  <a:cubicBezTo>
                    <a:pt x="128230" y="51499"/>
                    <a:pt x="129332" y="51918"/>
                    <a:pt x="130671" y="52197"/>
                  </a:cubicBezTo>
                  <a:cubicBezTo>
                    <a:pt x="132011" y="52476"/>
                    <a:pt x="133280" y="52615"/>
                    <a:pt x="134480" y="52615"/>
                  </a:cubicBezTo>
                  <a:cubicBezTo>
                    <a:pt x="137438" y="52615"/>
                    <a:pt x="139720" y="51701"/>
                    <a:pt x="141324" y="49874"/>
                  </a:cubicBezTo>
                  <a:cubicBezTo>
                    <a:pt x="142929" y="48046"/>
                    <a:pt x="143731" y="45332"/>
                    <a:pt x="143731" y="41732"/>
                  </a:cubicBezTo>
                  <a:lnTo>
                    <a:pt x="143731" y="8999"/>
                  </a:lnTo>
                  <a:lnTo>
                    <a:pt x="133811" y="8999"/>
                  </a:lnTo>
                  <a:close/>
                  <a:moveTo>
                    <a:pt x="95292" y="879"/>
                  </a:moveTo>
                  <a:lnTo>
                    <a:pt x="105505" y="879"/>
                  </a:lnTo>
                  <a:lnTo>
                    <a:pt x="105505" y="59857"/>
                  </a:lnTo>
                  <a:lnTo>
                    <a:pt x="95292" y="59857"/>
                  </a:lnTo>
                  <a:close/>
                  <a:moveTo>
                    <a:pt x="47625" y="879"/>
                  </a:moveTo>
                  <a:lnTo>
                    <a:pt x="79772" y="879"/>
                  </a:lnTo>
                  <a:lnTo>
                    <a:pt x="79772" y="8957"/>
                  </a:lnTo>
                  <a:lnTo>
                    <a:pt x="57797" y="8957"/>
                  </a:lnTo>
                  <a:lnTo>
                    <a:pt x="57797" y="25868"/>
                  </a:lnTo>
                  <a:lnTo>
                    <a:pt x="77177" y="25868"/>
                  </a:lnTo>
                  <a:lnTo>
                    <a:pt x="77177" y="33737"/>
                  </a:lnTo>
                  <a:lnTo>
                    <a:pt x="57797" y="33737"/>
                  </a:lnTo>
                  <a:lnTo>
                    <a:pt x="57797" y="51862"/>
                  </a:lnTo>
                  <a:lnTo>
                    <a:pt x="81488" y="51862"/>
                  </a:lnTo>
                  <a:lnTo>
                    <a:pt x="81488" y="59857"/>
                  </a:lnTo>
                  <a:lnTo>
                    <a:pt x="47625" y="59857"/>
                  </a:lnTo>
                  <a:close/>
                  <a:moveTo>
                    <a:pt x="0" y="879"/>
                  </a:moveTo>
                  <a:lnTo>
                    <a:pt x="16618" y="879"/>
                  </a:lnTo>
                  <a:cubicBezTo>
                    <a:pt x="30822" y="879"/>
                    <a:pt x="37923" y="5665"/>
                    <a:pt x="37923" y="15236"/>
                  </a:cubicBezTo>
                  <a:cubicBezTo>
                    <a:pt x="37923" y="18752"/>
                    <a:pt x="36947" y="21696"/>
                    <a:pt x="34993" y="24068"/>
                  </a:cubicBezTo>
                  <a:cubicBezTo>
                    <a:pt x="33040" y="26440"/>
                    <a:pt x="30277" y="28031"/>
                    <a:pt x="26706" y="28840"/>
                  </a:cubicBezTo>
                  <a:cubicBezTo>
                    <a:pt x="31310" y="29314"/>
                    <a:pt x="34903" y="30828"/>
                    <a:pt x="37484" y="33382"/>
                  </a:cubicBezTo>
                  <a:cubicBezTo>
                    <a:pt x="40065" y="35935"/>
                    <a:pt x="41356" y="39235"/>
                    <a:pt x="41356" y="43281"/>
                  </a:cubicBezTo>
                  <a:cubicBezTo>
                    <a:pt x="41356" y="48555"/>
                    <a:pt x="39402" y="52636"/>
                    <a:pt x="35496" y="55524"/>
                  </a:cubicBezTo>
                  <a:cubicBezTo>
                    <a:pt x="31589" y="58413"/>
                    <a:pt x="26133" y="59857"/>
                    <a:pt x="19129" y="59857"/>
                  </a:cubicBezTo>
                  <a:lnTo>
                    <a:pt x="0" y="59857"/>
                  </a:lnTo>
                  <a:close/>
                  <a:moveTo>
                    <a:pt x="1253863" y="0"/>
                  </a:moveTo>
                  <a:cubicBezTo>
                    <a:pt x="1259444" y="0"/>
                    <a:pt x="1263805" y="1109"/>
                    <a:pt x="1266944" y="3328"/>
                  </a:cubicBezTo>
                  <a:cubicBezTo>
                    <a:pt x="1270083" y="5546"/>
                    <a:pt x="1272253" y="9027"/>
                    <a:pt x="1273453" y="13771"/>
                  </a:cubicBezTo>
                  <a:lnTo>
                    <a:pt x="1263867" y="15487"/>
                  </a:lnTo>
                  <a:cubicBezTo>
                    <a:pt x="1262612" y="10102"/>
                    <a:pt x="1259249" y="7409"/>
                    <a:pt x="1253780" y="7409"/>
                  </a:cubicBezTo>
                  <a:cubicBezTo>
                    <a:pt x="1250961" y="7409"/>
                    <a:pt x="1248792" y="8099"/>
                    <a:pt x="1247271" y="9481"/>
                  </a:cubicBezTo>
                  <a:cubicBezTo>
                    <a:pt x="1245750" y="10862"/>
                    <a:pt x="1244990" y="12780"/>
                    <a:pt x="1244990" y="15236"/>
                  </a:cubicBezTo>
                  <a:cubicBezTo>
                    <a:pt x="1244990" y="16938"/>
                    <a:pt x="1245331" y="18341"/>
                    <a:pt x="1246015" y="19443"/>
                  </a:cubicBezTo>
                  <a:cubicBezTo>
                    <a:pt x="1246699" y="20545"/>
                    <a:pt x="1247724" y="21501"/>
                    <a:pt x="1249092" y="22310"/>
                  </a:cubicBezTo>
                  <a:cubicBezTo>
                    <a:pt x="1250459" y="23119"/>
                    <a:pt x="1253096" y="24124"/>
                    <a:pt x="1257003" y="25324"/>
                  </a:cubicBezTo>
                  <a:cubicBezTo>
                    <a:pt x="1261579" y="26747"/>
                    <a:pt x="1264844" y="27996"/>
                    <a:pt x="1266797" y="29070"/>
                  </a:cubicBezTo>
                  <a:cubicBezTo>
                    <a:pt x="1268751" y="30145"/>
                    <a:pt x="1270300" y="31337"/>
                    <a:pt x="1271444" y="32649"/>
                  </a:cubicBezTo>
                  <a:cubicBezTo>
                    <a:pt x="1272588" y="33961"/>
                    <a:pt x="1273453" y="35481"/>
                    <a:pt x="1274039" y="37212"/>
                  </a:cubicBezTo>
                  <a:cubicBezTo>
                    <a:pt x="1274625" y="38942"/>
                    <a:pt x="1274918" y="40951"/>
                    <a:pt x="1274918" y="43239"/>
                  </a:cubicBezTo>
                  <a:cubicBezTo>
                    <a:pt x="1274918" y="48876"/>
                    <a:pt x="1273125" y="53194"/>
                    <a:pt x="1269539" y="56194"/>
                  </a:cubicBezTo>
                  <a:lnTo>
                    <a:pt x="1255260" y="60326"/>
                  </a:lnTo>
                  <a:lnTo>
                    <a:pt x="1252658" y="60326"/>
                  </a:lnTo>
                  <a:lnTo>
                    <a:pt x="1239904" y="56801"/>
                  </a:lnTo>
                  <a:cubicBezTo>
                    <a:pt x="1236485" y="54206"/>
                    <a:pt x="1234260" y="50285"/>
                    <a:pt x="1233227" y="45039"/>
                  </a:cubicBezTo>
                  <a:lnTo>
                    <a:pt x="1242687" y="43406"/>
                  </a:lnTo>
                  <a:cubicBezTo>
                    <a:pt x="1244055" y="49797"/>
                    <a:pt x="1247989" y="52992"/>
                    <a:pt x="1254491" y="52992"/>
                  </a:cubicBezTo>
                  <a:cubicBezTo>
                    <a:pt x="1261579" y="52992"/>
                    <a:pt x="1265123" y="49936"/>
                    <a:pt x="1265123" y="43825"/>
                  </a:cubicBezTo>
                  <a:cubicBezTo>
                    <a:pt x="1265123" y="42067"/>
                    <a:pt x="1264774" y="40630"/>
                    <a:pt x="1264077" y="39514"/>
                  </a:cubicBezTo>
                  <a:cubicBezTo>
                    <a:pt x="1263379" y="38397"/>
                    <a:pt x="1262416" y="37463"/>
                    <a:pt x="1261189" y="36709"/>
                  </a:cubicBezTo>
                  <a:cubicBezTo>
                    <a:pt x="1259961" y="35956"/>
                    <a:pt x="1258517" y="35321"/>
                    <a:pt x="1256856" y="34805"/>
                  </a:cubicBezTo>
                  <a:cubicBezTo>
                    <a:pt x="1255196" y="34288"/>
                    <a:pt x="1253417" y="33751"/>
                    <a:pt x="1251519" y="33193"/>
                  </a:cubicBezTo>
                  <a:cubicBezTo>
                    <a:pt x="1246943" y="31882"/>
                    <a:pt x="1243629" y="30514"/>
                    <a:pt x="1241578" y="29091"/>
                  </a:cubicBezTo>
                  <a:cubicBezTo>
                    <a:pt x="1239527" y="27668"/>
                    <a:pt x="1237950" y="25882"/>
                    <a:pt x="1236848" y="23733"/>
                  </a:cubicBezTo>
                  <a:cubicBezTo>
                    <a:pt x="1235746" y="21585"/>
                    <a:pt x="1235195" y="18906"/>
                    <a:pt x="1235195" y="15697"/>
                  </a:cubicBezTo>
                  <a:cubicBezTo>
                    <a:pt x="1235195" y="10757"/>
                    <a:pt x="1236841" y="6906"/>
                    <a:pt x="1240134" y="4144"/>
                  </a:cubicBezTo>
                  <a:cubicBezTo>
                    <a:pt x="1243427" y="1381"/>
                    <a:pt x="1248003" y="0"/>
                    <a:pt x="1253863" y="0"/>
                  </a:cubicBezTo>
                  <a:close/>
                  <a:moveTo>
                    <a:pt x="814183" y="0"/>
                  </a:moveTo>
                  <a:cubicBezTo>
                    <a:pt x="820071" y="0"/>
                    <a:pt x="824913" y="1165"/>
                    <a:pt x="828708" y="3495"/>
                  </a:cubicBezTo>
                  <a:cubicBezTo>
                    <a:pt x="832503" y="5825"/>
                    <a:pt x="835279" y="9376"/>
                    <a:pt x="837037" y="14148"/>
                  </a:cubicBezTo>
                  <a:lnTo>
                    <a:pt x="827661" y="16994"/>
                  </a:lnTo>
                  <a:cubicBezTo>
                    <a:pt x="825485" y="11078"/>
                    <a:pt x="820950" y="8120"/>
                    <a:pt x="814058" y="8120"/>
                  </a:cubicBezTo>
                  <a:cubicBezTo>
                    <a:pt x="808755" y="8120"/>
                    <a:pt x="804730" y="10011"/>
                    <a:pt x="801981" y="13792"/>
                  </a:cubicBezTo>
                  <a:cubicBezTo>
                    <a:pt x="799233" y="17573"/>
                    <a:pt x="797858" y="23008"/>
                    <a:pt x="797858" y="30096"/>
                  </a:cubicBezTo>
                  <a:cubicBezTo>
                    <a:pt x="797858" y="37184"/>
                    <a:pt x="799330" y="42709"/>
                    <a:pt x="802274" y="46671"/>
                  </a:cubicBezTo>
                  <a:cubicBezTo>
                    <a:pt x="805219" y="50634"/>
                    <a:pt x="809314" y="52615"/>
                    <a:pt x="814560" y="52615"/>
                  </a:cubicBezTo>
                  <a:cubicBezTo>
                    <a:pt x="820001" y="52615"/>
                    <a:pt x="824536" y="50885"/>
                    <a:pt x="828164" y="47425"/>
                  </a:cubicBezTo>
                  <a:lnTo>
                    <a:pt x="828164" y="37044"/>
                  </a:lnTo>
                  <a:lnTo>
                    <a:pt x="814267" y="37044"/>
                  </a:lnTo>
                  <a:lnTo>
                    <a:pt x="814267" y="29552"/>
                  </a:lnTo>
                  <a:lnTo>
                    <a:pt x="837707" y="29552"/>
                  </a:lnTo>
                  <a:lnTo>
                    <a:pt x="837707" y="51066"/>
                  </a:lnTo>
                  <a:cubicBezTo>
                    <a:pt x="835112" y="53997"/>
                    <a:pt x="831749" y="56334"/>
                    <a:pt x="827619" y="58078"/>
                  </a:cubicBezTo>
                  <a:lnTo>
                    <a:pt x="816324" y="60326"/>
                  </a:lnTo>
                  <a:lnTo>
                    <a:pt x="813570" y="60326"/>
                  </a:lnTo>
                  <a:lnTo>
                    <a:pt x="794615" y="52636"/>
                  </a:lnTo>
                  <a:cubicBezTo>
                    <a:pt x="789912" y="47264"/>
                    <a:pt x="787561" y="39751"/>
                    <a:pt x="787561" y="30096"/>
                  </a:cubicBezTo>
                  <a:cubicBezTo>
                    <a:pt x="787561" y="20385"/>
                    <a:pt x="789864" y="12941"/>
                    <a:pt x="794468" y="7764"/>
                  </a:cubicBezTo>
                  <a:cubicBezTo>
                    <a:pt x="799072" y="2588"/>
                    <a:pt x="805644" y="0"/>
                    <a:pt x="814183" y="0"/>
                  </a:cubicBezTo>
                  <a:close/>
                  <a:moveTo>
                    <a:pt x="672815" y="0"/>
                  </a:moveTo>
                  <a:cubicBezTo>
                    <a:pt x="681800" y="0"/>
                    <a:pt x="688763" y="2651"/>
                    <a:pt x="693702" y="7953"/>
                  </a:cubicBezTo>
                  <a:cubicBezTo>
                    <a:pt x="698641" y="13255"/>
                    <a:pt x="701111" y="20636"/>
                    <a:pt x="701111" y="30096"/>
                  </a:cubicBezTo>
                  <a:cubicBezTo>
                    <a:pt x="701111" y="36319"/>
                    <a:pt x="699974" y="41753"/>
                    <a:pt x="697699" y="46399"/>
                  </a:cubicBezTo>
                  <a:cubicBezTo>
                    <a:pt x="695425" y="51046"/>
                    <a:pt x="692160" y="54590"/>
                    <a:pt x="687905" y="57031"/>
                  </a:cubicBezTo>
                  <a:lnTo>
                    <a:pt x="674255" y="60326"/>
                  </a:lnTo>
                  <a:lnTo>
                    <a:pt x="671778" y="60326"/>
                  </a:lnTo>
                  <a:lnTo>
                    <a:pt x="651844" y="52636"/>
                  </a:lnTo>
                  <a:cubicBezTo>
                    <a:pt x="646905" y="47264"/>
                    <a:pt x="644435" y="39751"/>
                    <a:pt x="644435" y="30096"/>
                  </a:cubicBezTo>
                  <a:cubicBezTo>
                    <a:pt x="644435" y="20524"/>
                    <a:pt x="646919" y="13115"/>
                    <a:pt x="651886" y="7869"/>
                  </a:cubicBezTo>
                  <a:cubicBezTo>
                    <a:pt x="656853" y="2623"/>
                    <a:pt x="663829" y="0"/>
                    <a:pt x="672815" y="0"/>
                  </a:cubicBezTo>
                  <a:close/>
                  <a:moveTo>
                    <a:pt x="548990" y="0"/>
                  </a:moveTo>
                  <a:cubicBezTo>
                    <a:pt x="557975" y="0"/>
                    <a:pt x="564938" y="2651"/>
                    <a:pt x="569877" y="7953"/>
                  </a:cubicBezTo>
                  <a:cubicBezTo>
                    <a:pt x="574816" y="13255"/>
                    <a:pt x="577286" y="20636"/>
                    <a:pt x="577286" y="30096"/>
                  </a:cubicBezTo>
                  <a:cubicBezTo>
                    <a:pt x="577286" y="36319"/>
                    <a:pt x="576149" y="41753"/>
                    <a:pt x="573874" y="46399"/>
                  </a:cubicBezTo>
                  <a:cubicBezTo>
                    <a:pt x="571600" y="51046"/>
                    <a:pt x="568335" y="54590"/>
                    <a:pt x="564080" y="57031"/>
                  </a:cubicBezTo>
                  <a:lnTo>
                    <a:pt x="550430" y="60326"/>
                  </a:lnTo>
                  <a:lnTo>
                    <a:pt x="547953" y="60326"/>
                  </a:lnTo>
                  <a:lnTo>
                    <a:pt x="528019" y="52636"/>
                  </a:lnTo>
                  <a:cubicBezTo>
                    <a:pt x="523080" y="47264"/>
                    <a:pt x="520610" y="39751"/>
                    <a:pt x="520610" y="30096"/>
                  </a:cubicBezTo>
                  <a:cubicBezTo>
                    <a:pt x="520610" y="20524"/>
                    <a:pt x="523094" y="13115"/>
                    <a:pt x="528061" y="7869"/>
                  </a:cubicBezTo>
                  <a:cubicBezTo>
                    <a:pt x="533028" y="2623"/>
                    <a:pt x="540004" y="0"/>
                    <a:pt x="548990" y="0"/>
                  </a:cubicBezTo>
                  <a:close/>
                  <a:moveTo>
                    <a:pt x="299833" y="0"/>
                  </a:moveTo>
                  <a:cubicBezTo>
                    <a:pt x="305721" y="0"/>
                    <a:pt x="310563" y="1165"/>
                    <a:pt x="314358" y="3495"/>
                  </a:cubicBezTo>
                  <a:cubicBezTo>
                    <a:pt x="318153" y="5825"/>
                    <a:pt x="320929" y="9376"/>
                    <a:pt x="322687" y="14148"/>
                  </a:cubicBezTo>
                  <a:lnTo>
                    <a:pt x="313311" y="16994"/>
                  </a:lnTo>
                  <a:cubicBezTo>
                    <a:pt x="311135" y="11078"/>
                    <a:pt x="306600" y="8120"/>
                    <a:pt x="299707" y="8120"/>
                  </a:cubicBezTo>
                  <a:cubicBezTo>
                    <a:pt x="294405" y="8120"/>
                    <a:pt x="290380" y="10011"/>
                    <a:pt x="287631" y="13792"/>
                  </a:cubicBezTo>
                  <a:cubicBezTo>
                    <a:pt x="284883" y="17573"/>
                    <a:pt x="283508" y="23008"/>
                    <a:pt x="283508" y="30096"/>
                  </a:cubicBezTo>
                  <a:cubicBezTo>
                    <a:pt x="283508" y="37184"/>
                    <a:pt x="284980" y="42709"/>
                    <a:pt x="287924" y="46671"/>
                  </a:cubicBezTo>
                  <a:cubicBezTo>
                    <a:pt x="290868" y="50634"/>
                    <a:pt x="294964" y="52615"/>
                    <a:pt x="300210" y="52615"/>
                  </a:cubicBezTo>
                  <a:cubicBezTo>
                    <a:pt x="305651" y="52615"/>
                    <a:pt x="310186" y="50885"/>
                    <a:pt x="313814" y="47425"/>
                  </a:cubicBezTo>
                  <a:lnTo>
                    <a:pt x="313814" y="37044"/>
                  </a:lnTo>
                  <a:lnTo>
                    <a:pt x="299917" y="37044"/>
                  </a:lnTo>
                  <a:lnTo>
                    <a:pt x="299917" y="29552"/>
                  </a:lnTo>
                  <a:lnTo>
                    <a:pt x="323357" y="29552"/>
                  </a:lnTo>
                  <a:lnTo>
                    <a:pt x="323357" y="51066"/>
                  </a:lnTo>
                  <a:cubicBezTo>
                    <a:pt x="320762" y="53997"/>
                    <a:pt x="317399" y="56334"/>
                    <a:pt x="313269" y="58078"/>
                  </a:cubicBezTo>
                  <a:lnTo>
                    <a:pt x="301974" y="60326"/>
                  </a:lnTo>
                  <a:lnTo>
                    <a:pt x="299220" y="60326"/>
                  </a:lnTo>
                  <a:lnTo>
                    <a:pt x="280264" y="52636"/>
                  </a:lnTo>
                  <a:cubicBezTo>
                    <a:pt x="275562" y="47264"/>
                    <a:pt x="273211" y="39751"/>
                    <a:pt x="273211" y="30096"/>
                  </a:cubicBezTo>
                  <a:cubicBezTo>
                    <a:pt x="273211" y="20385"/>
                    <a:pt x="275514" y="12941"/>
                    <a:pt x="280118" y="7764"/>
                  </a:cubicBezTo>
                  <a:cubicBezTo>
                    <a:pt x="284722" y="2588"/>
                    <a:pt x="291294" y="0"/>
                    <a:pt x="299833"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sz="700" b="1" kern="700" dirty="0">
                <a:solidFill>
                  <a:schemeClr val="bg1"/>
                </a:solidFill>
              </a:endParaRPr>
            </a:p>
          </p:txBody>
        </p:sp>
      </p:grpSp>
    </p:spTree>
    <p:extLst>
      <p:ext uri="{BB962C8B-B14F-4D97-AF65-F5344CB8AC3E}">
        <p14:creationId xmlns:p14="http://schemas.microsoft.com/office/powerpoint/2010/main" val="33928027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1E8D6E3-D235-0A4A-907E-64B304E637AF}"/>
              </a:ext>
            </a:extLst>
          </p:cNvPr>
          <p:cNvGrpSpPr/>
          <p:nvPr userDrawn="1"/>
        </p:nvGrpSpPr>
        <p:grpSpPr>
          <a:xfrm>
            <a:off x="7581941" y="233679"/>
            <a:ext cx="1399499" cy="418337"/>
            <a:chOff x="969540" y="-230811"/>
            <a:chExt cx="1490981" cy="513424"/>
          </a:xfrm>
          <a:solidFill>
            <a:schemeClr val="accent1"/>
          </a:solidFill>
        </p:grpSpPr>
        <p:grpSp>
          <p:nvGrpSpPr>
            <p:cNvPr id="3" name="组合 2">
              <a:extLst>
                <a:ext uri="{FF2B5EF4-FFF2-40B4-BE49-F238E27FC236}">
                  <a16:creationId xmlns:a16="http://schemas.microsoft.com/office/drawing/2014/main" id="{CCF9D1F2-E109-8143-89FD-8864CC2F5D34}"/>
                </a:ext>
              </a:extLst>
            </p:cNvPr>
            <p:cNvGrpSpPr/>
            <p:nvPr/>
          </p:nvGrpSpPr>
          <p:grpSpPr>
            <a:xfrm>
              <a:off x="969540" y="-230811"/>
              <a:ext cx="1490981" cy="417579"/>
              <a:chOff x="-1128713" y="-3289300"/>
              <a:chExt cx="14449425" cy="3937000"/>
            </a:xfrm>
            <a:grpFill/>
          </p:grpSpPr>
          <p:sp>
            <p:nvSpPr>
              <p:cNvPr id="5" name="Freeform 41">
                <a:extLst>
                  <a:ext uri="{FF2B5EF4-FFF2-40B4-BE49-F238E27FC236}">
                    <a16:creationId xmlns:a16="http://schemas.microsoft.com/office/drawing/2014/main" id="{91D642C2-11B8-084A-ACFF-19021D5F79B8}"/>
                  </a:ext>
                </a:extLst>
              </p:cNvPr>
              <p:cNvSpPr>
                <a:spLocks noEditPoints="1"/>
              </p:cNvSpPr>
              <p:nvPr userDrawn="1"/>
            </p:nvSpPr>
            <p:spPr bwMode="auto">
              <a:xfrm>
                <a:off x="10975974" y="-2814638"/>
                <a:ext cx="2344738" cy="2176463"/>
              </a:xfrm>
              <a:custGeom>
                <a:avLst/>
                <a:gdLst>
                  <a:gd name="T0" fmla="*/ 4584 w 5631"/>
                  <a:gd name="T1" fmla="*/ 3766 h 5223"/>
                  <a:gd name="T2" fmla="*/ 3517 w 5631"/>
                  <a:gd name="T3" fmla="*/ 3869 h 5223"/>
                  <a:gd name="T4" fmla="*/ 2895 w 5631"/>
                  <a:gd name="T5" fmla="*/ 4021 h 5223"/>
                  <a:gd name="T6" fmla="*/ 4098 w 5631"/>
                  <a:gd name="T7" fmla="*/ 3525 h 5223"/>
                  <a:gd name="T8" fmla="*/ 5090 w 5631"/>
                  <a:gd name="T9" fmla="*/ 3076 h 5223"/>
                  <a:gd name="T10" fmla="*/ 4470 w 5631"/>
                  <a:gd name="T11" fmla="*/ 2969 h 5223"/>
                  <a:gd name="T12" fmla="*/ 3660 w 5631"/>
                  <a:gd name="T13" fmla="*/ 3176 h 5223"/>
                  <a:gd name="T14" fmla="*/ 2554 w 5631"/>
                  <a:gd name="T15" fmla="*/ 3563 h 5223"/>
                  <a:gd name="T16" fmla="*/ 1738 w 5631"/>
                  <a:gd name="T17" fmla="*/ 3971 h 5223"/>
                  <a:gd name="T18" fmla="*/ 596 w 5631"/>
                  <a:gd name="T19" fmla="*/ 4908 h 5223"/>
                  <a:gd name="T20" fmla="*/ 67 w 5631"/>
                  <a:gd name="T21" fmla="*/ 5150 h 5223"/>
                  <a:gd name="T22" fmla="*/ 343 w 5631"/>
                  <a:gd name="T23" fmla="*/ 4280 h 5223"/>
                  <a:gd name="T24" fmla="*/ 197 w 5631"/>
                  <a:gd name="T25" fmla="*/ 4901 h 5223"/>
                  <a:gd name="T26" fmla="*/ 2319 w 5631"/>
                  <a:gd name="T27" fmla="*/ 3528 h 5223"/>
                  <a:gd name="T28" fmla="*/ 2939 w 5631"/>
                  <a:gd name="T29" fmla="*/ 3131 h 5223"/>
                  <a:gd name="T30" fmla="*/ 2508 w 5631"/>
                  <a:gd name="T31" fmla="*/ 2648 h 5223"/>
                  <a:gd name="T32" fmla="*/ 1750 w 5631"/>
                  <a:gd name="T33" fmla="*/ 3147 h 5223"/>
                  <a:gd name="T34" fmla="*/ 1613 w 5631"/>
                  <a:gd name="T35" fmla="*/ 3145 h 5223"/>
                  <a:gd name="T36" fmla="*/ 2133 w 5631"/>
                  <a:gd name="T37" fmla="*/ 2219 h 5223"/>
                  <a:gd name="T38" fmla="*/ 1563 w 5631"/>
                  <a:gd name="T39" fmla="*/ 2066 h 5223"/>
                  <a:gd name="T40" fmla="*/ 1510 w 5631"/>
                  <a:gd name="T41" fmla="*/ 1481 h 5223"/>
                  <a:gd name="T42" fmla="*/ 1077 w 5631"/>
                  <a:gd name="T43" fmla="*/ 337 h 5223"/>
                  <a:gd name="T44" fmla="*/ 1482 w 5631"/>
                  <a:gd name="T45" fmla="*/ 663 h 5223"/>
                  <a:gd name="T46" fmla="*/ 2265 w 5631"/>
                  <a:gd name="T47" fmla="*/ 1998 h 5223"/>
                  <a:gd name="T48" fmla="*/ 2536 w 5631"/>
                  <a:gd name="T49" fmla="*/ 1016 h 5223"/>
                  <a:gd name="T50" fmla="*/ 2343 w 5631"/>
                  <a:gd name="T51" fmla="*/ 727 h 5223"/>
                  <a:gd name="T52" fmla="*/ 2657 w 5631"/>
                  <a:gd name="T53" fmla="*/ 818 h 5223"/>
                  <a:gd name="T54" fmla="*/ 3738 w 5631"/>
                  <a:gd name="T55" fmla="*/ 527 h 5223"/>
                  <a:gd name="T56" fmla="*/ 5064 w 5631"/>
                  <a:gd name="T57" fmla="*/ 110 h 5223"/>
                  <a:gd name="T58" fmla="*/ 5631 w 5631"/>
                  <a:gd name="T59" fmla="*/ 292 h 5223"/>
                  <a:gd name="T60" fmla="*/ 5332 w 5631"/>
                  <a:gd name="T61" fmla="*/ 1021 h 5223"/>
                  <a:gd name="T62" fmla="*/ 3959 w 5631"/>
                  <a:gd name="T63" fmla="*/ 2752 h 5223"/>
                  <a:gd name="T64" fmla="*/ 4128 w 5631"/>
                  <a:gd name="T65" fmla="*/ 2926 h 5223"/>
                  <a:gd name="T66" fmla="*/ 5064 w 5631"/>
                  <a:gd name="T67" fmla="*/ 2750 h 5223"/>
                  <a:gd name="T68" fmla="*/ 5631 w 5631"/>
                  <a:gd name="T69" fmla="*/ 2868 h 5223"/>
                  <a:gd name="T70" fmla="*/ 4249 w 5631"/>
                  <a:gd name="T71" fmla="*/ 403 h 5223"/>
                  <a:gd name="T72" fmla="*/ 3463 w 5631"/>
                  <a:gd name="T73" fmla="*/ 841 h 5223"/>
                  <a:gd name="T74" fmla="*/ 4020 w 5631"/>
                  <a:gd name="T75" fmla="*/ 1673 h 5223"/>
                  <a:gd name="T76" fmla="*/ 3326 w 5631"/>
                  <a:gd name="T77" fmla="*/ 2305 h 5223"/>
                  <a:gd name="T78" fmla="*/ 3103 w 5631"/>
                  <a:gd name="T79" fmla="*/ 3027 h 5223"/>
                  <a:gd name="T80" fmla="*/ 3682 w 5631"/>
                  <a:gd name="T81" fmla="*/ 2810 h 5223"/>
                  <a:gd name="T82" fmla="*/ 5251 w 5631"/>
                  <a:gd name="T83" fmla="*/ 443 h 5223"/>
                  <a:gd name="T84" fmla="*/ 5059 w 5631"/>
                  <a:gd name="T85" fmla="*/ 244 h 5223"/>
                  <a:gd name="T86" fmla="*/ 3514 w 5631"/>
                  <a:gd name="T87" fmla="*/ 1044 h 5223"/>
                  <a:gd name="T88" fmla="*/ 3095 w 5631"/>
                  <a:gd name="T89" fmla="*/ 1081 h 5223"/>
                  <a:gd name="T90" fmla="*/ 2771 w 5631"/>
                  <a:gd name="T91" fmla="*/ 1876 h 5223"/>
                  <a:gd name="T92" fmla="*/ 2650 w 5631"/>
                  <a:gd name="T93" fmla="*/ 2344 h 5223"/>
                  <a:gd name="T94" fmla="*/ 3496 w 5631"/>
                  <a:gd name="T95" fmla="*/ 2068 h 5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31" h="5223">
                    <a:moveTo>
                      <a:pt x="5631" y="3012"/>
                    </a:moveTo>
                    <a:cubicBezTo>
                      <a:pt x="5588" y="3083"/>
                      <a:pt x="5530" y="3141"/>
                      <a:pt x="5469" y="3196"/>
                    </a:cubicBezTo>
                    <a:cubicBezTo>
                      <a:pt x="5449" y="3214"/>
                      <a:pt x="5430" y="3233"/>
                      <a:pt x="5412" y="3252"/>
                    </a:cubicBezTo>
                    <a:cubicBezTo>
                      <a:pt x="5180" y="3494"/>
                      <a:pt x="4898" y="3655"/>
                      <a:pt x="4584" y="3766"/>
                    </a:cubicBezTo>
                    <a:cubicBezTo>
                      <a:pt x="4496" y="3798"/>
                      <a:pt x="4405" y="3813"/>
                      <a:pt x="4310" y="3811"/>
                    </a:cubicBezTo>
                    <a:cubicBezTo>
                      <a:pt x="4198" y="3808"/>
                      <a:pt x="4086" y="3812"/>
                      <a:pt x="3974" y="3810"/>
                    </a:cubicBezTo>
                    <a:cubicBezTo>
                      <a:pt x="3920" y="3809"/>
                      <a:pt x="3867" y="3814"/>
                      <a:pt x="3816" y="3831"/>
                    </a:cubicBezTo>
                    <a:cubicBezTo>
                      <a:pt x="3719" y="3864"/>
                      <a:pt x="3619" y="3875"/>
                      <a:pt x="3517" y="3869"/>
                    </a:cubicBezTo>
                    <a:cubicBezTo>
                      <a:pt x="3454" y="3864"/>
                      <a:pt x="3396" y="3879"/>
                      <a:pt x="3340" y="3906"/>
                    </a:cubicBezTo>
                    <a:cubicBezTo>
                      <a:pt x="3236" y="3954"/>
                      <a:pt x="3131" y="4000"/>
                      <a:pt x="3026" y="4046"/>
                    </a:cubicBezTo>
                    <a:cubicBezTo>
                      <a:pt x="2992" y="4062"/>
                      <a:pt x="2955" y="4069"/>
                      <a:pt x="2917" y="4063"/>
                    </a:cubicBezTo>
                    <a:cubicBezTo>
                      <a:pt x="2898" y="4060"/>
                      <a:pt x="2885" y="4037"/>
                      <a:pt x="2895" y="4021"/>
                    </a:cubicBezTo>
                    <a:cubicBezTo>
                      <a:pt x="2905" y="4005"/>
                      <a:pt x="2918" y="3989"/>
                      <a:pt x="2933" y="3981"/>
                    </a:cubicBezTo>
                    <a:cubicBezTo>
                      <a:pt x="2970" y="3962"/>
                      <a:pt x="3009" y="3943"/>
                      <a:pt x="3050" y="3931"/>
                    </a:cubicBezTo>
                    <a:cubicBezTo>
                      <a:pt x="3114" y="3911"/>
                      <a:pt x="3174" y="3883"/>
                      <a:pt x="3233" y="3852"/>
                    </a:cubicBezTo>
                    <a:cubicBezTo>
                      <a:pt x="3509" y="3711"/>
                      <a:pt x="3796" y="3599"/>
                      <a:pt x="4098" y="3525"/>
                    </a:cubicBezTo>
                    <a:cubicBezTo>
                      <a:pt x="4315" y="3471"/>
                      <a:pt x="4529" y="3407"/>
                      <a:pt x="4736" y="3320"/>
                    </a:cubicBezTo>
                    <a:cubicBezTo>
                      <a:pt x="4804" y="3291"/>
                      <a:pt x="4872" y="3258"/>
                      <a:pt x="4937" y="3222"/>
                    </a:cubicBezTo>
                    <a:cubicBezTo>
                      <a:pt x="4976" y="3200"/>
                      <a:pt x="5012" y="3171"/>
                      <a:pt x="5045" y="3141"/>
                    </a:cubicBezTo>
                    <a:cubicBezTo>
                      <a:pt x="5064" y="3124"/>
                      <a:pt x="5080" y="3100"/>
                      <a:pt x="5090" y="3076"/>
                    </a:cubicBezTo>
                    <a:cubicBezTo>
                      <a:pt x="5109" y="3029"/>
                      <a:pt x="5092" y="2985"/>
                      <a:pt x="5047" y="2960"/>
                    </a:cubicBezTo>
                    <a:cubicBezTo>
                      <a:pt x="5036" y="2954"/>
                      <a:pt x="5023" y="2948"/>
                      <a:pt x="5010" y="2945"/>
                    </a:cubicBezTo>
                    <a:cubicBezTo>
                      <a:pt x="4976" y="2940"/>
                      <a:pt x="4942" y="2930"/>
                      <a:pt x="4908" y="2932"/>
                    </a:cubicBezTo>
                    <a:cubicBezTo>
                      <a:pt x="4762" y="2942"/>
                      <a:pt x="4615" y="2945"/>
                      <a:pt x="4470" y="2969"/>
                    </a:cubicBezTo>
                    <a:cubicBezTo>
                      <a:pt x="4323" y="2994"/>
                      <a:pt x="4176" y="3017"/>
                      <a:pt x="4028" y="3037"/>
                    </a:cubicBezTo>
                    <a:cubicBezTo>
                      <a:pt x="3959" y="3047"/>
                      <a:pt x="3890" y="3054"/>
                      <a:pt x="3821" y="3054"/>
                    </a:cubicBezTo>
                    <a:cubicBezTo>
                      <a:pt x="3760" y="3054"/>
                      <a:pt x="3720" y="3080"/>
                      <a:pt x="3689" y="3128"/>
                    </a:cubicBezTo>
                    <a:cubicBezTo>
                      <a:pt x="3679" y="3144"/>
                      <a:pt x="3669" y="3159"/>
                      <a:pt x="3660" y="3176"/>
                    </a:cubicBezTo>
                    <a:cubicBezTo>
                      <a:pt x="3621" y="3249"/>
                      <a:pt x="3562" y="3302"/>
                      <a:pt x="3488" y="3337"/>
                    </a:cubicBezTo>
                    <a:cubicBezTo>
                      <a:pt x="3367" y="3395"/>
                      <a:pt x="3240" y="3420"/>
                      <a:pt x="3108" y="3388"/>
                    </a:cubicBezTo>
                    <a:cubicBezTo>
                      <a:pt x="3051" y="3374"/>
                      <a:pt x="2997" y="3375"/>
                      <a:pt x="2944" y="3398"/>
                    </a:cubicBezTo>
                    <a:cubicBezTo>
                      <a:pt x="2814" y="3453"/>
                      <a:pt x="2684" y="3507"/>
                      <a:pt x="2554" y="3563"/>
                    </a:cubicBezTo>
                    <a:cubicBezTo>
                      <a:pt x="2471" y="3599"/>
                      <a:pt x="2390" y="3638"/>
                      <a:pt x="2307" y="3675"/>
                    </a:cubicBezTo>
                    <a:cubicBezTo>
                      <a:pt x="2241" y="3704"/>
                      <a:pt x="2175" y="3730"/>
                      <a:pt x="2105" y="3749"/>
                    </a:cubicBezTo>
                    <a:cubicBezTo>
                      <a:pt x="2049" y="3765"/>
                      <a:pt x="1995" y="3791"/>
                      <a:pt x="1946" y="3822"/>
                    </a:cubicBezTo>
                    <a:cubicBezTo>
                      <a:pt x="1874" y="3867"/>
                      <a:pt x="1805" y="3918"/>
                      <a:pt x="1738" y="3971"/>
                    </a:cubicBezTo>
                    <a:cubicBezTo>
                      <a:pt x="1661" y="4033"/>
                      <a:pt x="1588" y="4099"/>
                      <a:pt x="1514" y="4164"/>
                    </a:cubicBezTo>
                    <a:cubicBezTo>
                      <a:pt x="1425" y="4241"/>
                      <a:pt x="1333" y="4313"/>
                      <a:pt x="1237" y="4380"/>
                    </a:cubicBezTo>
                    <a:cubicBezTo>
                      <a:pt x="1136" y="4451"/>
                      <a:pt x="1038" y="4525"/>
                      <a:pt x="940" y="4598"/>
                    </a:cubicBezTo>
                    <a:cubicBezTo>
                      <a:pt x="816" y="4691"/>
                      <a:pt x="702" y="4795"/>
                      <a:pt x="596" y="4908"/>
                    </a:cubicBezTo>
                    <a:cubicBezTo>
                      <a:pt x="514" y="4995"/>
                      <a:pt x="428" y="5080"/>
                      <a:pt x="347" y="5168"/>
                    </a:cubicBezTo>
                    <a:cubicBezTo>
                      <a:pt x="311" y="5206"/>
                      <a:pt x="272" y="5223"/>
                      <a:pt x="220" y="5219"/>
                    </a:cubicBezTo>
                    <a:cubicBezTo>
                      <a:pt x="183" y="5215"/>
                      <a:pt x="145" y="5218"/>
                      <a:pt x="112" y="5218"/>
                    </a:cubicBezTo>
                    <a:cubicBezTo>
                      <a:pt x="82" y="5201"/>
                      <a:pt x="74" y="5174"/>
                      <a:pt x="67" y="5150"/>
                    </a:cubicBezTo>
                    <a:cubicBezTo>
                      <a:pt x="45" y="5078"/>
                      <a:pt x="23" y="5007"/>
                      <a:pt x="6" y="4934"/>
                    </a:cubicBezTo>
                    <a:cubicBezTo>
                      <a:pt x="0" y="4907"/>
                      <a:pt x="2" y="4876"/>
                      <a:pt x="7" y="4847"/>
                    </a:cubicBezTo>
                    <a:cubicBezTo>
                      <a:pt x="40" y="4650"/>
                      <a:pt x="126" y="4478"/>
                      <a:pt x="266" y="4335"/>
                    </a:cubicBezTo>
                    <a:cubicBezTo>
                      <a:pt x="286" y="4315"/>
                      <a:pt x="305" y="4293"/>
                      <a:pt x="343" y="4280"/>
                    </a:cubicBezTo>
                    <a:cubicBezTo>
                      <a:pt x="334" y="4309"/>
                      <a:pt x="330" y="4329"/>
                      <a:pt x="322" y="4348"/>
                    </a:cubicBezTo>
                    <a:cubicBezTo>
                      <a:pt x="290" y="4424"/>
                      <a:pt x="257" y="4499"/>
                      <a:pt x="225" y="4576"/>
                    </a:cubicBezTo>
                    <a:cubicBezTo>
                      <a:pt x="198" y="4642"/>
                      <a:pt x="174" y="4710"/>
                      <a:pt x="163" y="4782"/>
                    </a:cubicBezTo>
                    <a:cubicBezTo>
                      <a:pt x="157" y="4827"/>
                      <a:pt x="167" y="4867"/>
                      <a:pt x="197" y="4901"/>
                    </a:cubicBezTo>
                    <a:cubicBezTo>
                      <a:pt x="225" y="4933"/>
                      <a:pt x="253" y="4937"/>
                      <a:pt x="288" y="4913"/>
                    </a:cubicBezTo>
                    <a:cubicBezTo>
                      <a:pt x="332" y="4882"/>
                      <a:pt x="374" y="4850"/>
                      <a:pt x="416" y="4818"/>
                    </a:cubicBezTo>
                    <a:cubicBezTo>
                      <a:pt x="704" y="4601"/>
                      <a:pt x="991" y="4384"/>
                      <a:pt x="1279" y="4168"/>
                    </a:cubicBezTo>
                    <a:cubicBezTo>
                      <a:pt x="1606" y="3922"/>
                      <a:pt x="1958" y="3718"/>
                      <a:pt x="2319" y="3528"/>
                    </a:cubicBezTo>
                    <a:cubicBezTo>
                      <a:pt x="2414" y="3478"/>
                      <a:pt x="2512" y="3438"/>
                      <a:pt x="2617" y="3415"/>
                    </a:cubicBezTo>
                    <a:cubicBezTo>
                      <a:pt x="2671" y="3403"/>
                      <a:pt x="2725" y="3384"/>
                      <a:pt x="2777" y="3364"/>
                    </a:cubicBezTo>
                    <a:cubicBezTo>
                      <a:pt x="2820" y="3349"/>
                      <a:pt x="2859" y="3325"/>
                      <a:pt x="2891" y="3292"/>
                    </a:cubicBezTo>
                    <a:cubicBezTo>
                      <a:pt x="2934" y="3247"/>
                      <a:pt x="2954" y="3194"/>
                      <a:pt x="2939" y="3131"/>
                    </a:cubicBezTo>
                    <a:cubicBezTo>
                      <a:pt x="2914" y="3025"/>
                      <a:pt x="2878" y="2922"/>
                      <a:pt x="2828" y="2824"/>
                    </a:cubicBezTo>
                    <a:cubicBezTo>
                      <a:pt x="2819" y="2808"/>
                      <a:pt x="2809" y="2792"/>
                      <a:pt x="2799" y="2776"/>
                    </a:cubicBezTo>
                    <a:cubicBezTo>
                      <a:pt x="2771" y="2732"/>
                      <a:pt x="2732" y="2708"/>
                      <a:pt x="2680" y="2707"/>
                    </a:cubicBezTo>
                    <a:cubicBezTo>
                      <a:pt x="2616" y="2705"/>
                      <a:pt x="2561" y="2681"/>
                      <a:pt x="2508" y="2648"/>
                    </a:cubicBezTo>
                    <a:cubicBezTo>
                      <a:pt x="2469" y="2625"/>
                      <a:pt x="2431" y="2600"/>
                      <a:pt x="2392" y="2578"/>
                    </a:cubicBezTo>
                    <a:cubicBezTo>
                      <a:pt x="2317" y="2534"/>
                      <a:pt x="2307" y="2534"/>
                      <a:pt x="2246" y="2593"/>
                    </a:cubicBezTo>
                    <a:cubicBezTo>
                      <a:pt x="2208" y="2630"/>
                      <a:pt x="2171" y="2668"/>
                      <a:pt x="2135" y="2708"/>
                    </a:cubicBezTo>
                    <a:cubicBezTo>
                      <a:pt x="2006" y="2854"/>
                      <a:pt x="1879" y="3001"/>
                      <a:pt x="1750" y="3147"/>
                    </a:cubicBezTo>
                    <a:cubicBezTo>
                      <a:pt x="1734" y="3165"/>
                      <a:pt x="1719" y="3184"/>
                      <a:pt x="1701" y="3199"/>
                    </a:cubicBezTo>
                    <a:cubicBezTo>
                      <a:pt x="1689" y="3208"/>
                      <a:pt x="1673" y="3215"/>
                      <a:pt x="1659" y="3217"/>
                    </a:cubicBezTo>
                    <a:cubicBezTo>
                      <a:pt x="1638" y="3220"/>
                      <a:pt x="1615" y="3221"/>
                      <a:pt x="1603" y="3197"/>
                    </a:cubicBezTo>
                    <a:cubicBezTo>
                      <a:pt x="1593" y="3177"/>
                      <a:pt x="1603" y="3161"/>
                      <a:pt x="1613" y="3145"/>
                    </a:cubicBezTo>
                    <a:cubicBezTo>
                      <a:pt x="1649" y="3088"/>
                      <a:pt x="1685" y="3032"/>
                      <a:pt x="1721" y="2976"/>
                    </a:cubicBezTo>
                    <a:cubicBezTo>
                      <a:pt x="1841" y="2791"/>
                      <a:pt x="1962" y="2605"/>
                      <a:pt x="2082" y="2420"/>
                    </a:cubicBezTo>
                    <a:cubicBezTo>
                      <a:pt x="2098" y="2395"/>
                      <a:pt x="2112" y="2369"/>
                      <a:pt x="2130" y="2346"/>
                    </a:cubicBezTo>
                    <a:cubicBezTo>
                      <a:pt x="2163" y="2304"/>
                      <a:pt x="2157" y="2262"/>
                      <a:pt x="2133" y="2219"/>
                    </a:cubicBezTo>
                    <a:cubicBezTo>
                      <a:pt x="2107" y="2174"/>
                      <a:pt x="2069" y="2141"/>
                      <a:pt x="2021" y="2121"/>
                    </a:cubicBezTo>
                    <a:cubicBezTo>
                      <a:pt x="1988" y="2106"/>
                      <a:pt x="1954" y="2108"/>
                      <a:pt x="1920" y="2121"/>
                    </a:cubicBezTo>
                    <a:cubicBezTo>
                      <a:pt x="1873" y="2140"/>
                      <a:pt x="1825" y="2156"/>
                      <a:pt x="1779" y="2177"/>
                    </a:cubicBezTo>
                    <a:cubicBezTo>
                      <a:pt x="1677" y="2221"/>
                      <a:pt x="1585" y="2161"/>
                      <a:pt x="1563" y="2066"/>
                    </a:cubicBezTo>
                    <a:cubicBezTo>
                      <a:pt x="1557" y="2038"/>
                      <a:pt x="1553" y="2008"/>
                      <a:pt x="1553" y="1979"/>
                    </a:cubicBezTo>
                    <a:cubicBezTo>
                      <a:pt x="1551" y="1897"/>
                      <a:pt x="1551" y="1814"/>
                      <a:pt x="1553" y="1731"/>
                    </a:cubicBezTo>
                    <a:cubicBezTo>
                      <a:pt x="1554" y="1682"/>
                      <a:pt x="1547" y="1636"/>
                      <a:pt x="1519" y="1594"/>
                    </a:cubicBezTo>
                    <a:cubicBezTo>
                      <a:pt x="1495" y="1559"/>
                      <a:pt x="1489" y="1521"/>
                      <a:pt x="1510" y="1481"/>
                    </a:cubicBezTo>
                    <a:cubicBezTo>
                      <a:pt x="1527" y="1449"/>
                      <a:pt x="1524" y="1414"/>
                      <a:pt x="1513" y="1380"/>
                    </a:cubicBezTo>
                    <a:cubicBezTo>
                      <a:pt x="1496" y="1330"/>
                      <a:pt x="1481" y="1278"/>
                      <a:pt x="1463" y="1229"/>
                    </a:cubicBezTo>
                    <a:cubicBezTo>
                      <a:pt x="1359" y="951"/>
                      <a:pt x="1235" y="683"/>
                      <a:pt x="1112" y="414"/>
                    </a:cubicBezTo>
                    <a:cubicBezTo>
                      <a:pt x="1099" y="388"/>
                      <a:pt x="1088" y="361"/>
                      <a:pt x="1077" y="337"/>
                    </a:cubicBezTo>
                    <a:cubicBezTo>
                      <a:pt x="1090" y="305"/>
                      <a:pt x="1113" y="301"/>
                      <a:pt x="1138" y="304"/>
                    </a:cubicBezTo>
                    <a:cubicBezTo>
                      <a:pt x="1173" y="307"/>
                      <a:pt x="1206" y="321"/>
                      <a:pt x="1232" y="344"/>
                    </a:cubicBezTo>
                    <a:cubicBezTo>
                      <a:pt x="1266" y="374"/>
                      <a:pt x="1302" y="403"/>
                      <a:pt x="1329" y="439"/>
                    </a:cubicBezTo>
                    <a:cubicBezTo>
                      <a:pt x="1383" y="511"/>
                      <a:pt x="1436" y="585"/>
                      <a:pt x="1482" y="663"/>
                    </a:cubicBezTo>
                    <a:cubicBezTo>
                      <a:pt x="1602" y="868"/>
                      <a:pt x="1698" y="1085"/>
                      <a:pt x="1786" y="1305"/>
                    </a:cubicBezTo>
                    <a:cubicBezTo>
                      <a:pt x="1863" y="1498"/>
                      <a:pt x="1937" y="1692"/>
                      <a:pt x="2005" y="1889"/>
                    </a:cubicBezTo>
                    <a:cubicBezTo>
                      <a:pt x="2036" y="1978"/>
                      <a:pt x="2095" y="2015"/>
                      <a:pt x="2180" y="2029"/>
                    </a:cubicBezTo>
                    <a:cubicBezTo>
                      <a:pt x="2216" y="2035"/>
                      <a:pt x="2245" y="2026"/>
                      <a:pt x="2265" y="1998"/>
                    </a:cubicBezTo>
                    <a:cubicBezTo>
                      <a:pt x="2291" y="1961"/>
                      <a:pt x="2317" y="1924"/>
                      <a:pt x="2338" y="1884"/>
                    </a:cubicBezTo>
                    <a:cubicBezTo>
                      <a:pt x="2403" y="1758"/>
                      <a:pt x="2451" y="1625"/>
                      <a:pt x="2496" y="1491"/>
                    </a:cubicBezTo>
                    <a:cubicBezTo>
                      <a:pt x="2524" y="1410"/>
                      <a:pt x="2540" y="1327"/>
                      <a:pt x="2536" y="1240"/>
                    </a:cubicBezTo>
                    <a:cubicBezTo>
                      <a:pt x="2532" y="1166"/>
                      <a:pt x="2533" y="1091"/>
                      <a:pt x="2536" y="1016"/>
                    </a:cubicBezTo>
                    <a:cubicBezTo>
                      <a:pt x="2537" y="978"/>
                      <a:pt x="2523" y="950"/>
                      <a:pt x="2494" y="926"/>
                    </a:cubicBezTo>
                    <a:cubicBezTo>
                      <a:pt x="2445" y="885"/>
                      <a:pt x="2398" y="843"/>
                      <a:pt x="2350" y="800"/>
                    </a:cubicBezTo>
                    <a:cubicBezTo>
                      <a:pt x="2334" y="787"/>
                      <a:pt x="2321" y="771"/>
                      <a:pt x="2308" y="758"/>
                    </a:cubicBezTo>
                    <a:cubicBezTo>
                      <a:pt x="2313" y="734"/>
                      <a:pt x="2326" y="725"/>
                      <a:pt x="2343" y="727"/>
                    </a:cubicBezTo>
                    <a:cubicBezTo>
                      <a:pt x="2367" y="729"/>
                      <a:pt x="2391" y="733"/>
                      <a:pt x="2414" y="739"/>
                    </a:cubicBezTo>
                    <a:cubicBezTo>
                      <a:pt x="2453" y="749"/>
                      <a:pt x="2492" y="754"/>
                      <a:pt x="2530" y="734"/>
                    </a:cubicBezTo>
                    <a:cubicBezTo>
                      <a:pt x="2561" y="718"/>
                      <a:pt x="2586" y="729"/>
                      <a:pt x="2607" y="756"/>
                    </a:cubicBezTo>
                    <a:cubicBezTo>
                      <a:pt x="2623" y="777"/>
                      <a:pt x="2639" y="799"/>
                      <a:pt x="2657" y="818"/>
                    </a:cubicBezTo>
                    <a:cubicBezTo>
                      <a:pt x="2681" y="842"/>
                      <a:pt x="2705" y="868"/>
                      <a:pt x="2733" y="888"/>
                    </a:cubicBezTo>
                    <a:cubicBezTo>
                      <a:pt x="2779" y="921"/>
                      <a:pt x="2831" y="930"/>
                      <a:pt x="2885" y="909"/>
                    </a:cubicBezTo>
                    <a:cubicBezTo>
                      <a:pt x="2940" y="889"/>
                      <a:pt x="2996" y="870"/>
                      <a:pt x="3049" y="846"/>
                    </a:cubicBezTo>
                    <a:cubicBezTo>
                      <a:pt x="3279" y="741"/>
                      <a:pt x="3508" y="633"/>
                      <a:pt x="3738" y="527"/>
                    </a:cubicBezTo>
                    <a:cubicBezTo>
                      <a:pt x="3948" y="430"/>
                      <a:pt x="4159" y="334"/>
                      <a:pt x="4370" y="238"/>
                    </a:cubicBezTo>
                    <a:cubicBezTo>
                      <a:pt x="4406" y="222"/>
                      <a:pt x="4444" y="207"/>
                      <a:pt x="4482" y="196"/>
                    </a:cubicBezTo>
                    <a:cubicBezTo>
                      <a:pt x="4518" y="186"/>
                      <a:pt x="4555" y="174"/>
                      <a:pt x="4591" y="176"/>
                    </a:cubicBezTo>
                    <a:cubicBezTo>
                      <a:pt x="4754" y="185"/>
                      <a:pt x="4908" y="146"/>
                      <a:pt x="5064" y="110"/>
                    </a:cubicBezTo>
                    <a:cubicBezTo>
                      <a:pt x="5207" y="77"/>
                      <a:pt x="5350" y="46"/>
                      <a:pt x="5493" y="15"/>
                    </a:cubicBezTo>
                    <a:cubicBezTo>
                      <a:pt x="5560" y="0"/>
                      <a:pt x="5601" y="28"/>
                      <a:pt x="5609" y="96"/>
                    </a:cubicBezTo>
                    <a:cubicBezTo>
                      <a:pt x="5613" y="133"/>
                      <a:pt x="5611" y="171"/>
                      <a:pt x="5613" y="208"/>
                    </a:cubicBezTo>
                    <a:cubicBezTo>
                      <a:pt x="5615" y="237"/>
                      <a:pt x="5609" y="267"/>
                      <a:pt x="5631" y="292"/>
                    </a:cubicBezTo>
                    <a:cubicBezTo>
                      <a:pt x="5631" y="388"/>
                      <a:pt x="5631" y="484"/>
                      <a:pt x="5631" y="580"/>
                    </a:cubicBezTo>
                    <a:cubicBezTo>
                      <a:pt x="5626" y="586"/>
                      <a:pt x="5618" y="592"/>
                      <a:pt x="5617" y="599"/>
                    </a:cubicBezTo>
                    <a:cubicBezTo>
                      <a:pt x="5601" y="706"/>
                      <a:pt x="5544" y="792"/>
                      <a:pt x="5476" y="872"/>
                    </a:cubicBezTo>
                    <a:cubicBezTo>
                      <a:pt x="5431" y="925"/>
                      <a:pt x="5382" y="974"/>
                      <a:pt x="5332" y="1021"/>
                    </a:cubicBezTo>
                    <a:cubicBezTo>
                      <a:pt x="5254" y="1094"/>
                      <a:pt x="5173" y="1163"/>
                      <a:pt x="5094" y="1234"/>
                    </a:cubicBezTo>
                    <a:cubicBezTo>
                      <a:pt x="4983" y="1335"/>
                      <a:pt x="4873" y="1436"/>
                      <a:pt x="4781" y="1554"/>
                    </a:cubicBezTo>
                    <a:cubicBezTo>
                      <a:pt x="4538" y="1862"/>
                      <a:pt x="4307" y="2178"/>
                      <a:pt x="4096" y="2508"/>
                    </a:cubicBezTo>
                    <a:cubicBezTo>
                      <a:pt x="4046" y="2587"/>
                      <a:pt x="4003" y="2669"/>
                      <a:pt x="3959" y="2752"/>
                    </a:cubicBezTo>
                    <a:cubicBezTo>
                      <a:pt x="3943" y="2782"/>
                      <a:pt x="3931" y="2815"/>
                      <a:pt x="3924" y="2849"/>
                    </a:cubicBezTo>
                    <a:cubicBezTo>
                      <a:pt x="3913" y="2892"/>
                      <a:pt x="3936" y="2928"/>
                      <a:pt x="3980" y="2941"/>
                    </a:cubicBezTo>
                    <a:cubicBezTo>
                      <a:pt x="3997" y="2946"/>
                      <a:pt x="4016" y="2947"/>
                      <a:pt x="4034" y="2945"/>
                    </a:cubicBezTo>
                    <a:cubicBezTo>
                      <a:pt x="4066" y="2940"/>
                      <a:pt x="4097" y="2933"/>
                      <a:pt x="4128" y="2926"/>
                    </a:cubicBezTo>
                    <a:cubicBezTo>
                      <a:pt x="4235" y="2901"/>
                      <a:pt x="4342" y="2884"/>
                      <a:pt x="4452" y="2889"/>
                    </a:cubicBezTo>
                    <a:cubicBezTo>
                      <a:pt x="4483" y="2890"/>
                      <a:pt x="4516" y="2883"/>
                      <a:pt x="4546" y="2874"/>
                    </a:cubicBezTo>
                    <a:cubicBezTo>
                      <a:pt x="4645" y="2844"/>
                      <a:pt x="4744" y="2813"/>
                      <a:pt x="4843" y="2782"/>
                    </a:cubicBezTo>
                    <a:cubicBezTo>
                      <a:pt x="4915" y="2759"/>
                      <a:pt x="4988" y="2747"/>
                      <a:pt x="5064" y="2750"/>
                    </a:cubicBezTo>
                    <a:cubicBezTo>
                      <a:pt x="5114" y="2752"/>
                      <a:pt x="5165" y="2750"/>
                      <a:pt x="5215" y="2750"/>
                    </a:cubicBezTo>
                    <a:cubicBezTo>
                      <a:pt x="5261" y="2750"/>
                      <a:pt x="5305" y="2746"/>
                      <a:pt x="5349" y="2732"/>
                    </a:cubicBezTo>
                    <a:cubicBezTo>
                      <a:pt x="5453" y="2702"/>
                      <a:pt x="5587" y="2756"/>
                      <a:pt x="5615" y="2853"/>
                    </a:cubicBezTo>
                    <a:cubicBezTo>
                      <a:pt x="5616" y="2859"/>
                      <a:pt x="5625" y="2863"/>
                      <a:pt x="5631" y="2868"/>
                    </a:cubicBezTo>
                    <a:cubicBezTo>
                      <a:pt x="5631" y="2916"/>
                      <a:pt x="5631" y="2964"/>
                      <a:pt x="5631" y="3012"/>
                    </a:cubicBezTo>
                    <a:close/>
                    <a:moveTo>
                      <a:pt x="4860" y="277"/>
                    </a:moveTo>
                    <a:cubicBezTo>
                      <a:pt x="4778" y="275"/>
                      <a:pt x="4717" y="276"/>
                      <a:pt x="4657" y="293"/>
                    </a:cubicBezTo>
                    <a:cubicBezTo>
                      <a:pt x="4521" y="330"/>
                      <a:pt x="4384" y="364"/>
                      <a:pt x="4249" y="403"/>
                    </a:cubicBezTo>
                    <a:cubicBezTo>
                      <a:pt x="4080" y="452"/>
                      <a:pt x="3913" y="505"/>
                      <a:pt x="3752" y="575"/>
                    </a:cubicBezTo>
                    <a:cubicBezTo>
                      <a:pt x="3681" y="606"/>
                      <a:pt x="3612" y="642"/>
                      <a:pt x="3545" y="680"/>
                    </a:cubicBezTo>
                    <a:cubicBezTo>
                      <a:pt x="3516" y="697"/>
                      <a:pt x="3490" y="722"/>
                      <a:pt x="3467" y="748"/>
                    </a:cubicBezTo>
                    <a:cubicBezTo>
                      <a:pt x="3438" y="781"/>
                      <a:pt x="3438" y="805"/>
                      <a:pt x="3463" y="841"/>
                    </a:cubicBezTo>
                    <a:cubicBezTo>
                      <a:pt x="3486" y="874"/>
                      <a:pt x="3511" y="905"/>
                      <a:pt x="3536" y="936"/>
                    </a:cubicBezTo>
                    <a:cubicBezTo>
                      <a:pt x="3619" y="1041"/>
                      <a:pt x="3704" y="1143"/>
                      <a:pt x="3783" y="1250"/>
                    </a:cubicBezTo>
                    <a:cubicBezTo>
                      <a:pt x="3840" y="1327"/>
                      <a:pt x="3891" y="1409"/>
                      <a:pt x="3941" y="1491"/>
                    </a:cubicBezTo>
                    <a:cubicBezTo>
                      <a:pt x="3976" y="1547"/>
                      <a:pt x="4003" y="1609"/>
                      <a:pt x="4020" y="1673"/>
                    </a:cubicBezTo>
                    <a:cubicBezTo>
                      <a:pt x="4045" y="1765"/>
                      <a:pt x="4031" y="1848"/>
                      <a:pt x="3964" y="1918"/>
                    </a:cubicBezTo>
                    <a:cubicBezTo>
                      <a:pt x="3933" y="1951"/>
                      <a:pt x="3900" y="1983"/>
                      <a:pt x="3863" y="2008"/>
                    </a:cubicBezTo>
                    <a:cubicBezTo>
                      <a:pt x="3800" y="2052"/>
                      <a:pt x="3735" y="2094"/>
                      <a:pt x="3667" y="2131"/>
                    </a:cubicBezTo>
                    <a:cubicBezTo>
                      <a:pt x="3555" y="2192"/>
                      <a:pt x="3439" y="2246"/>
                      <a:pt x="3326" y="2305"/>
                    </a:cubicBezTo>
                    <a:cubicBezTo>
                      <a:pt x="3241" y="2350"/>
                      <a:pt x="3157" y="2396"/>
                      <a:pt x="3076" y="2448"/>
                    </a:cubicBezTo>
                    <a:cubicBezTo>
                      <a:pt x="3032" y="2476"/>
                      <a:pt x="2992" y="2513"/>
                      <a:pt x="2955" y="2551"/>
                    </a:cubicBezTo>
                    <a:cubicBezTo>
                      <a:pt x="2907" y="2601"/>
                      <a:pt x="2896" y="2661"/>
                      <a:pt x="2923" y="2728"/>
                    </a:cubicBezTo>
                    <a:cubicBezTo>
                      <a:pt x="2966" y="2839"/>
                      <a:pt x="3022" y="2940"/>
                      <a:pt x="3103" y="3027"/>
                    </a:cubicBezTo>
                    <a:cubicBezTo>
                      <a:pt x="3127" y="3052"/>
                      <a:pt x="3154" y="3075"/>
                      <a:pt x="3182" y="3094"/>
                    </a:cubicBezTo>
                    <a:cubicBezTo>
                      <a:pt x="3245" y="3138"/>
                      <a:pt x="3311" y="3142"/>
                      <a:pt x="3376" y="3100"/>
                    </a:cubicBezTo>
                    <a:cubicBezTo>
                      <a:pt x="3414" y="3075"/>
                      <a:pt x="3453" y="3050"/>
                      <a:pt x="3485" y="3018"/>
                    </a:cubicBezTo>
                    <a:cubicBezTo>
                      <a:pt x="3553" y="2951"/>
                      <a:pt x="3620" y="2882"/>
                      <a:pt x="3682" y="2810"/>
                    </a:cubicBezTo>
                    <a:cubicBezTo>
                      <a:pt x="3809" y="2662"/>
                      <a:pt x="3922" y="2504"/>
                      <a:pt x="4032" y="2343"/>
                    </a:cubicBezTo>
                    <a:cubicBezTo>
                      <a:pt x="4386" y="1829"/>
                      <a:pt x="4705" y="1294"/>
                      <a:pt x="5010" y="750"/>
                    </a:cubicBezTo>
                    <a:cubicBezTo>
                      <a:pt x="5040" y="696"/>
                      <a:pt x="5075" y="647"/>
                      <a:pt x="5117" y="601"/>
                    </a:cubicBezTo>
                    <a:cubicBezTo>
                      <a:pt x="5163" y="550"/>
                      <a:pt x="5208" y="497"/>
                      <a:pt x="5251" y="443"/>
                    </a:cubicBezTo>
                    <a:cubicBezTo>
                      <a:pt x="5270" y="418"/>
                      <a:pt x="5285" y="389"/>
                      <a:pt x="5300" y="361"/>
                    </a:cubicBezTo>
                    <a:cubicBezTo>
                      <a:pt x="5305" y="349"/>
                      <a:pt x="5309" y="335"/>
                      <a:pt x="5308" y="322"/>
                    </a:cubicBezTo>
                    <a:cubicBezTo>
                      <a:pt x="5303" y="254"/>
                      <a:pt x="5226" y="199"/>
                      <a:pt x="5158" y="214"/>
                    </a:cubicBezTo>
                    <a:cubicBezTo>
                      <a:pt x="5125" y="222"/>
                      <a:pt x="5091" y="232"/>
                      <a:pt x="5059" y="244"/>
                    </a:cubicBezTo>
                    <a:cubicBezTo>
                      <a:pt x="4988" y="269"/>
                      <a:pt x="4915" y="283"/>
                      <a:pt x="4860" y="277"/>
                    </a:cubicBezTo>
                    <a:close/>
                    <a:moveTo>
                      <a:pt x="3748" y="1608"/>
                    </a:moveTo>
                    <a:cubicBezTo>
                      <a:pt x="3745" y="1586"/>
                      <a:pt x="3744" y="1564"/>
                      <a:pt x="3739" y="1544"/>
                    </a:cubicBezTo>
                    <a:cubicBezTo>
                      <a:pt x="3695" y="1363"/>
                      <a:pt x="3623" y="1195"/>
                      <a:pt x="3514" y="1044"/>
                    </a:cubicBezTo>
                    <a:cubicBezTo>
                      <a:pt x="3483" y="1002"/>
                      <a:pt x="3445" y="963"/>
                      <a:pt x="3406" y="928"/>
                    </a:cubicBezTo>
                    <a:cubicBezTo>
                      <a:pt x="3306" y="840"/>
                      <a:pt x="3193" y="862"/>
                      <a:pt x="3088" y="924"/>
                    </a:cubicBezTo>
                    <a:cubicBezTo>
                      <a:pt x="3048" y="947"/>
                      <a:pt x="3040" y="987"/>
                      <a:pt x="3059" y="1029"/>
                    </a:cubicBezTo>
                    <a:cubicBezTo>
                      <a:pt x="3068" y="1048"/>
                      <a:pt x="3081" y="1065"/>
                      <a:pt x="3095" y="1081"/>
                    </a:cubicBezTo>
                    <a:cubicBezTo>
                      <a:pt x="3111" y="1102"/>
                      <a:pt x="3130" y="1121"/>
                      <a:pt x="3147" y="1142"/>
                    </a:cubicBezTo>
                    <a:cubicBezTo>
                      <a:pt x="3216" y="1227"/>
                      <a:pt x="3255" y="1348"/>
                      <a:pt x="3155" y="1469"/>
                    </a:cubicBezTo>
                    <a:cubicBezTo>
                      <a:pt x="3109" y="1525"/>
                      <a:pt x="3062" y="1579"/>
                      <a:pt x="3012" y="1631"/>
                    </a:cubicBezTo>
                    <a:cubicBezTo>
                      <a:pt x="2933" y="1714"/>
                      <a:pt x="2849" y="1792"/>
                      <a:pt x="2771" y="1876"/>
                    </a:cubicBezTo>
                    <a:cubicBezTo>
                      <a:pt x="2716" y="1934"/>
                      <a:pt x="2665" y="1996"/>
                      <a:pt x="2618" y="2060"/>
                    </a:cubicBezTo>
                    <a:cubicBezTo>
                      <a:pt x="2593" y="2094"/>
                      <a:pt x="2577" y="2134"/>
                      <a:pt x="2562" y="2174"/>
                    </a:cubicBezTo>
                    <a:cubicBezTo>
                      <a:pt x="2547" y="2214"/>
                      <a:pt x="2555" y="2253"/>
                      <a:pt x="2586" y="2285"/>
                    </a:cubicBezTo>
                    <a:cubicBezTo>
                      <a:pt x="2606" y="2306"/>
                      <a:pt x="2627" y="2327"/>
                      <a:pt x="2650" y="2344"/>
                    </a:cubicBezTo>
                    <a:cubicBezTo>
                      <a:pt x="2697" y="2379"/>
                      <a:pt x="2750" y="2404"/>
                      <a:pt x="2805" y="2425"/>
                    </a:cubicBezTo>
                    <a:cubicBezTo>
                      <a:pt x="2857" y="2445"/>
                      <a:pt x="2904" y="2442"/>
                      <a:pt x="2952" y="2417"/>
                    </a:cubicBezTo>
                    <a:cubicBezTo>
                      <a:pt x="2996" y="2393"/>
                      <a:pt x="3042" y="2371"/>
                      <a:pt x="3084" y="2343"/>
                    </a:cubicBezTo>
                    <a:cubicBezTo>
                      <a:pt x="3222" y="2252"/>
                      <a:pt x="3357" y="2157"/>
                      <a:pt x="3496" y="2068"/>
                    </a:cubicBezTo>
                    <a:cubicBezTo>
                      <a:pt x="3597" y="2002"/>
                      <a:pt x="3661" y="1912"/>
                      <a:pt x="3699" y="1800"/>
                    </a:cubicBezTo>
                    <a:cubicBezTo>
                      <a:pt x="3712" y="1759"/>
                      <a:pt x="3725" y="1719"/>
                      <a:pt x="3736" y="1678"/>
                    </a:cubicBezTo>
                    <a:cubicBezTo>
                      <a:pt x="3743" y="1655"/>
                      <a:pt x="3745" y="1631"/>
                      <a:pt x="3748" y="1608"/>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 name="Freeform 43">
                <a:extLst>
                  <a:ext uri="{FF2B5EF4-FFF2-40B4-BE49-F238E27FC236}">
                    <a16:creationId xmlns:a16="http://schemas.microsoft.com/office/drawing/2014/main" id="{F4634C02-CB61-E547-B260-8DFE91F65AB1}"/>
                  </a:ext>
                </a:extLst>
              </p:cNvPr>
              <p:cNvSpPr/>
              <p:nvPr userDrawn="1"/>
            </p:nvSpPr>
            <p:spPr bwMode="auto">
              <a:xfrm>
                <a:off x="-1128713" y="-3055938"/>
                <a:ext cx="1522413" cy="3492500"/>
              </a:xfrm>
              <a:custGeom>
                <a:avLst/>
                <a:gdLst>
                  <a:gd name="T0" fmla="*/ 1923 w 3660"/>
                  <a:gd name="T1" fmla="*/ 16 h 8386"/>
                  <a:gd name="T2" fmla="*/ 2416 w 3660"/>
                  <a:gd name="T3" fmla="*/ 82 h 8386"/>
                  <a:gd name="T4" fmla="*/ 2783 w 3660"/>
                  <a:gd name="T5" fmla="*/ 90 h 8386"/>
                  <a:gd name="T6" fmla="*/ 3437 w 3660"/>
                  <a:gd name="T7" fmla="*/ 552 h 8386"/>
                  <a:gd name="T8" fmla="*/ 3633 w 3660"/>
                  <a:gd name="T9" fmla="*/ 1563 h 8386"/>
                  <a:gd name="T10" fmla="*/ 3312 w 3660"/>
                  <a:gd name="T11" fmla="*/ 2349 h 8386"/>
                  <a:gd name="T12" fmla="*/ 2959 w 3660"/>
                  <a:gd name="T13" fmla="*/ 3597 h 8386"/>
                  <a:gd name="T14" fmla="*/ 2932 w 3660"/>
                  <a:gd name="T15" fmla="*/ 4819 h 8386"/>
                  <a:gd name="T16" fmla="*/ 3115 w 3660"/>
                  <a:gd name="T17" fmla="*/ 5618 h 8386"/>
                  <a:gd name="T18" fmla="*/ 3182 w 3660"/>
                  <a:gd name="T19" fmla="*/ 6057 h 8386"/>
                  <a:gd name="T20" fmla="*/ 3262 w 3660"/>
                  <a:gd name="T21" fmla="*/ 6443 h 8386"/>
                  <a:gd name="T22" fmla="*/ 3091 w 3660"/>
                  <a:gd name="T23" fmla="*/ 6787 h 8386"/>
                  <a:gd name="T24" fmla="*/ 2860 w 3660"/>
                  <a:gd name="T25" fmla="*/ 6809 h 8386"/>
                  <a:gd name="T26" fmla="*/ 2472 w 3660"/>
                  <a:gd name="T27" fmla="*/ 6406 h 8386"/>
                  <a:gd name="T28" fmla="*/ 2424 w 3660"/>
                  <a:gd name="T29" fmla="*/ 6218 h 8386"/>
                  <a:gd name="T30" fmla="*/ 2316 w 3660"/>
                  <a:gd name="T31" fmla="*/ 6287 h 8386"/>
                  <a:gd name="T32" fmla="*/ 2162 w 3660"/>
                  <a:gd name="T33" fmla="*/ 6575 h 8386"/>
                  <a:gd name="T34" fmla="*/ 1489 w 3660"/>
                  <a:gd name="T35" fmla="*/ 7429 h 8386"/>
                  <a:gd name="T36" fmla="*/ 1207 w 3660"/>
                  <a:gd name="T37" fmla="*/ 7882 h 8386"/>
                  <a:gd name="T38" fmla="*/ 969 w 3660"/>
                  <a:gd name="T39" fmla="*/ 8285 h 8386"/>
                  <a:gd name="T40" fmla="*/ 540 w 3660"/>
                  <a:gd name="T41" fmla="*/ 8305 h 8386"/>
                  <a:gd name="T42" fmla="*/ 8 w 3660"/>
                  <a:gd name="T43" fmla="*/ 7743 h 8386"/>
                  <a:gd name="T44" fmla="*/ 95 w 3660"/>
                  <a:gd name="T45" fmla="*/ 7393 h 8386"/>
                  <a:gd name="T46" fmla="*/ 278 w 3660"/>
                  <a:gd name="T47" fmla="*/ 7293 h 8386"/>
                  <a:gd name="T48" fmla="*/ 373 w 3660"/>
                  <a:gd name="T49" fmla="*/ 7390 h 8386"/>
                  <a:gd name="T50" fmla="*/ 972 w 3660"/>
                  <a:gd name="T51" fmla="*/ 7305 h 8386"/>
                  <a:gd name="T52" fmla="*/ 2004 w 3660"/>
                  <a:gd name="T53" fmla="*/ 6374 h 8386"/>
                  <a:gd name="T54" fmla="*/ 2546 w 3660"/>
                  <a:gd name="T55" fmla="*/ 5690 h 8386"/>
                  <a:gd name="T56" fmla="*/ 2605 w 3660"/>
                  <a:gd name="T57" fmla="*/ 5339 h 8386"/>
                  <a:gd name="T58" fmla="*/ 2680 w 3660"/>
                  <a:gd name="T59" fmla="*/ 4681 h 8386"/>
                  <a:gd name="T60" fmla="*/ 2701 w 3660"/>
                  <a:gd name="T61" fmla="*/ 3322 h 8386"/>
                  <a:gd name="T62" fmla="*/ 2746 w 3660"/>
                  <a:gd name="T63" fmla="*/ 2774 h 8386"/>
                  <a:gd name="T64" fmla="*/ 2777 w 3660"/>
                  <a:gd name="T65" fmla="*/ 2418 h 8386"/>
                  <a:gd name="T66" fmla="*/ 2830 w 3660"/>
                  <a:gd name="T67" fmla="*/ 1265 h 8386"/>
                  <a:gd name="T68" fmla="*/ 2365 w 3660"/>
                  <a:gd name="T69" fmla="*/ 317 h 8386"/>
                  <a:gd name="T70" fmla="*/ 1927 w 3660"/>
                  <a:gd name="T71" fmla="*/ 87 h 8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0" h="8386">
                    <a:moveTo>
                      <a:pt x="1927" y="87"/>
                    </a:moveTo>
                    <a:cubicBezTo>
                      <a:pt x="1908" y="62"/>
                      <a:pt x="1905" y="41"/>
                      <a:pt x="1923" y="16"/>
                    </a:cubicBezTo>
                    <a:cubicBezTo>
                      <a:pt x="1982" y="0"/>
                      <a:pt x="2042" y="7"/>
                      <a:pt x="2102" y="20"/>
                    </a:cubicBezTo>
                    <a:cubicBezTo>
                      <a:pt x="2206" y="41"/>
                      <a:pt x="2311" y="62"/>
                      <a:pt x="2416" y="82"/>
                    </a:cubicBezTo>
                    <a:cubicBezTo>
                      <a:pt x="2444" y="87"/>
                      <a:pt x="2474" y="89"/>
                      <a:pt x="2503" y="90"/>
                    </a:cubicBezTo>
                    <a:cubicBezTo>
                      <a:pt x="2596" y="91"/>
                      <a:pt x="2689" y="92"/>
                      <a:pt x="2783" y="90"/>
                    </a:cubicBezTo>
                    <a:cubicBezTo>
                      <a:pt x="2971" y="84"/>
                      <a:pt x="3124" y="161"/>
                      <a:pt x="3252" y="293"/>
                    </a:cubicBezTo>
                    <a:cubicBezTo>
                      <a:pt x="3327" y="369"/>
                      <a:pt x="3387" y="458"/>
                      <a:pt x="3437" y="552"/>
                    </a:cubicBezTo>
                    <a:cubicBezTo>
                      <a:pt x="3555" y="777"/>
                      <a:pt x="3625" y="1016"/>
                      <a:pt x="3650" y="1268"/>
                    </a:cubicBezTo>
                    <a:cubicBezTo>
                      <a:pt x="3660" y="1367"/>
                      <a:pt x="3644" y="1465"/>
                      <a:pt x="3633" y="1563"/>
                    </a:cubicBezTo>
                    <a:cubicBezTo>
                      <a:pt x="3616" y="1701"/>
                      <a:pt x="3574" y="1833"/>
                      <a:pt x="3513" y="1959"/>
                    </a:cubicBezTo>
                    <a:cubicBezTo>
                      <a:pt x="3449" y="2090"/>
                      <a:pt x="3384" y="2222"/>
                      <a:pt x="3312" y="2349"/>
                    </a:cubicBezTo>
                    <a:cubicBezTo>
                      <a:pt x="3251" y="2460"/>
                      <a:pt x="3204" y="2574"/>
                      <a:pt x="3171" y="2695"/>
                    </a:cubicBezTo>
                    <a:cubicBezTo>
                      <a:pt x="3089" y="2994"/>
                      <a:pt x="3012" y="3293"/>
                      <a:pt x="2959" y="3597"/>
                    </a:cubicBezTo>
                    <a:cubicBezTo>
                      <a:pt x="2943" y="3689"/>
                      <a:pt x="2933" y="3782"/>
                      <a:pt x="2933" y="3875"/>
                    </a:cubicBezTo>
                    <a:cubicBezTo>
                      <a:pt x="2934" y="4190"/>
                      <a:pt x="2935" y="4505"/>
                      <a:pt x="2932" y="4819"/>
                    </a:cubicBezTo>
                    <a:cubicBezTo>
                      <a:pt x="2932" y="4930"/>
                      <a:pt x="2945" y="5037"/>
                      <a:pt x="2976" y="5143"/>
                    </a:cubicBezTo>
                    <a:cubicBezTo>
                      <a:pt x="3022" y="5301"/>
                      <a:pt x="3067" y="5460"/>
                      <a:pt x="3115" y="5618"/>
                    </a:cubicBezTo>
                    <a:cubicBezTo>
                      <a:pt x="3144" y="5713"/>
                      <a:pt x="3166" y="5808"/>
                      <a:pt x="3158" y="5908"/>
                    </a:cubicBezTo>
                    <a:cubicBezTo>
                      <a:pt x="3154" y="5960"/>
                      <a:pt x="3166" y="6008"/>
                      <a:pt x="3182" y="6057"/>
                    </a:cubicBezTo>
                    <a:cubicBezTo>
                      <a:pt x="3208" y="6138"/>
                      <a:pt x="3232" y="6220"/>
                      <a:pt x="3258" y="6301"/>
                    </a:cubicBezTo>
                    <a:cubicBezTo>
                      <a:pt x="3273" y="6348"/>
                      <a:pt x="3272" y="6395"/>
                      <a:pt x="3262" y="6443"/>
                    </a:cubicBezTo>
                    <a:cubicBezTo>
                      <a:pt x="3245" y="6530"/>
                      <a:pt x="3219" y="6614"/>
                      <a:pt x="3171" y="6689"/>
                    </a:cubicBezTo>
                    <a:cubicBezTo>
                      <a:pt x="3149" y="6724"/>
                      <a:pt x="3122" y="6759"/>
                      <a:pt x="3091" y="6787"/>
                    </a:cubicBezTo>
                    <a:cubicBezTo>
                      <a:pt x="3043" y="6831"/>
                      <a:pt x="2986" y="6849"/>
                      <a:pt x="2921" y="6828"/>
                    </a:cubicBezTo>
                    <a:cubicBezTo>
                      <a:pt x="2901" y="6822"/>
                      <a:pt x="2879" y="6817"/>
                      <a:pt x="2860" y="6809"/>
                    </a:cubicBezTo>
                    <a:cubicBezTo>
                      <a:pt x="2709" y="6745"/>
                      <a:pt x="2588" y="6643"/>
                      <a:pt x="2493" y="6510"/>
                    </a:cubicBezTo>
                    <a:cubicBezTo>
                      <a:pt x="2470" y="6478"/>
                      <a:pt x="2460" y="6446"/>
                      <a:pt x="2472" y="6406"/>
                    </a:cubicBezTo>
                    <a:cubicBezTo>
                      <a:pt x="2483" y="6371"/>
                      <a:pt x="2489" y="6333"/>
                      <a:pt x="2490" y="6296"/>
                    </a:cubicBezTo>
                    <a:cubicBezTo>
                      <a:pt x="2491" y="6254"/>
                      <a:pt x="2464" y="6225"/>
                      <a:pt x="2424" y="6218"/>
                    </a:cubicBezTo>
                    <a:cubicBezTo>
                      <a:pt x="2401" y="6214"/>
                      <a:pt x="2380" y="6219"/>
                      <a:pt x="2364" y="6234"/>
                    </a:cubicBezTo>
                    <a:cubicBezTo>
                      <a:pt x="2346" y="6250"/>
                      <a:pt x="2328" y="6267"/>
                      <a:pt x="2316" y="6287"/>
                    </a:cubicBezTo>
                    <a:cubicBezTo>
                      <a:pt x="2292" y="6328"/>
                      <a:pt x="2268" y="6370"/>
                      <a:pt x="2251" y="6415"/>
                    </a:cubicBezTo>
                    <a:cubicBezTo>
                      <a:pt x="2229" y="6473"/>
                      <a:pt x="2200" y="6526"/>
                      <a:pt x="2162" y="6575"/>
                    </a:cubicBezTo>
                    <a:cubicBezTo>
                      <a:pt x="2057" y="6713"/>
                      <a:pt x="1952" y="6850"/>
                      <a:pt x="1844" y="6986"/>
                    </a:cubicBezTo>
                    <a:cubicBezTo>
                      <a:pt x="1727" y="7134"/>
                      <a:pt x="1607" y="7280"/>
                      <a:pt x="1489" y="7429"/>
                    </a:cubicBezTo>
                    <a:cubicBezTo>
                      <a:pt x="1446" y="7483"/>
                      <a:pt x="1407" y="7541"/>
                      <a:pt x="1366" y="7597"/>
                    </a:cubicBezTo>
                    <a:cubicBezTo>
                      <a:pt x="1302" y="7685"/>
                      <a:pt x="1250" y="7780"/>
                      <a:pt x="1207" y="7882"/>
                    </a:cubicBezTo>
                    <a:cubicBezTo>
                      <a:pt x="1173" y="7965"/>
                      <a:pt x="1132" y="8047"/>
                      <a:pt x="1090" y="8127"/>
                    </a:cubicBezTo>
                    <a:cubicBezTo>
                      <a:pt x="1058" y="8186"/>
                      <a:pt x="1018" y="8239"/>
                      <a:pt x="969" y="8285"/>
                    </a:cubicBezTo>
                    <a:cubicBezTo>
                      <a:pt x="894" y="8354"/>
                      <a:pt x="808" y="8386"/>
                      <a:pt x="705" y="8363"/>
                    </a:cubicBezTo>
                    <a:cubicBezTo>
                      <a:pt x="647" y="8350"/>
                      <a:pt x="592" y="8332"/>
                      <a:pt x="540" y="8305"/>
                    </a:cubicBezTo>
                    <a:cubicBezTo>
                      <a:pt x="352" y="8207"/>
                      <a:pt x="198" y="8070"/>
                      <a:pt x="78" y="7894"/>
                    </a:cubicBezTo>
                    <a:cubicBezTo>
                      <a:pt x="47" y="7848"/>
                      <a:pt x="19" y="7799"/>
                      <a:pt x="8" y="7743"/>
                    </a:cubicBezTo>
                    <a:cubicBezTo>
                      <a:pt x="3" y="7718"/>
                      <a:pt x="0" y="7690"/>
                      <a:pt x="5" y="7665"/>
                    </a:cubicBezTo>
                    <a:cubicBezTo>
                      <a:pt x="22" y="7570"/>
                      <a:pt x="51" y="7478"/>
                      <a:pt x="95" y="7393"/>
                    </a:cubicBezTo>
                    <a:cubicBezTo>
                      <a:pt x="112" y="7360"/>
                      <a:pt x="133" y="7328"/>
                      <a:pt x="158" y="7301"/>
                    </a:cubicBezTo>
                    <a:cubicBezTo>
                      <a:pt x="194" y="7260"/>
                      <a:pt x="235" y="7259"/>
                      <a:pt x="278" y="7293"/>
                    </a:cubicBezTo>
                    <a:cubicBezTo>
                      <a:pt x="293" y="7304"/>
                      <a:pt x="306" y="7318"/>
                      <a:pt x="318" y="7331"/>
                    </a:cubicBezTo>
                    <a:cubicBezTo>
                      <a:pt x="337" y="7351"/>
                      <a:pt x="355" y="7371"/>
                      <a:pt x="373" y="7390"/>
                    </a:cubicBezTo>
                    <a:cubicBezTo>
                      <a:pt x="437" y="7459"/>
                      <a:pt x="517" y="7483"/>
                      <a:pt x="611" y="7479"/>
                    </a:cubicBezTo>
                    <a:cubicBezTo>
                      <a:pt x="758" y="7474"/>
                      <a:pt x="877" y="7420"/>
                      <a:pt x="972" y="7305"/>
                    </a:cubicBezTo>
                    <a:cubicBezTo>
                      <a:pt x="1147" y="7092"/>
                      <a:pt x="1360" y="6918"/>
                      <a:pt x="1572" y="6743"/>
                    </a:cubicBezTo>
                    <a:cubicBezTo>
                      <a:pt x="1718" y="6622"/>
                      <a:pt x="1863" y="6500"/>
                      <a:pt x="2004" y="6374"/>
                    </a:cubicBezTo>
                    <a:cubicBezTo>
                      <a:pt x="2136" y="6258"/>
                      <a:pt x="2259" y="6132"/>
                      <a:pt x="2367" y="5992"/>
                    </a:cubicBezTo>
                    <a:cubicBezTo>
                      <a:pt x="2438" y="5898"/>
                      <a:pt x="2501" y="5800"/>
                      <a:pt x="2546" y="5690"/>
                    </a:cubicBezTo>
                    <a:cubicBezTo>
                      <a:pt x="2585" y="5595"/>
                      <a:pt x="2607" y="5498"/>
                      <a:pt x="2605" y="5395"/>
                    </a:cubicBezTo>
                    <a:cubicBezTo>
                      <a:pt x="2604" y="5376"/>
                      <a:pt x="2606" y="5357"/>
                      <a:pt x="2605" y="5339"/>
                    </a:cubicBezTo>
                    <a:cubicBezTo>
                      <a:pt x="2596" y="5194"/>
                      <a:pt x="2616" y="5051"/>
                      <a:pt x="2641" y="4910"/>
                    </a:cubicBezTo>
                    <a:cubicBezTo>
                      <a:pt x="2655" y="4833"/>
                      <a:pt x="2669" y="4758"/>
                      <a:pt x="2680" y="4681"/>
                    </a:cubicBezTo>
                    <a:cubicBezTo>
                      <a:pt x="2686" y="4647"/>
                      <a:pt x="2687" y="4612"/>
                      <a:pt x="2688" y="4578"/>
                    </a:cubicBezTo>
                    <a:cubicBezTo>
                      <a:pt x="2693" y="4159"/>
                      <a:pt x="2699" y="3741"/>
                      <a:pt x="2701" y="3322"/>
                    </a:cubicBezTo>
                    <a:cubicBezTo>
                      <a:pt x="2701" y="3199"/>
                      <a:pt x="2717" y="3078"/>
                      <a:pt x="2734" y="2957"/>
                    </a:cubicBezTo>
                    <a:cubicBezTo>
                      <a:pt x="2742" y="2896"/>
                      <a:pt x="2744" y="2835"/>
                      <a:pt x="2746" y="2774"/>
                    </a:cubicBezTo>
                    <a:cubicBezTo>
                      <a:pt x="2749" y="2707"/>
                      <a:pt x="2747" y="2640"/>
                      <a:pt x="2747" y="2574"/>
                    </a:cubicBezTo>
                    <a:cubicBezTo>
                      <a:pt x="2747" y="2520"/>
                      <a:pt x="2756" y="2468"/>
                      <a:pt x="2777" y="2418"/>
                    </a:cubicBezTo>
                    <a:cubicBezTo>
                      <a:pt x="2815" y="2331"/>
                      <a:pt x="2829" y="2239"/>
                      <a:pt x="2829" y="2145"/>
                    </a:cubicBezTo>
                    <a:cubicBezTo>
                      <a:pt x="2829" y="1852"/>
                      <a:pt x="2829" y="1558"/>
                      <a:pt x="2830" y="1265"/>
                    </a:cubicBezTo>
                    <a:cubicBezTo>
                      <a:pt x="2830" y="1162"/>
                      <a:pt x="2808" y="1064"/>
                      <a:pt x="2774" y="968"/>
                    </a:cubicBezTo>
                    <a:cubicBezTo>
                      <a:pt x="2686" y="721"/>
                      <a:pt x="2550" y="503"/>
                      <a:pt x="2365" y="317"/>
                    </a:cubicBezTo>
                    <a:cubicBezTo>
                      <a:pt x="2297" y="249"/>
                      <a:pt x="2222" y="188"/>
                      <a:pt x="2136" y="143"/>
                    </a:cubicBezTo>
                    <a:cubicBezTo>
                      <a:pt x="2070" y="109"/>
                      <a:pt x="2003" y="76"/>
                      <a:pt x="1927" y="8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7" name="Freeform 44">
                <a:extLst>
                  <a:ext uri="{FF2B5EF4-FFF2-40B4-BE49-F238E27FC236}">
                    <a16:creationId xmlns:a16="http://schemas.microsoft.com/office/drawing/2014/main" id="{C71E8888-DD12-3344-BF54-9128C66C650F}"/>
                  </a:ext>
                </a:extLst>
              </p:cNvPr>
              <p:cNvSpPr/>
              <p:nvPr userDrawn="1"/>
            </p:nvSpPr>
            <p:spPr bwMode="auto">
              <a:xfrm>
                <a:off x="8456612" y="-2925763"/>
                <a:ext cx="2349500" cy="2513013"/>
              </a:xfrm>
              <a:custGeom>
                <a:avLst/>
                <a:gdLst>
                  <a:gd name="T0" fmla="*/ 34 w 5644"/>
                  <a:gd name="T1" fmla="*/ 5978 h 6034"/>
                  <a:gd name="T2" fmla="*/ 777 w 5644"/>
                  <a:gd name="T3" fmla="*/ 5538 h 6034"/>
                  <a:gd name="T4" fmla="*/ 2409 w 5644"/>
                  <a:gd name="T5" fmla="*/ 3946 h 6034"/>
                  <a:gd name="T6" fmla="*/ 2876 w 5644"/>
                  <a:gd name="T7" fmla="*/ 3270 h 6034"/>
                  <a:gd name="T8" fmla="*/ 2855 w 5644"/>
                  <a:gd name="T9" fmla="*/ 2948 h 6034"/>
                  <a:gd name="T10" fmla="*/ 2686 w 5644"/>
                  <a:gd name="T11" fmla="*/ 2875 h 6034"/>
                  <a:gd name="T12" fmla="*/ 2625 w 5644"/>
                  <a:gd name="T13" fmla="*/ 2741 h 6034"/>
                  <a:gd name="T14" fmla="*/ 2466 w 5644"/>
                  <a:gd name="T15" fmla="*/ 2610 h 6034"/>
                  <a:gd name="T16" fmla="*/ 2069 w 5644"/>
                  <a:gd name="T17" fmla="*/ 2235 h 6034"/>
                  <a:gd name="T18" fmla="*/ 2156 w 5644"/>
                  <a:gd name="T19" fmla="*/ 2203 h 6034"/>
                  <a:gd name="T20" fmla="*/ 2737 w 5644"/>
                  <a:gd name="T21" fmla="*/ 2378 h 6034"/>
                  <a:gd name="T22" fmla="*/ 3246 w 5644"/>
                  <a:gd name="T23" fmla="*/ 2416 h 6034"/>
                  <a:gd name="T24" fmla="*/ 3506 w 5644"/>
                  <a:gd name="T25" fmla="*/ 2266 h 6034"/>
                  <a:gd name="T26" fmla="*/ 4214 w 5644"/>
                  <a:gd name="T27" fmla="*/ 914 h 6034"/>
                  <a:gd name="T28" fmla="*/ 4365 w 5644"/>
                  <a:gd name="T29" fmla="*/ 270 h 6034"/>
                  <a:gd name="T30" fmla="*/ 4308 w 5644"/>
                  <a:gd name="T31" fmla="*/ 47 h 6034"/>
                  <a:gd name="T32" fmla="*/ 4361 w 5644"/>
                  <a:gd name="T33" fmla="*/ 12 h 6034"/>
                  <a:gd name="T34" fmla="*/ 4770 w 5644"/>
                  <a:gd name="T35" fmla="*/ 533 h 6034"/>
                  <a:gd name="T36" fmla="*/ 4644 w 5644"/>
                  <a:gd name="T37" fmla="*/ 1126 h 6034"/>
                  <a:gd name="T38" fmla="*/ 4217 w 5644"/>
                  <a:gd name="T39" fmla="*/ 1994 h 6034"/>
                  <a:gd name="T40" fmla="*/ 4218 w 5644"/>
                  <a:gd name="T41" fmla="*/ 2205 h 6034"/>
                  <a:gd name="T42" fmla="*/ 4522 w 5644"/>
                  <a:gd name="T43" fmla="*/ 2201 h 6034"/>
                  <a:gd name="T44" fmla="*/ 5067 w 5644"/>
                  <a:gd name="T45" fmla="*/ 2015 h 6034"/>
                  <a:gd name="T46" fmla="*/ 5381 w 5644"/>
                  <a:gd name="T47" fmla="*/ 2104 h 6034"/>
                  <a:gd name="T48" fmla="*/ 5407 w 5644"/>
                  <a:gd name="T49" fmla="*/ 2273 h 6034"/>
                  <a:gd name="T50" fmla="*/ 5171 w 5644"/>
                  <a:gd name="T51" fmla="*/ 2366 h 6034"/>
                  <a:gd name="T52" fmla="*/ 4641 w 5644"/>
                  <a:gd name="T53" fmla="*/ 2510 h 6034"/>
                  <a:gd name="T54" fmla="*/ 3889 w 5644"/>
                  <a:gd name="T55" fmla="*/ 2728 h 6034"/>
                  <a:gd name="T56" fmla="*/ 3663 w 5644"/>
                  <a:gd name="T57" fmla="*/ 2982 h 6034"/>
                  <a:gd name="T58" fmla="*/ 3124 w 5644"/>
                  <a:gd name="T59" fmla="*/ 3852 h 6034"/>
                  <a:gd name="T60" fmla="*/ 3201 w 5644"/>
                  <a:gd name="T61" fmla="*/ 4018 h 6034"/>
                  <a:gd name="T62" fmla="*/ 3489 w 5644"/>
                  <a:gd name="T63" fmla="*/ 4203 h 6034"/>
                  <a:gd name="T64" fmla="*/ 4285 w 5644"/>
                  <a:gd name="T65" fmla="*/ 4896 h 6034"/>
                  <a:gd name="T66" fmla="*/ 5043 w 5644"/>
                  <a:gd name="T67" fmla="*/ 5157 h 6034"/>
                  <a:gd name="T68" fmla="*/ 5602 w 5644"/>
                  <a:gd name="T69" fmla="*/ 5137 h 6034"/>
                  <a:gd name="T70" fmla="*/ 5595 w 5644"/>
                  <a:gd name="T71" fmla="*/ 5232 h 6034"/>
                  <a:gd name="T72" fmla="*/ 5111 w 5644"/>
                  <a:gd name="T73" fmla="*/ 5409 h 6034"/>
                  <a:gd name="T74" fmla="*/ 4705 w 5644"/>
                  <a:gd name="T75" fmla="*/ 5641 h 6034"/>
                  <a:gd name="T76" fmla="*/ 4551 w 5644"/>
                  <a:gd name="T77" fmla="*/ 5727 h 6034"/>
                  <a:gd name="T78" fmla="*/ 4236 w 5644"/>
                  <a:gd name="T79" fmla="*/ 5585 h 6034"/>
                  <a:gd name="T80" fmla="*/ 3733 w 5644"/>
                  <a:gd name="T81" fmla="*/ 4799 h 6034"/>
                  <a:gd name="T82" fmla="*/ 3246 w 5644"/>
                  <a:gd name="T83" fmla="*/ 4161 h 6034"/>
                  <a:gd name="T84" fmla="*/ 2966 w 5644"/>
                  <a:gd name="T85" fmla="*/ 4098 h 6034"/>
                  <a:gd name="T86" fmla="*/ 2773 w 5644"/>
                  <a:gd name="T87" fmla="*/ 4322 h 6034"/>
                  <a:gd name="T88" fmla="*/ 2393 w 5644"/>
                  <a:gd name="T89" fmla="*/ 4750 h 6034"/>
                  <a:gd name="T90" fmla="*/ 1167 w 5644"/>
                  <a:gd name="T91" fmla="*/ 5554 h 6034"/>
                  <a:gd name="T92" fmla="*/ 40 w 5644"/>
                  <a:gd name="T93" fmla="*/ 6027 h 6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44" h="6034">
                    <a:moveTo>
                      <a:pt x="0" y="6007"/>
                    </a:moveTo>
                    <a:cubicBezTo>
                      <a:pt x="11" y="5998"/>
                      <a:pt x="21" y="5986"/>
                      <a:pt x="34" y="5978"/>
                    </a:cubicBezTo>
                    <a:cubicBezTo>
                      <a:pt x="118" y="5928"/>
                      <a:pt x="203" y="5877"/>
                      <a:pt x="288" y="5827"/>
                    </a:cubicBezTo>
                    <a:cubicBezTo>
                      <a:pt x="451" y="5731"/>
                      <a:pt x="615" y="5637"/>
                      <a:pt x="777" y="5538"/>
                    </a:cubicBezTo>
                    <a:cubicBezTo>
                      <a:pt x="927" y="5446"/>
                      <a:pt x="1066" y="5339"/>
                      <a:pt x="1195" y="5218"/>
                    </a:cubicBezTo>
                    <a:cubicBezTo>
                      <a:pt x="1623" y="4816"/>
                      <a:pt x="2034" y="4398"/>
                      <a:pt x="2409" y="3946"/>
                    </a:cubicBezTo>
                    <a:cubicBezTo>
                      <a:pt x="2516" y="3817"/>
                      <a:pt x="2615" y="3681"/>
                      <a:pt x="2715" y="3545"/>
                    </a:cubicBezTo>
                    <a:cubicBezTo>
                      <a:pt x="2778" y="3460"/>
                      <a:pt x="2833" y="3368"/>
                      <a:pt x="2876" y="3270"/>
                    </a:cubicBezTo>
                    <a:cubicBezTo>
                      <a:pt x="2897" y="3221"/>
                      <a:pt x="2913" y="3170"/>
                      <a:pt x="2926" y="3119"/>
                    </a:cubicBezTo>
                    <a:cubicBezTo>
                      <a:pt x="2945" y="3045"/>
                      <a:pt x="2918" y="2987"/>
                      <a:pt x="2855" y="2948"/>
                    </a:cubicBezTo>
                    <a:cubicBezTo>
                      <a:pt x="2828" y="2931"/>
                      <a:pt x="2798" y="2919"/>
                      <a:pt x="2768" y="2907"/>
                    </a:cubicBezTo>
                    <a:cubicBezTo>
                      <a:pt x="2741" y="2895"/>
                      <a:pt x="2713" y="2886"/>
                      <a:pt x="2686" y="2875"/>
                    </a:cubicBezTo>
                    <a:cubicBezTo>
                      <a:pt x="2649" y="2859"/>
                      <a:pt x="2626" y="2832"/>
                      <a:pt x="2626" y="2789"/>
                    </a:cubicBezTo>
                    <a:cubicBezTo>
                      <a:pt x="2627" y="2773"/>
                      <a:pt x="2626" y="2757"/>
                      <a:pt x="2625" y="2741"/>
                    </a:cubicBezTo>
                    <a:cubicBezTo>
                      <a:pt x="2619" y="2692"/>
                      <a:pt x="2595" y="2656"/>
                      <a:pt x="2549" y="2637"/>
                    </a:cubicBezTo>
                    <a:cubicBezTo>
                      <a:pt x="2522" y="2626"/>
                      <a:pt x="2494" y="2617"/>
                      <a:pt x="2466" y="2610"/>
                    </a:cubicBezTo>
                    <a:cubicBezTo>
                      <a:pt x="2431" y="2600"/>
                      <a:pt x="2401" y="2585"/>
                      <a:pt x="2375" y="2561"/>
                    </a:cubicBezTo>
                    <a:cubicBezTo>
                      <a:pt x="2264" y="2460"/>
                      <a:pt x="2162" y="2352"/>
                      <a:pt x="2069" y="2235"/>
                    </a:cubicBezTo>
                    <a:cubicBezTo>
                      <a:pt x="2063" y="2227"/>
                      <a:pt x="2060" y="2217"/>
                      <a:pt x="2054" y="2204"/>
                    </a:cubicBezTo>
                    <a:cubicBezTo>
                      <a:pt x="2091" y="2184"/>
                      <a:pt x="2124" y="2192"/>
                      <a:pt x="2156" y="2203"/>
                    </a:cubicBezTo>
                    <a:cubicBezTo>
                      <a:pt x="2207" y="2219"/>
                      <a:pt x="2257" y="2238"/>
                      <a:pt x="2307" y="2255"/>
                    </a:cubicBezTo>
                    <a:cubicBezTo>
                      <a:pt x="2448" y="2303"/>
                      <a:pt x="2590" y="2348"/>
                      <a:pt x="2737" y="2378"/>
                    </a:cubicBezTo>
                    <a:cubicBezTo>
                      <a:pt x="2852" y="2402"/>
                      <a:pt x="2968" y="2415"/>
                      <a:pt x="3086" y="2416"/>
                    </a:cubicBezTo>
                    <a:cubicBezTo>
                      <a:pt x="3139" y="2416"/>
                      <a:pt x="3192" y="2415"/>
                      <a:pt x="3246" y="2416"/>
                    </a:cubicBezTo>
                    <a:cubicBezTo>
                      <a:pt x="3307" y="2418"/>
                      <a:pt x="3361" y="2399"/>
                      <a:pt x="3408" y="2360"/>
                    </a:cubicBezTo>
                    <a:cubicBezTo>
                      <a:pt x="3442" y="2331"/>
                      <a:pt x="3477" y="2301"/>
                      <a:pt x="3506" y="2266"/>
                    </a:cubicBezTo>
                    <a:cubicBezTo>
                      <a:pt x="3557" y="2205"/>
                      <a:pt x="3608" y="2143"/>
                      <a:pt x="3652" y="2077"/>
                    </a:cubicBezTo>
                    <a:cubicBezTo>
                      <a:pt x="3892" y="1714"/>
                      <a:pt x="4081" y="1327"/>
                      <a:pt x="4214" y="914"/>
                    </a:cubicBezTo>
                    <a:cubicBezTo>
                      <a:pt x="4268" y="745"/>
                      <a:pt x="4306" y="569"/>
                      <a:pt x="4349" y="396"/>
                    </a:cubicBezTo>
                    <a:cubicBezTo>
                      <a:pt x="4359" y="355"/>
                      <a:pt x="4365" y="312"/>
                      <a:pt x="4365" y="270"/>
                    </a:cubicBezTo>
                    <a:cubicBezTo>
                      <a:pt x="4365" y="236"/>
                      <a:pt x="4358" y="201"/>
                      <a:pt x="4349" y="168"/>
                    </a:cubicBezTo>
                    <a:cubicBezTo>
                      <a:pt x="4338" y="127"/>
                      <a:pt x="4322" y="87"/>
                      <a:pt x="4308" y="47"/>
                    </a:cubicBezTo>
                    <a:cubicBezTo>
                      <a:pt x="4303" y="33"/>
                      <a:pt x="4305" y="20"/>
                      <a:pt x="4317" y="11"/>
                    </a:cubicBezTo>
                    <a:cubicBezTo>
                      <a:pt x="4331" y="2"/>
                      <a:pt x="4346" y="0"/>
                      <a:pt x="4361" y="12"/>
                    </a:cubicBezTo>
                    <a:cubicBezTo>
                      <a:pt x="4502" y="131"/>
                      <a:pt x="4636" y="257"/>
                      <a:pt x="4724" y="422"/>
                    </a:cubicBezTo>
                    <a:cubicBezTo>
                      <a:pt x="4743" y="457"/>
                      <a:pt x="4758" y="495"/>
                      <a:pt x="4770" y="533"/>
                    </a:cubicBezTo>
                    <a:cubicBezTo>
                      <a:pt x="4799" y="624"/>
                      <a:pt x="4801" y="715"/>
                      <a:pt x="4772" y="808"/>
                    </a:cubicBezTo>
                    <a:cubicBezTo>
                      <a:pt x="4739" y="918"/>
                      <a:pt x="4695" y="1024"/>
                      <a:pt x="4644" y="1126"/>
                    </a:cubicBezTo>
                    <a:cubicBezTo>
                      <a:pt x="4551" y="1315"/>
                      <a:pt x="4455" y="1503"/>
                      <a:pt x="4361" y="1691"/>
                    </a:cubicBezTo>
                    <a:cubicBezTo>
                      <a:pt x="4312" y="1791"/>
                      <a:pt x="4264" y="1893"/>
                      <a:pt x="4217" y="1994"/>
                    </a:cubicBezTo>
                    <a:cubicBezTo>
                      <a:pt x="4201" y="2028"/>
                      <a:pt x="4190" y="2064"/>
                      <a:pt x="4180" y="2100"/>
                    </a:cubicBezTo>
                    <a:cubicBezTo>
                      <a:pt x="4167" y="2143"/>
                      <a:pt x="4183" y="2178"/>
                      <a:pt x="4218" y="2205"/>
                    </a:cubicBezTo>
                    <a:cubicBezTo>
                      <a:pt x="4262" y="2240"/>
                      <a:pt x="4313" y="2254"/>
                      <a:pt x="4368" y="2241"/>
                    </a:cubicBezTo>
                    <a:cubicBezTo>
                      <a:pt x="4420" y="2229"/>
                      <a:pt x="4472" y="2218"/>
                      <a:pt x="4522" y="2201"/>
                    </a:cubicBezTo>
                    <a:cubicBezTo>
                      <a:pt x="4656" y="2156"/>
                      <a:pt x="4789" y="2108"/>
                      <a:pt x="4922" y="2062"/>
                    </a:cubicBezTo>
                    <a:cubicBezTo>
                      <a:pt x="4970" y="2046"/>
                      <a:pt x="5018" y="2029"/>
                      <a:pt x="5067" y="2015"/>
                    </a:cubicBezTo>
                    <a:cubicBezTo>
                      <a:pt x="5089" y="2009"/>
                      <a:pt x="5115" y="2005"/>
                      <a:pt x="5137" y="2009"/>
                    </a:cubicBezTo>
                    <a:cubicBezTo>
                      <a:pt x="5224" y="2025"/>
                      <a:pt x="5307" y="2055"/>
                      <a:pt x="5381" y="2104"/>
                    </a:cubicBezTo>
                    <a:cubicBezTo>
                      <a:pt x="5394" y="2113"/>
                      <a:pt x="5407" y="2124"/>
                      <a:pt x="5418" y="2135"/>
                    </a:cubicBezTo>
                    <a:cubicBezTo>
                      <a:pt x="5470" y="2187"/>
                      <a:pt x="5468" y="2232"/>
                      <a:pt x="5407" y="2273"/>
                    </a:cubicBezTo>
                    <a:cubicBezTo>
                      <a:pt x="5381" y="2291"/>
                      <a:pt x="5352" y="2306"/>
                      <a:pt x="5322" y="2317"/>
                    </a:cubicBezTo>
                    <a:cubicBezTo>
                      <a:pt x="5273" y="2336"/>
                      <a:pt x="5222" y="2354"/>
                      <a:pt x="5171" y="2366"/>
                    </a:cubicBezTo>
                    <a:cubicBezTo>
                      <a:pt x="5054" y="2394"/>
                      <a:pt x="4937" y="2421"/>
                      <a:pt x="4820" y="2445"/>
                    </a:cubicBezTo>
                    <a:cubicBezTo>
                      <a:pt x="4757" y="2458"/>
                      <a:pt x="4696" y="2477"/>
                      <a:pt x="4641" y="2510"/>
                    </a:cubicBezTo>
                    <a:cubicBezTo>
                      <a:pt x="4549" y="2564"/>
                      <a:pt x="4448" y="2585"/>
                      <a:pt x="4343" y="2592"/>
                    </a:cubicBezTo>
                    <a:cubicBezTo>
                      <a:pt x="4181" y="2601"/>
                      <a:pt x="4029" y="2644"/>
                      <a:pt x="3889" y="2728"/>
                    </a:cubicBezTo>
                    <a:cubicBezTo>
                      <a:pt x="3842" y="2756"/>
                      <a:pt x="3801" y="2788"/>
                      <a:pt x="3770" y="2833"/>
                    </a:cubicBezTo>
                    <a:cubicBezTo>
                      <a:pt x="3734" y="2883"/>
                      <a:pt x="3697" y="2932"/>
                      <a:pt x="3663" y="2982"/>
                    </a:cubicBezTo>
                    <a:cubicBezTo>
                      <a:pt x="3487" y="3243"/>
                      <a:pt x="3320" y="3510"/>
                      <a:pt x="3163" y="3782"/>
                    </a:cubicBezTo>
                    <a:cubicBezTo>
                      <a:pt x="3149" y="3805"/>
                      <a:pt x="3136" y="3828"/>
                      <a:pt x="3124" y="3852"/>
                    </a:cubicBezTo>
                    <a:cubicBezTo>
                      <a:pt x="3098" y="3903"/>
                      <a:pt x="3101" y="3925"/>
                      <a:pt x="3140" y="3967"/>
                    </a:cubicBezTo>
                    <a:cubicBezTo>
                      <a:pt x="3158" y="3986"/>
                      <a:pt x="3179" y="4004"/>
                      <a:pt x="3201" y="4018"/>
                    </a:cubicBezTo>
                    <a:cubicBezTo>
                      <a:pt x="3243" y="4046"/>
                      <a:pt x="3287" y="4072"/>
                      <a:pt x="3332" y="4094"/>
                    </a:cubicBezTo>
                    <a:cubicBezTo>
                      <a:pt x="3390" y="4123"/>
                      <a:pt x="3442" y="4159"/>
                      <a:pt x="3489" y="4203"/>
                    </a:cubicBezTo>
                    <a:cubicBezTo>
                      <a:pt x="3647" y="4347"/>
                      <a:pt x="3804" y="4491"/>
                      <a:pt x="3964" y="4632"/>
                    </a:cubicBezTo>
                    <a:cubicBezTo>
                      <a:pt x="4068" y="4723"/>
                      <a:pt x="4174" y="4813"/>
                      <a:pt x="4285" y="4896"/>
                    </a:cubicBezTo>
                    <a:cubicBezTo>
                      <a:pt x="4442" y="5014"/>
                      <a:pt x="4617" y="5098"/>
                      <a:pt x="4813" y="5132"/>
                    </a:cubicBezTo>
                    <a:cubicBezTo>
                      <a:pt x="4889" y="5145"/>
                      <a:pt x="4966" y="5153"/>
                      <a:pt x="5043" y="5157"/>
                    </a:cubicBezTo>
                    <a:cubicBezTo>
                      <a:pt x="5211" y="5165"/>
                      <a:pt x="5378" y="5151"/>
                      <a:pt x="5546" y="5139"/>
                    </a:cubicBezTo>
                    <a:cubicBezTo>
                      <a:pt x="5565" y="5138"/>
                      <a:pt x="5583" y="5136"/>
                      <a:pt x="5602" y="5137"/>
                    </a:cubicBezTo>
                    <a:cubicBezTo>
                      <a:pt x="5628" y="5139"/>
                      <a:pt x="5644" y="5168"/>
                      <a:pt x="5631" y="5191"/>
                    </a:cubicBezTo>
                    <a:cubicBezTo>
                      <a:pt x="5622" y="5206"/>
                      <a:pt x="5609" y="5222"/>
                      <a:pt x="5595" y="5232"/>
                    </a:cubicBezTo>
                    <a:cubicBezTo>
                      <a:pt x="5534" y="5277"/>
                      <a:pt x="5469" y="5312"/>
                      <a:pt x="5396" y="5331"/>
                    </a:cubicBezTo>
                    <a:cubicBezTo>
                      <a:pt x="5300" y="5356"/>
                      <a:pt x="5205" y="5380"/>
                      <a:pt x="5111" y="5409"/>
                    </a:cubicBezTo>
                    <a:cubicBezTo>
                      <a:pt x="5053" y="5427"/>
                      <a:pt x="4996" y="5452"/>
                      <a:pt x="4941" y="5477"/>
                    </a:cubicBezTo>
                    <a:cubicBezTo>
                      <a:pt x="4853" y="5518"/>
                      <a:pt x="4774" y="5572"/>
                      <a:pt x="4705" y="5641"/>
                    </a:cubicBezTo>
                    <a:cubicBezTo>
                      <a:pt x="4687" y="5660"/>
                      <a:pt x="4667" y="5678"/>
                      <a:pt x="4647" y="5695"/>
                    </a:cubicBezTo>
                    <a:cubicBezTo>
                      <a:pt x="4620" y="5719"/>
                      <a:pt x="4588" y="5729"/>
                      <a:pt x="4551" y="5727"/>
                    </a:cubicBezTo>
                    <a:cubicBezTo>
                      <a:pt x="4494" y="5724"/>
                      <a:pt x="4440" y="5710"/>
                      <a:pt x="4391" y="5684"/>
                    </a:cubicBezTo>
                    <a:cubicBezTo>
                      <a:pt x="4337" y="5654"/>
                      <a:pt x="4283" y="5623"/>
                      <a:pt x="4236" y="5585"/>
                    </a:cubicBezTo>
                    <a:cubicBezTo>
                      <a:pt x="4073" y="5450"/>
                      <a:pt x="3954" y="5283"/>
                      <a:pt x="3875" y="5085"/>
                    </a:cubicBezTo>
                    <a:cubicBezTo>
                      <a:pt x="3835" y="4987"/>
                      <a:pt x="3784" y="4892"/>
                      <a:pt x="3733" y="4799"/>
                    </a:cubicBezTo>
                    <a:cubicBezTo>
                      <a:pt x="3646" y="4640"/>
                      <a:pt x="3547" y="4488"/>
                      <a:pt x="3432" y="4347"/>
                    </a:cubicBezTo>
                    <a:cubicBezTo>
                      <a:pt x="3376" y="4279"/>
                      <a:pt x="3316" y="4215"/>
                      <a:pt x="3246" y="4161"/>
                    </a:cubicBezTo>
                    <a:cubicBezTo>
                      <a:pt x="3195" y="4121"/>
                      <a:pt x="3140" y="4090"/>
                      <a:pt x="3077" y="4073"/>
                    </a:cubicBezTo>
                    <a:cubicBezTo>
                      <a:pt x="3033" y="4061"/>
                      <a:pt x="2998" y="4069"/>
                      <a:pt x="2966" y="4098"/>
                    </a:cubicBezTo>
                    <a:cubicBezTo>
                      <a:pt x="2941" y="4122"/>
                      <a:pt x="2916" y="4146"/>
                      <a:pt x="2893" y="4172"/>
                    </a:cubicBezTo>
                    <a:cubicBezTo>
                      <a:pt x="2852" y="4221"/>
                      <a:pt x="2812" y="4271"/>
                      <a:pt x="2773" y="4322"/>
                    </a:cubicBezTo>
                    <a:cubicBezTo>
                      <a:pt x="2732" y="4375"/>
                      <a:pt x="2692" y="4428"/>
                      <a:pt x="2654" y="4482"/>
                    </a:cubicBezTo>
                    <a:cubicBezTo>
                      <a:pt x="2580" y="4585"/>
                      <a:pt x="2495" y="4674"/>
                      <a:pt x="2393" y="4750"/>
                    </a:cubicBezTo>
                    <a:cubicBezTo>
                      <a:pt x="2246" y="4860"/>
                      <a:pt x="2105" y="4979"/>
                      <a:pt x="1959" y="5090"/>
                    </a:cubicBezTo>
                    <a:cubicBezTo>
                      <a:pt x="1714" y="5277"/>
                      <a:pt x="1444" y="5423"/>
                      <a:pt x="1167" y="5554"/>
                    </a:cubicBezTo>
                    <a:cubicBezTo>
                      <a:pt x="859" y="5700"/>
                      <a:pt x="542" y="5826"/>
                      <a:pt x="225" y="5953"/>
                    </a:cubicBezTo>
                    <a:cubicBezTo>
                      <a:pt x="164" y="5977"/>
                      <a:pt x="102" y="6003"/>
                      <a:pt x="40" y="6027"/>
                    </a:cubicBezTo>
                    <a:cubicBezTo>
                      <a:pt x="23" y="6034"/>
                      <a:pt x="9" y="6030"/>
                      <a:pt x="0" y="600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8" name="Freeform 45">
                <a:extLst>
                  <a:ext uri="{FF2B5EF4-FFF2-40B4-BE49-F238E27FC236}">
                    <a16:creationId xmlns:a16="http://schemas.microsoft.com/office/drawing/2014/main" id="{9C46369E-55CA-854A-BF34-BAD6AD79F251}"/>
                  </a:ext>
                </a:extLst>
              </p:cNvPr>
              <p:cNvSpPr>
                <a:spLocks noEditPoints="1"/>
              </p:cNvSpPr>
              <p:nvPr userDrawn="1"/>
            </p:nvSpPr>
            <p:spPr bwMode="auto">
              <a:xfrm>
                <a:off x="657224" y="-2681288"/>
                <a:ext cx="1087438" cy="2043113"/>
              </a:xfrm>
              <a:custGeom>
                <a:avLst/>
                <a:gdLst>
                  <a:gd name="T0" fmla="*/ 232 w 2611"/>
                  <a:gd name="T1" fmla="*/ 4895 h 4904"/>
                  <a:gd name="T2" fmla="*/ 291 w 2611"/>
                  <a:gd name="T3" fmla="*/ 4740 h 4904"/>
                  <a:gd name="T4" fmla="*/ 622 w 2611"/>
                  <a:gd name="T5" fmla="*/ 3807 h 4904"/>
                  <a:gd name="T6" fmla="*/ 685 w 2611"/>
                  <a:gd name="T7" fmla="*/ 3551 h 4904"/>
                  <a:gd name="T8" fmla="*/ 609 w 2611"/>
                  <a:gd name="T9" fmla="*/ 3302 h 4904"/>
                  <a:gd name="T10" fmla="*/ 392 w 2611"/>
                  <a:gd name="T11" fmla="*/ 3193 h 4904"/>
                  <a:gd name="T12" fmla="*/ 306 w 2611"/>
                  <a:gd name="T13" fmla="*/ 3206 h 4904"/>
                  <a:gd name="T14" fmla="*/ 90 w 2611"/>
                  <a:gd name="T15" fmla="*/ 3289 h 4904"/>
                  <a:gd name="T16" fmla="*/ 33 w 2611"/>
                  <a:gd name="T17" fmla="*/ 3313 h 4904"/>
                  <a:gd name="T18" fmla="*/ 17 w 2611"/>
                  <a:gd name="T19" fmla="*/ 3251 h 4904"/>
                  <a:gd name="T20" fmla="*/ 108 w 2611"/>
                  <a:gd name="T21" fmla="*/ 3162 h 4904"/>
                  <a:gd name="T22" fmla="*/ 238 w 2611"/>
                  <a:gd name="T23" fmla="*/ 3085 h 4904"/>
                  <a:gd name="T24" fmla="*/ 367 w 2611"/>
                  <a:gd name="T25" fmla="*/ 3020 h 4904"/>
                  <a:gd name="T26" fmla="*/ 575 w 2611"/>
                  <a:gd name="T27" fmla="*/ 2887 h 4904"/>
                  <a:gd name="T28" fmla="*/ 649 w 2611"/>
                  <a:gd name="T29" fmla="*/ 2777 h 4904"/>
                  <a:gd name="T30" fmla="*/ 666 w 2611"/>
                  <a:gd name="T31" fmla="*/ 2610 h 4904"/>
                  <a:gd name="T32" fmla="*/ 630 w 2611"/>
                  <a:gd name="T33" fmla="*/ 2293 h 4904"/>
                  <a:gd name="T34" fmla="*/ 622 w 2611"/>
                  <a:gd name="T35" fmla="*/ 2198 h 4904"/>
                  <a:gd name="T36" fmla="*/ 645 w 2611"/>
                  <a:gd name="T37" fmla="*/ 1575 h 4904"/>
                  <a:gd name="T38" fmla="*/ 664 w 2611"/>
                  <a:gd name="T39" fmla="*/ 1032 h 4904"/>
                  <a:gd name="T40" fmla="*/ 696 w 2611"/>
                  <a:gd name="T41" fmla="*/ 811 h 4904"/>
                  <a:gd name="T42" fmla="*/ 855 w 2611"/>
                  <a:gd name="T43" fmla="*/ 168 h 4904"/>
                  <a:gd name="T44" fmla="*/ 911 w 2611"/>
                  <a:gd name="T45" fmla="*/ 36 h 4904"/>
                  <a:gd name="T46" fmla="*/ 979 w 2611"/>
                  <a:gd name="T47" fmla="*/ 17 h 4904"/>
                  <a:gd name="T48" fmla="*/ 1055 w 2611"/>
                  <a:gd name="T49" fmla="*/ 73 h 4904"/>
                  <a:gd name="T50" fmla="*/ 1178 w 2611"/>
                  <a:gd name="T51" fmla="*/ 210 h 4904"/>
                  <a:gd name="T52" fmla="*/ 1548 w 2611"/>
                  <a:gd name="T53" fmla="*/ 779 h 4904"/>
                  <a:gd name="T54" fmla="*/ 1585 w 2611"/>
                  <a:gd name="T55" fmla="*/ 923 h 4904"/>
                  <a:gd name="T56" fmla="*/ 1583 w 2611"/>
                  <a:gd name="T57" fmla="*/ 1259 h 4904"/>
                  <a:gd name="T58" fmla="*/ 1634 w 2611"/>
                  <a:gd name="T59" fmla="*/ 1370 h 4904"/>
                  <a:gd name="T60" fmla="*/ 1744 w 2611"/>
                  <a:gd name="T61" fmla="*/ 1450 h 4904"/>
                  <a:gd name="T62" fmla="*/ 2380 w 2611"/>
                  <a:gd name="T63" fmla="*/ 1764 h 4904"/>
                  <a:gd name="T64" fmla="*/ 2518 w 2611"/>
                  <a:gd name="T65" fmla="*/ 1805 h 4904"/>
                  <a:gd name="T66" fmla="*/ 2583 w 2611"/>
                  <a:gd name="T67" fmla="*/ 1940 h 4904"/>
                  <a:gd name="T68" fmla="*/ 2523 w 2611"/>
                  <a:gd name="T69" fmla="*/ 2043 h 4904"/>
                  <a:gd name="T70" fmla="*/ 2356 w 2611"/>
                  <a:gd name="T71" fmla="*/ 2257 h 4904"/>
                  <a:gd name="T72" fmla="*/ 1999 w 2611"/>
                  <a:gd name="T73" fmla="*/ 2668 h 4904"/>
                  <a:gd name="T74" fmla="*/ 1817 w 2611"/>
                  <a:gd name="T75" fmla="*/ 2901 h 4904"/>
                  <a:gd name="T76" fmla="*/ 1691 w 2611"/>
                  <a:gd name="T77" fmla="*/ 3008 h 4904"/>
                  <a:gd name="T78" fmla="*/ 1556 w 2611"/>
                  <a:gd name="T79" fmla="*/ 3077 h 4904"/>
                  <a:gd name="T80" fmla="*/ 1350 w 2611"/>
                  <a:gd name="T81" fmla="*/ 3312 h 4904"/>
                  <a:gd name="T82" fmla="*/ 1329 w 2611"/>
                  <a:gd name="T83" fmla="*/ 3421 h 4904"/>
                  <a:gd name="T84" fmla="*/ 1329 w 2611"/>
                  <a:gd name="T85" fmla="*/ 3533 h 4904"/>
                  <a:gd name="T86" fmla="*/ 1275 w 2611"/>
                  <a:gd name="T87" fmla="*/ 3755 h 4904"/>
                  <a:gd name="T88" fmla="*/ 1128 w 2611"/>
                  <a:gd name="T89" fmla="*/ 3982 h 4904"/>
                  <a:gd name="T90" fmla="*/ 872 w 2611"/>
                  <a:gd name="T91" fmla="*/ 4289 h 4904"/>
                  <a:gd name="T92" fmla="*/ 287 w 2611"/>
                  <a:gd name="T93" fmla="*/ 4869 h 4904"/>
                  <a:gd name="T94" fmla="*/ 244 w 2611"/>
                  <a:gd name="T95" fmla="*/ 4904 h 4904"/>
                  <a:gd name="T96" fmla="*/ 232 w 2611"/>
                  <a:gd name="T97" fmla="*/ 4895 h 4904"/>
                  <a:gd name="T98" fmla="*/ 1555 w 2611"/>
                  <a:gd name="T99" fmla="*/ 1791 h 4904"/>
                  <a:gd name="T100" fmla="*/ 1589 w 2611"/>
                  <a:gd name="T101" fmla="*/ 2075 h 4904"/>
                  <a:gd name="T102" fmla="*/ 1614 w 2611"/>
                  <a:gd name="T103" fmla="*/ 2142 h 4904"/>
                  <a:gd name="T104" fmla="*/ 1706 w 2611"/>
                  <a:gd name="T105" fmla="*/ 2211 h 4904"/>
                  <a:gd name="T106" fmla="*/ 1872 w 2611"/>
                  <a:gd name="T107" fmla="*/ 2205 h 4904"/>
                  <a:gd name="T108" fmla="*/ 1965 w 2611"/>
                  <a:gd name="T109" fmla="*/ 2107 h 4904"/>
                  <a:gd name="T110" fmla="*/ 1965 w 2611"/>
                  <a:gd name="T111" fmla="*/ 1980 h 4904"/>
                  <a:gd name="T112" fmla="*/ 1845 w 2611"/>
                  <a:gd name="T113" fmla="*/ 1694 h 4904"/>
                  <a:gd name="T114" fmla="*/ 1771 w 2611"/>
                  <a:gd name="T115" fmla="*/ 1601 h 4904"/>
                  <a:gd name="T116" fmla="*/ 1690 w 2611"/>
                  <a:gd name="T117" fmla="*/ 1551 h 4904"/>
                  <a:gd name="T118" fmla="*/ 1592 w 2611"/>
                  <a:gd name="T119" fmla="*/ 1582 h 4904"/>
                  <a:gd name="T120" fmla="*/ 1556 w 2611"/>
                  <a:gd name="T121" fmla="*/ 1687 h 4904"/>
                  <a:gd name="T122" fmla="*/ 1555 w 2611"/>
                  <a:gd name="T123" fmla="*/ 1791 h 4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1" h="4904">
                    <a:moveTo>
                      <a:pt x="232" y="4895"/>
                    </a:moveTo>
                    <a:cubicBezTo>
                      <a:pt x="252" y="4844"/>
                      <a:pt x="272" y="4792"/>
                      <a:pt x="291" y="4740"/>
                    </a:cubicBezTo>
                    <a:cubicBezTo>
                      <a:pt x="409" y="4432"/>
                      <a:pt x="527" y="4123"/>
                      <a:pt x="622" y="3807"/>
                    </a:cubicBezTo>
                    <a:cubicBezTo>
                      <a:pt x="647" y="3723"/>
                      <a:pt x="666" y="3637"/>
                      <a:pt x="685" y="3551"/>
                    </a:cubicBezTo>
                    <a:cubicBezTo>
                      <a:pt x="706" y="3455"/>
                      <a:pt x="675" y="3372"/>
                      <a:pt x="609" y="3302"/>
                    </a:cubicBezTo>
                    <a:cubicBezTo>
                      <a:pt x="550" y="3239"/>
                      <a:pt x="476" y="3204"/>
                      <a:pt x="392" y="3193"/>
                    </a:cubicBezTo>
                    <a:cubicBezTo>
                      <a:pt x="364" y="3190"/>
                      <a:pt x="333" y="3196"/>
                      <a:pt x="306" y="3206"/>
                    </a:cubicBezTo>
                    <a:cubicBezTo>
                      <a:pt x="233" y="3231"/>
                      <a:pt x="162" y="3261"/>
                      <a:pt x="90" y="3289"/>
                    </a:cubicBezTo>
                    <a:cubicBezTo>
                      <a:pt x="71" y="3297"/>
                      <a:pt x="51" y="3306"/>
                      <a:pt x="33" y="3313"/>
                    </a:cubicBezTo>
                    <a:cubicBezTo>
                      <a:pt x="5" y="3296"/>
                      <a:pt x="0" y="3272"/>
                      <a:pt x="17" y="3251"/>
                    </a:cubicBezTo>
                    <a:cubicBezTo>
                      <a:pt x="45" y="3219"/>
                      <a:pt x="74" y="3187"/>
                      <a:pt x="108" y="3162"/>
                    </a:cubicBezTo>
                    <a:cubicBezTo>
                      <a:pt x="148" y="3132"/>
                      <a:pt x="194" y="3109"/>
                      <a:pt x="238" y="3085"/>
                    </a:cubicBezTo>
                    <a:cubicBezTo>
                      <a:pt x="281" y="3062"/>
                      <a:pt x="323" y="3039"/>
                      <a:pt x="367" y="3020"/>
                    </a:cubicBezTo>
                    <a:cubicBezTo>
                      <a:pt x="444" y="2988"/>
                      <a:pt x="504" y="2930"/>
                      <a:pt x="575" y="2887"/>
                    </a:cubicBezTo>
                    <a:cubicBezTo>
                      <a:pt x="614" y="2863"/>
                      <a:pt x="637" y="2823"/>
                      <a:pt x="649" y="2777"/>
                    </a:cubicBezTo>
                    <a:cubicBezTo>
                      <a:pt x="663" y="2722"/>
                      <a:pt x="668" y="2667"/>
                      <a:pt x="666" y="2610"/>
                    </a:cubicBezTo>
                    <a:cubicBezTo>
                      <a:pt x="663" y="2504"/>
                      <a:pt x="649" y="2398"/>
                      <a:pt x="630" y="2293"/>
                    </a:cubicBezTo>
                    <a:cubicBezTo>
                      <a:pt x="624" y="2262"/>
                      <a:pt x="621" y="2230"/>
                      <a:pt x="622" y="2198"/>
                    </a:cubicBezTo>
                    <a:cubicBezTo>
                      <a:pt x="629" y="1991"/>
                      <a:pt x="638" y="1783"/>
                      <a:pt x="645" y="1575"/>
                    </a:cubicBezTo>
                    <a:cubicBezTo>
                      <a:pt x="652" y="1394"/>
                      <a:pt x="655" y="1213"/>
                      <a:pt x="664" y="1032"/>
                    </a:cubicBezTo>
                    <a:cubicBezTo>
                      <a:pt x="668" y="958"/>
                      <a:pt x="682" y="884"/>
                      <a:pt x="696" y="811"/>
                    </a:cubicBezTo>
                    <a:cubicBezTo>
                      <a:pt x="736" y="593"/>
                      <a:pt x="785" y="378"/>
                      <a:pt x="855" y="168"/>
                    </a:cubicBezTo>
                    <a:cubicBezTo>
                      <a:pt x="871" y="122"/>
                      <a:pt x="890" y="78"/>
                      <a:pt x="911" y="36"/>
                    </a:cubicBezTo>
                    <a:cubicBezTo>
                      <a:pt x="926" y="7"/>
                      <a:pt x="950" y="0"/>
                      <a:pt x="979" y="17"/>
                    </a:cubicBezTo>
                    <a:cubicBezTo>
                      <a:pt x="1006" y="33"/>
                      <a:pt x="1033" y="51"/>
                      <a:pt x="1055" y="73"/>
                    </a:cubicBezTo>
                    <a:cubicBezTo>
                      <a:pt x="1098" y="117"/>
                      <a:pt x="1140" y="162"/>
                      <a:pt x="1178" y="210"/>
                    </a:cubicBezTo>
                    <a:cubicBezTo>
                      <a:pt x="1318" y="389"/>
                      <a:pt x="1438" y="580"/>
                      <a:pt x="1548" y="779"/>
                    </a:cubicBezTo>
                    <a:cubicBezTo>
                      <a:pt x="1574" y="824"/>
                      <a:pt x="1586" y="871"/>
                      <a:pt x="1585" y="923"/>
                    </a:cubicBezTo>
                    <a:cubicBezTo>
                      <a:pt x="1582" y="1035"/>
                      <a:pt x="1586" y="1147"/>
                      <a:pt x="1583" y="1259"/>
                    </a:cubicBezTo>
                    <a:cubicBezTo>
                      <a:pt x="1582" y="1307"/>
                      <a:pt x="1598" y="1342"/>
                      <a:pt x="1634" y="1370"/>
                    </a:cubicBezTo>
                    <a:cubicBezTo>
                      <a:pt x="1670" y="1397"/>
                      <a:pt x="1706" y="1425"/>
                      <a:pt x="1744" y="1450"/>
                    </a:cubicBezTo>
                    <a:cubicBezTo>
                      <a:pt x="1944" y="1578"/>
                      <a:pt x="2157" y="1683"/>
                      <a:pt x="2380" y="1764"/>
                    </a:cubicBezTo>
                    <a:cubicBezTo>
                      <a:pt x="2425" y="1781"/>
                      <a:pt x="2472" y="1791"/>
                      <a:pt x="2518" y="1805"/>
                    </a:cubicBezTo>
                    <a:cubicBezTo>
                      <a:pt x="2586" y="1825"/>
                      <a:pt x="2611" y="1875"/>
                      <a:pt x="2583" y="1940"/>
                    </a:cubicBezTo>
                    <a:cubicBezTo>
                      <a:pt x="2567" y="1976"/>
                      <a:pt x="2546" y="2011"/>
                      <a:pt x="2523" y="2043"/>
                    </a:cubicBezTo>
                    <a:cubicBezTo>
                      <a:pt x="2469" y="2116"/>
                      <a:pt x="2414" y="2189"/>
                      <a:pt x="2356" y="2257"/>
                    </a:cubicBezTo>
                    <a:cubicBezTo>
                      <a:pt x="2238" y="2395"/>
                      <a:pt x="2118" y="2531"/>
                      <a:pt x="1999" y="2668"/>
                    </a:cubicBezTo>
                    <a:cubicBezTo>
                      <a:pt x="1934" y="2742"/>
                      <a:pt x="1869" y="2816"/>
                      <a:pt x="1817" y="2901"/>
                    </a:cubicBezTo>
                    <a:cubicBezTo>
                      <a:pt x="1788" y="2950"/>
                      <a:pt x="1741" y="2982"/>
                      <a:pt x="1691" y="3008"/>
                    </a:cubicBezTo>
                    <a:cubicBezTo>
                      <a:pt x="1646" y="3032"/>
                      <a:pt x="1601" y="3054"/>
                      <a:pt x="1556" y="3077"/>
                    </a:cubicBezTo>
                    <a:cubicBezTo>
                      <a:pt x="1456" y="3128"/>
                      <a:pt x="1390" y="3208"/>
                      <a:pt x="1350" y="3312"/>
                    </a:cubicBezTo>
                    <a:cubicBezTo>
                      <a:pt x="1336" y="3347"/>
                      <a:pt x="1327" y="3383"/>
                      <a:pt x="1329" y="3421"/>
                    </a:cubicBezTo>
                    <a:cubicBezTo>
                      <a:pt x="1330" y="3458"/>
                      <a:pt x="1327" y="3496"/>
                      <a:pt x="1329" y="3533"/>
                    </a:cubicBezTo>
                    <a:cubicBezTo>
                      <a:pt x="1335" y="3613"/>
                      <a:pt x="1315" y="3687"/>
                      <a:pt x="1275" y="3755"/>
                    </a:cubicBezTo>
                    <a:cubicBezTo>
                      <a:pt x="1229" y="3833"/>
                      <a:pt x="1183" y="3911"/>
                      <a:pt x="1128" y="3982"/>
                    </a:cubicBezTo>
                    <a:cubicBezTo>
                      <a:pt x="1047" y="4088"/>
                      <a:pt x="961" y="4190"/>
                      <a:pt x="872" y="4289"/>
                    </a:cubicBezTo>
                    <a:cubicBezTo>
                      <a:pt x="688" y="4494"/>
                      <a:pt x="491" y="4685"/>
                      <a:pt x="287" y="4869"/>
                    </a:cubicBezTo>
                    <a:cubicBezTo>
                      <a:pt x="273" y="4881"/>
                      <a:pt x="259" y="4892"/>
                      <a:pt x="244" y="4904"/>
                    </a:cubicBezTo>
                    <a:cubicBezTo>
                      <a:pt x="240" y="4901"/>
                      <a:pt x="236" y="4898"/>
                      <a:pt x="232" y="4895"/>
                    </a:cubicBezTo>
                    <a:close/>
                    <a:moveTo>
                      <a:pt x="1555" y="1791"/>
                    </a:moveTo>
                    <a:cubicBezTo>
                      <a:pt x="1550" y="1887"/>
                      <a:pt x="1568" y="1981"/>
                      <a:pt x="1589" y="2075"/>
                    </a:cubicBezTo>
                    <a:cubicBezTo>
                      <a:pt x="1594" y="2098"/>
                      <a:pt x="1604" y="2120"/>
                      <a:pt x="1614" y="2142"/>
                    </a:cubicBezTo>
                    <a:cubicBezTo>
                      <a:pt x="1631" y="2182"/>
                      <a:pt x="1664" y="2205"/>
                      <a:pt x="1706" y="2211"/>
                    </a:cubicBezTo>
                    <a:cubicBezTo>
                      <a:pt x="1761" y="2220"/>
                      <a:pt x="1817" y="2220"/>
                      <a:pt x="1872" y="2205"/>
                    </a:cubicBezTo>
                    <a:cubicBezTo>
                      <a:pt x="1924" y="2191"/>
                      <a:pt x="1954" y="2159"/>
                      <a:pt x="1965" y="2107"/>
                    </a:cubicBezTo>
                    <a:cubicBezTo>
                      <a:pt x="1973" y="2064"/>
                      <a:pt x="1976" y="2023"/>
                      <a:pt x="1965" y="1980"/>
                    </a:cubicBezTo>
                    <a:cubicBezTo>
                      <a:pt x="1938" y="1879"/>
                      <a:pt x="1900" y="1783"/>
                      <a:pt x="1845" y="1694"/>
                    </a:cubicBezTo>
                    <a:cubicBezTo>
                      <a:pt x="1824" y="1661"/>
                      <a:pt x="1799" y="1628"/>
                      <a:pt x="1771" y="1601"/>
                    </a:cubicBezTo>
                    <a:cubicBezTo>
                      <a:pt x="1748" y="1580"/>
                      <a:pt x="1719" y="1563"/>
                      <a:pt x="1690" y="1551"/>
                    </a:cubicBezTo>
                    <a:cubicBezTo>
                      <a:pt x="1651" y="1536"/>
                      <a:pt x="1617" y="1549"/>
                      <a:pt x="1592" y="1582"/>
                    </a:cubicBezTo>
                    <a:cubicBezTo>
                      <a:pt x="1570" y="1613"/>
                      <a:pt x="1558" y="1649"/>
                      <a:pt x="1556" y="1687"/>
                    </a:cubicBezTo>
                    <a:cubicBezTo>
                      <a:pt x="1553" y="1721"/>
                      <a:pt x="1555" y="1756"/>
                      <a:pt x="1555" y="179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9" name="Freeform 46">
                <a:extLst>
                  <a:ext uri="{FF2B5EF4-FFF2-40B4-BE49-F238E27FC236}">
                    <a16:creationId xmlns:a16="http://schemas.microsoft.com/office/drawing/2014/main" id="{5E86CD5F-6411-A648-936C-C8E413B14601}"/>
                  </a:ext>
                </a:extLst>
              </p:cNvPr>
              <p:cNvSpPr/>
              <p:nvPr userDrawn="1"/>
            </p:nvSpPr>
            <p:spPr bwMode="auto">
              <a:xfrm>
                <a:off x="2185987" y="-1663700"/>
                <a:ext cx="1385888" cy="1485900"/>
              </a:xfrm>
              <a:custGeom>
                <a:avLst/>
                <a:gdLst>
                  <a:gd name="T0" fmla="*/ 1746 w 3329"/>
                  <a:gd name="T1" fmla="*/ 2393 h 3569"/>
                  <a:gd name="T2" fmla="*/ 1441 w 3329"/>
                  <a:gd name="T3" fmla="*/ 2708 h 3569"/>
                  <a:gd name="T4" fmla="*/ 1279 w 3329"/>
                  <a:gd name="T5" fmla="*/ 2837 h 3569"/>
                  <a:gd name="T6" fmla="*/ 893 w 3329"/>
                  <a:gd name="T7" fmla="*/ 3195 h 3569"/>
                  <a:gd name="T8" fmla="*/ 636 w 3329"/>
                  <a:gd name="T9" fmla="*/ 3457 h 3569"/>
                  <a:gd name="T10" fmla="*/ 281 w 3329"/>
                  <a:gd name="T11" fmla="*/ 3549 h 3569"/>
                  <a:gd name="T12" fmla="*/ 126 w 3329"/>
                  <a:gd name="T13" fmla="*/ 3339 h 3569"/>
                  <a:gd name="T14" fmla="*/ 0 w 3329"/>
                  <a:gd name="T15" fmla="*/ 3136 h 3569"/>
                  <a:gd name="T16" fmla="*/ 299 w 3329"/>
                  <a:gd name="T17" fmla="*/ 2922 h 3569"/>
                  <a:gd name="T18" fmla="*/ 540 w 3329"/>
                  <a:gd name="T19" fmla="*/ 2803 h 3569"/>
                  <a:gd name="T20" fmla="*/ 1125 w 3329"/>
                  <a:gd name="T21" fmla="*/ 2398 h 3569"/>
                  <a:gd name="T22" fmla="*/ 1660 w 3329"/>
                  <a:gd name="T23" fmla="*/ 2100 h 3569"/>
                  <a:gd name="T24" fmla="*/ 1827 w 3329"/>
                  <a:gd name="T25" fmla="*/ 1932 h 3569"/>
                  <a:gd name="T26" fmla="*/ 1779 w 3329"/>
                  <a:gd name="T27" fmla="*/ 1687 h 3569"/>
                  <a:gd name="T28" fmla="*/ 1756 w 3329"/>
                  <a:gd name="T29" fmla="*/ 1576 h 3569"/>
                  <a:gd name="T30" fmla="*/ 1927 w 3329"/>
                  <a:gd name="T31" fmla="*/ 1235 h 3569"/>
                  <a:gd name="T32" fmla="*/ 1826 w 3329"/>
                  <a:gd name="T33" fmla="*/ 1163 h 3569"/>
                  <a:gd name="T34" fmla="*/ 1596 w 3329"/>
                  <a:gd name="T35" fmla="*/ 1220 h 3569"/>
                  <a:gd name="T36" fmla="*/ 1531 w 3329"/>
                  <a:gd name="T37" fmla="*/ 1736 h 3569"/>
                  <a:gd name="T38" fmla="*/ 1287 w 3329"/>
                  <a:gd name="T39" fmla="*/ 2110 h 3569"/>
                  <a:gd name="T40" fmla="*/ 1055 w 3329"/>
                  <a:gd name="T41" fmla="*/ 2164 h 3569"/>
                  <a:gd name="T42" fmla="*/ 918 w 3329"/>
                  <a:gd name="T43" fmla="*/ 1865 h 3569"/>
                  <a:gd name="T44" fmla="*/ 940 w 3329"/>
                  <a:gd name="T45" fmla="*/ 1212 h 3569"/>
                  <a:gd name="T46" fmla="*/ 940 w 3329"/>
                  <a:gd name="T47" fmla="*/ 998 h 3569"/>
                  <a:gd name="T48" fmla="*/ 956 w 3329"/>
                  <a:gd name="T49" fmla="*/ 735 h 3569"/>
                  <a:gd name="T50" fmla="*/ 1094 w 3329"/>
                  <a:gd name="T51" fmla="*/ 604 h 3569"/>
                  <a:gd name="T52" fmla="*/ 1395 w 3329"/>
                  <a:gd name="T53" fmla="*/ 775 h 3569"/>
                  <a:gd name="T54" fmla="*/ 1563 w 3329"/>
                  <a:gd name="T55" fmla="*/ 710 h 3569"/>
                  <a:gd name="T56" fmla="*/ 1858 w 3329"/>
                  <a:gd name="T57" fmla="*/ 536 h 3569"/>
                  <a:gd name="T58" fmla="*/ 2237 w 3329"/>
                  <a:gd name="T59" fmla="*/ 247 h 3569"/>
                  <a:gd name="T60" fmla="*/ 2446 w 3329"/>
                  <a:gd name="T61" fmla="*/ 131 h 3569"/>
                  <a:gd name="T62" fmla="*/ 3005 w 3329"/>
                  <a:gd name="T63" fmla="*/ 7 h 3569"/>
                  <a:gd name="T64" fmla="*/ 3252 w 3329"/>
                  <a:gd name="T65" fmla="*/ 19 h 3569"/>
                  <a:gd name="T66" fmla="*/ 3327 w 3329"/>
                  <a:gd name="T67" fmla="*/ 179 h 3569"/>
                  <a:gd name="T68" fmla="*/ 2975 w 3329"/>
                  <a:gd name="T69" fmla="*/ 458 h 3569"/>
                  <a:gd name="T70" fmla="*/ 2894 w 3329"/>
                  <a:gd name="T71" fmla="*/ 518 h 3569"/>
                  <a:gd name="T72" fmla="*/ 2402 w 3329"/>
                  <a:gd name="T73" fmla="*/ 1069 h 3569"/>
                  <a:gd name="T74" fmla="*/ 2241 w 3329"/>
                  <a:gd name="T75" fmla="*/ 1168 h 3569"/>
                  <a:gd name="T76" fmla="*/ 2222 w 3329"/>
                  <a:gd name="T77" fmla="*/ 1277 h 3569"/>
                  <a:gd name="T78" fmla="*/ 2428 w 3329"/>
                  <a:gd name="T79" fmla="*/ 1260 h 3569"/>
                  <a:gd name="T80" fmla="*/ 2561 w 3329"/>
                  <a:gd name="T81" fmla="*/ 1159 h 3569"/>
                  <a:gd name="T82" fmla="*/ 2904 w 3329"/>
                  <a:gd name="T83" fmla="*/ 1186 h 3569"/>
                  <a:gd name="T84" fmla="*/ 2909 w 3329"/>
                  <a:gd name="T85" fmla="*/ 1364 h 3569"/>
                  <a:gd name="T86" fmla="*/ 2721 w 3329"/>
                  <a:gd name="T87" fmla="*/ 1547 h 3569"/>
                  <a:gd name="T88" fmla="*/ 2336 w 3329"/>
                  <a:gd name="T89" fmla="*/ 1674 h 3569"/>
                  <a:gd name="T90" fmla="*/ 2064 w 3329"/>
                  <a:gd name="T91" fmla="*/ 1772 h 3569"/>
                  <a:gd name="T92" fmla="*/ 2010 w 3329"/>
                  <a:gd name="T93" fmla="*/ 1967 h 3569"/>
                  <a:gd name="T94" fmla="*/ 2060 w 3329"/>
                  <a:gd name="T95" fmla="*/ 2133 h 3569"/>
                  <a:gd name="T96" fmla="*/ 2144 w 3329"/>
                  <a:gd name="T97" fmla="*/ 2424 h 3569"/>
                  <a:gd name="T98" fmla="*/ 2220 w 3329"/>
                  <a:gd name="T99" fmla="*/ 2799 h 3569"/>
                  <a:gd name="T100" fmla="*/ 2205 w 3329"/>
                  <a:gd name="T101" fmla="*/ 3249 h 3569"/>
                  <a:gd name="T102" fmla="*/ 1975 w 3329"/>
                  <a:gd name="T103" fmla="*/ 3534 h 3569"/>
                  <a:gd name="T104" fmla="*/ 1757 w 3329"/>
                  <a:gd name="T105" fmla="*/ 3416 h 3569"/>
                  <a:gd name="T106" fmla="*/ 1521 w 3329"/>
                  <a:gd name="T107" fmla="*/ 2982 h 3569"/>
                  <a:gd name="T108" fmla="*/ 1584 w 3329"/>
                  <a:gd name="T109" fmla="*/ 2820 h 3569"/>
                  <a:gd name="T110" fmla="*/ 1739 w 3329"/>
                  <a:gd name="T111" fmla="*/ 2780 h 3569"/>
                  <a:gd name="T112" fmla="*/ 1849 w 3329"/>
                  <a:gd name="T113" fmla="*/ 2463 h 3569"/>
                  <a:gd name="T114" fmla="*/ 1841 w 3329"/>
                  <a:gd name="T115" fmla="*/ 2333 h 3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29" h="3569">
                    <a:moveTo>
                      <a:pt x="1841" y="2333"/>
                    </a:moveTo>
                    <a:cubicBezTo>
                      <a:pt x="1796" y="2345"/>
                      <a:pt x="1770" y="2369"/>
                      <a:pt x="1746" y="2393"/>
                    </a:cubicBezTo>
                    <a:cubicBezTo>
                      <a:pt x="1716" y="2423"/>
                      <a:pt x="1687" y="2454"/>
                      <a:pt x="1660" y="2487"/>
                    </a:cubicBezTo>
                    <a:cubicBezTo>
                      <a:pt x="1594" y="2568"/>
                      <a:pt x="1521" y="2642"/>
                      <a:pt x="1441" y="2708"/>
                    </a:cubicBezTo>
                    <a:cubicBezTo>
                      <a:pt x="1410" y="2733"/>
                      <a:pt x="1381" y="2761"/>
                      <a:pt x="1350" y="2786"/>
                    </a:cubicBezTo>
                    <a:cubicBezTo>
                      <a:pt x="1327" y="2804"/>
                      <a:pt x="1302" y="2820"/>
                      <a:pt x="1279" y="2837"/>
                    </a:cubicBezTo>
                    <a:cubicBezTo>
                      <a:pt x="1243" y="2865"/>
                      <a:pt x="1205" y="2890"/>
                      <a:pt x="1173" y="2921"/>
                    </a:cubicBezTo>
                    <a:cubicBezTo>
                      <a:pt x="1078" y="3011"/>
                      <a:pt x="987" y="3104"/>
                      <a:pt x="893" y="3195"/>
                    </a:cubicBezTo>
                    <a:cubicBezTo>
                      <a:pt x="836" y="3251"/>
                      <a:pt x="779" y="3307"/>
                      <a:pt x="729" y="3370"/>
                    </a:cubicBezTo>
                    <a:cubicBezTo>
                      <a:pt x="703" y="3403"/>
                      <a:pt x="669" y="3429"/>
                      <a:pt x="636" y="3457"/>
                    </a:cubicBezTo>
                    <a:cubicBezTo>
                      <a:pt x="618" y="3472"/>
                      <a:pt x="596" y="3482"/>
                      <a:pt x="577" y="3497"/>
                    </a:cubicBezTo>
                    <a:cubicBezTo>
                      <a:pt x="488" y="3569"/>
                      <a:pt x="385" y="3564"/>
                      <a:pt x="281" y="3549"/>
                    </a:cubicBezTo>
                    <a:cubicBezTo>
                      <a:pt x="241" y="3542"/>
                      <a:pt x="214" y="3519"/>
                      <a:pt x="197" y="3482"/>
                    </a:cubicBezTo>
                    <a:cubicBezTo>
                      <a:pt x="175" y="3434"/>
                      <a:pt x="151" y="3386"/>
                      <a:pt x="126" y="3339"/>
                    </a:cubicBezTo>
                    <a:cubicBezTo>
                      <a:pt x="94" y="3278"/>
                      <a:pt x="65" y="3215"/>
                      <a:pt x="14" y="3165"/>
                    </a:cubicBezTo>
                    <a:cubicBezTo>
                      <a:pt x="7" y="3159"/>
                      <a:pt x="5" y="3147"/>
                      <a:pt x="0" y="3136"/>
                    </a:cubicBezTo>
                    <a:cubicBezTo>
                      <a:pt x="16" y="3103"/>
                      <a:pt x="47" y="3085"/>
                      <a:pt x="70" y="3060"/>
                    </a:cubicBezTo>
                    <a:cubicBezTo>
                      <a:pt x="132" y="2989"/>
                      <a:pt x="209" y="2946"/>
                      <a:pt x="299" y="2922"/>
                    </a:cubicBezTo>
                    <a:cubicBezTo>
                      <a:pt x="324" y="2916"/>
                      <a:pt x="348" y="2904"/>
                      <a:pt x="373" y="2895"/>
                    </a:cubicBezTo>
                    <a:cubicBezTo>
                      <a:pt x="434" y="2872"/>
                      <a:pt x="489" y="2842"/>
                      <a:pt x="540" y="2803"/>
                    </a:cubicBezTo>
                    <a:cubicBezTo>
                      <a:pt x="659" y="2712"/>
                      <a:pt x="784" y="2630"/>
                      <a:pt x="910" y="2551"/>
                    </a:cubicBezTo>
                    <a:cubicBezTo>
                      <a:pt x="985" y="2505"/>
                      <a:pt x="1057" y="2454"/>
                      <a:pt x="1125" y="2398"/>
                    </a:cubicBezTo>
                    <a:cubicBezTo>
                      <a:pt x="1206" y="2332"/>
                      <a:pt x="1295" y="2281"/>
                      <a:pt x="1391" y="2238"/>
                    </a:cubicBezTo>
                    <a:cubicBezTo>
                      <a:pt x="1482" y="2196"/>
                      <a:pt x="1572" y="2149"/>
                      <a:pt x="1660" y="2100"/>
                    </a:cubicBezTo>
                    <a:cubicBezTo>
                      <a:pt x="1709" y="2072"/>
                      <a:pt x="1751" y="2035"/>
                      <a:pt x="1796" y="2002"/>
                    </a:cubicBezTo>
                    <a:cubicBezTo>
                      <a:pt x="1820" y="1984"/>
                      <a:pt x="1828" y="1961"/>
                      <a:pt x="1827" y="1932"/>
                    </a:cubicBezTo>
                    <a:cubicBezTo>
                      <a:pt x="1825" y="1900"/>
                      <a:pt x="1824" y="1868"/>
                      <a:pt x="1824" y="1836"/>
                    </a:cubicBezTo>
                    <a:cubicBezTo>
                      <a:pt x="1823" y="1782"/>
                      <a:pt x="1818" y="1731"/>
                      <a:pt x="1779" y="1687"/>
                    </a:cubicBezTo>
                    <a:cubicBezTo>
                      <a:pt x="1765" y="1672"/>
                      <a:pt x="1760" y="1649"/>
                      <a:pt x="1752" y="1630"/>
                    </a:cubicBezTo>
                    <a:cubicBezTo>
                      <a:pt x="1745" y="1612"/>
                      <a:pt x="1747" y="1594"/>
                      <a:pt x="1756" y="1576"/>
                    </a:cubicBezTo>
                    <a:cubicBezTo>
                      <a:pt x="1798" y="1487"/>
                      <a:pt x="1837" y="1397"/>
                      <a:pt x="1880" y="1308"/>
                    </a:cubicBezTo>
                    <a:cubicBezTo>
                      <a:pt x="1892" y="1282"/>
                      <a:pt x="1912" y="1259"/>
                      <a:pt x="1927" y="1235"/>
                    </a:cubicBezTo>
                    <a:cubicBezTo>
                      <a:pt x="1935" y="1222"/>
                      <a:pt x="1942" y="1209"/>
                      <a:pt x="1952" y="1190"/>
                    </a:cubicBezTo>
                    <a:cubicBezTo>
                      <a:pt x="1908" y="1172"/>
                      <a:pt x="1867" y="1163"/>
                      <a:pt x="1826" y="1163"/>
                    </a:cubicBezTo>
                    <a:cubicBezTo>
                      <a:pt x="1764" y="1163"/>
                      <a:pt x="1704" y="1175"/>
                      <a:pt x="1645" y="1195"/>
                    </a:cubicBezTo>
                    <a:cubicBezTo>
                      <a:pt x="1628" y="1201"/>
                      <a:pt x="1612" y="1211"/>
                      <a:pt x="1596" y="1220"/>
                    </a:cubicBezTo>
                    <a:cubicBezTo>
                      <a:pt x="1563" y="1238"/>
                      <a:pt x="1547" y="1265"/>
                      <a:pt x="1546" y="1304"/>
                    </a:cubicBezTo>
                    <a:cubicBezTo>
                      <a:pt x="1542" y="1448"/>
                      <a:pt x="1534" y="1592"/>
                      <a:pt x="1531" y="1736"/>
                    </a:cubicBezTo>
                    <a:cubicBezTo>
                      <a:pt x="1529" y="1829"/>
                      <a:pt x="1502" y="1908"/>
                      <a:pt x="1427" y="1967"/>
                    </a:cubicBezTo>
                    <a:cubicBezTo>
                      <a:pt x="1374" y="2008"/>
                      <a:pt x="1328" y="2056"/>
                      <a:pt x="1287" y="2110"/>
                    </a:cubicBezTo>
                    <a:cubicBezTo>
                      <a:pt x="1249" y="2160"/>
                      <a:pt x="1194" y="2187"/>
                      <a:pt x="1128" y="2189"/>
                    </a:cubicBezTo>
                    <a:cubicBezTo>
                      <a:pt x="1100" y="2190"/>
                      <a:pt x="1076" y="2182"/>
                      <a:pt x="1055" y="2164"/>
                    </a:cubicBezTo>
                    <a:cubicBezTo>
                      <a:pt x="1020" y="2134"/>
                      <a:pt x="995" y="2096"/>
                      <a:pt x="975" y="2055"/>
                    </a:cubicBezTo>
                    <a:cubicBezTo>
                      <a:pt x="944" y="1995"/>
                      <a:pt x="927" y="1931"/>
                      <a:pt x="918" y="1865"/>
                    </a:cubicBezTo>
                    <a:cubicBezTo>
                      <a:pt x="902" y="1754"/>
                      <a:pt x="892" y="1643"/>
                      <a:pt x="907" y="1530"/>
                    </a:cubicBezTo>
                    <a:cubicBezTo>
                      <a:pt x="920" y="1425"/>
                      <a:pt x="930" y="1319"/>
                      <a:pt x="940" y="1212"/>
                    </a:cubicBezTo>
                    <a:cubicBezTo>
                      <a:pt x="942" y="1184"/>
                      <a:pt x="939" y="1154"/>
                      <a:pt x="937" y="1125"/>
                    </a:cubicBezTo>
                    <a:cubicBezTo>
                      <a:pt x="933" y="1082"/>
                      <a:pt x="933" y="1041"/>
                      <a:pt x="940" y="998"/>
                    </a:cubicBezTo>
                    <a:cubicBezTo>
                      <a:pt x="948" y="948"/>
                      <a:pt x="945" y="897"/>
                      <a:pt x="948" y="846"/>
                    </a:cubicBezTo>
                    <a:cubicBezTo>
                      <a:pt x="950" y="809"/>
                      <a:pt x="952" y="772"/>
                      <a:pt x="956" y="735"/>
                    </a:cubicBezTo>
                    <a:cubicBezTo>
                      <a:pt x="960" y="702"/>
                      <a:pt x="979" y="676"/>
                      <a:pt x="1007" y="658"/>
                    </a:cubicBezTo>
                    <a:cubicBezTo>
                      <a:pt x="1036" y="640"/>
                      <a:pt x="1066" y="622"/>
                      <a:pt x="1094" y="604"/>
                    </a:cubicBezTo>
                    <a:cubicBezTo>
                      <a:pt x="1145" y="625"/>
                      <a:pt x="1190" y="649"/>
                      <a:pt x="1229" y="681"/>
                    </a:cubicBezTo>
                    <a:cubicBezTo>
                      <a:pt x="1279" y="723"/>
                      <a:pt x="1337" y="748"/>
                      <a:pt x="1395" y="775"/>
                    </a:cubicBezTo>
                    <a:cubicBezTo>
                      <a:pt x="1424" y="788"/>
                      <a:pt x="1453" y="787"/>
                      <a:pt x="1479" y="770"/>
                    </a:cubicBezTo>
                    <a:cubicBezTo>
                      <a:pt x="1508" y="751"/>
                      <a:pt x="1538" y="733"/>
                      <a:pt x="1563" y="710"/>
                    </a:cubicBezTo>
                    <a:cubicBezTo>
                      <a:pt x="1622" y="658"/>
                      <a:pt x="1687" y="618"/>
                      <a:pt x="1758" y="586"/>
                    </a:cubicBezTo>
                    <a:cubicBezTo>
                      <a:pt x="1792" y="571"/>
                      <a:pt x="1826" y="555"/>
                      <a:pt x="1858" y="536"/>
                    </a:cubicBezTo>
                    <a:cubicBezTo>
                      <a:pt x="1889" y="516"/>
                      <a:pt x="1921" y="495"/>
                      <a:pt x="1946" y="468"/>
                    </a:cubicBezTo>
                    <a:cubicBezTo>
                      <a:pt x="2030" y="377"/>
                      <a:pt x="2128" y="305"/>
                      <a:pt x="2237" y="247"/>
                    </a:cubicBezTo>
                    <a:cubicBezTo>
                      <a:pt x="2272" y="229"/>
                      <a:pt x="2309" y="212"/>
                      <a:pt x="2343" y="192"/>
                    </a:cubicBezTo>
                    <a:cubicBezTo>
                      <a:pt x="2378" y="173"/>
                      <a:pt x="2415" y="156"/>
                      <a:pt x="2446" y="131"/>
                    </a:cubicBezTo>
                    <a:cubicBezTo>
                      <a:pt x="2531" y="62"/>
                      <a:pt x="2629" y="37"/>
                      <a:pt x="2734" y="29"/>
                    </a:cubicBezTo>
                    <a:cubicBezTo>
                      <a:pt x="2825" y="23"/>
                      <a:pt x="2915" y="16"/>
                      <a:pt x="3005" y="7"/>
                    </a:cubicBezTo>
                    <a:cubicBezTo>
                      <a:pt x="3077" y="0"/>
                      <a:pt x="3149" y="6"/>
                      <a:pt x="3220" y="14"/>
                    </a:cubicBezTo>
                    <a:cubicBezTo>
                      <a:pt x="3231" y="15"/>
                      <a:pt x="3242" y="16"/>
                      <a:pt x="3252" y="19"/>
                    </a:cubicBezTo>
                    <a:cubicBezTo>
                      <a:pt x="3308" y="33"/>
                      <a:pt x="3321" y="49"/>
                      <a:pt x="3324" y="107"/>
                    </a:cubicBezTo>
                    <a:cubicBezTo>
                      <a:pt x="3326" y="131"/>
                      <a:pt x="3325" y="155"/>
                      <a:pt x="3327" y="179"/>
                    </a:cubicBezTo>
                    <a:cubicBezTo>
                      <a:pt x="3329" y="215"/>
                      <a:pt x="3313" y="242"/>
                      <a:pt x="3283" y="258"/>
                    </a:cubicBezTo>
                    <a:cubicBezTo>
                      <a:pt x="3175" y="317"/>
                      <a:pt x="3077" y="390"/>
                      <a:pt x="2975" y="458"/>
                    </a:cubicBezTo>
                    <a:cubicBezTo>
                      <a:pt x="2966" y="464"/>
                      <a:pt x="2956" y="469"/>
                      <a:pt x="2946" y="472"/>
                    </a:cubicBezTo>
                    <a:cubicBezTo>
                      <a:pt x="2921" y="479"/>
                      <a:pt x="2907" y="496"/>
                      <a:pt x="2894" y="518"/>
                    </a:cubicBezTo>
                    <a:cubicBezTo>
                      <a:pt x="2803" y="683"/>
                      <a:pt x="2681" y="823"/>
                      <a:pt x="2537" y="943"/>
                    </a:cubicBezTo>
                    <a:cubicBezTo>
                      <a:pt x="2490" y="983"/>
                      <a:pt x="2446" y="1026"/>
                      <a:pt x="2402" y="1069"/>
                    </a:cubicBezTo>
                    <a:cubicBezTo>
                      <a:pt x="2374" y="1097"/>
                      <a:pt x="2345" y="1123"/>
                      <a:pt x="2305" y="1135"/>
                    </a:cubicBezTo>
                    <a:cubicBezTo>
                      <a:pt x="2282" y="1142"/>
                      <a:pt x="2261" y="1155"/>
                      <a:pt x="2241" y="1168"/>
                    </a:cubicBezTo>
                    <a:cubicBezTo>
                      <a:pt x="2205" y="1190"/>
                      <a:pt x="2194" y="1209"/>
                      <a:pt x="2179" y="1270"/>
                    </a:cubicBezTo>
                    <a:cubicBezTo>
                      <a:pt x="2193" y="1272"/>
                      <a:pt x="2208" y="1278"/>
                      <a:pt x="2222" y="1277"/>
                    </a:cubicBezTo>
                    <a:cubicBezTo>
                      <a:pt x="2283" y="1274"/>
                      <a:pt x="2344" y="1270"/>
                      <a:pt x="2405" y="1265"/>
                    </a:cubicBezTo>
                    <a:cubicBezTo>
                      <a:pt x="2413" y="1265"/>
                      <a:pt x="2421" y="1262"/>
                      <a:pt x="2428" y="1260"/>
                    </a:cubicBezTo>
                    <a:cubicBezTo>
                      <a:pt x="2432" y="1256"/>
                      <a:pt x="2437" y="1253"/>
                      <a:pt x="2439" y="1248"/>
                    </a:cubicBezTo>
                    <a:cubicBezTo>
                      <a:pt x="2480" y="1157"/>
                      <a:pt x="2466" y="1169"/>
                      <a:pt x="2561" y="1159"/>
                    </a:cubicBezTo>
                    <a:cubicBezTo>
                      <a:pt x="2659" y="1149"/>
                      <a:pt x="2758" y="1153"/>
                      <a:pt x="2857" y="1151"/>
                    </a:cubicBezTo>
                    <a:cubicBezTo>
                      <a:pt x="2881" y="1150"/>
                      <a:pt x="2895" y="1164"/>
                      <a:pt x="2904" y="1186"/>
                    </a:cubicBezTo>
                    <a:cubicBezTo>
                      <a:pt x="2922" y="1232"/>
                      <a:pt x="2926" y="1279"/>
                      <a:pt x="2923" y="1328"/>
                    </a:cubicBezTo>
                    <a:cubicBezTo>
                      <a:pt x="2922" y="1340"/>
                      <a:pt x="2916" y="1354"/>
                      <a:pt x="2909" y="1364"/>
                    </a:cubicBezTo>
                    <a:cubicBezTo>
                      <a:pt x="2889" y="1389"/>
                      <a:pt x="2869" y="1414"/>
                      <a:pt x="2847" y="1436"/>
                    </a:cubicBezTo>
                    <a:cubicBezTo>
                      <a:pt x="2806" y="1475"/>
                      <a:pt x="2768" y="1519"/>
                      <a:pt x="2721" y="1547"/>
                    </a:cubicBezTo>
                    <a:cubicBezTo>
                      <a:pt x="2674" y="1574"/>
                      <a:pt x="2617" y="1584"/>
                      <a:pt x="2564" y="1601"/>
                    </a:cubicBezTo>
                    <a:cubicBezTo>
                      <a:pt x="2488" y="1626"/>
                      <a:pt x="2411" y="1648"/>
                      <a:pt x="2336" y="1674"/>
                    </a:cubicBezTo>
                    <a:cubicBezTo>
                      <a:pt x="2306" y="1685"/>
                      <a:pt x="2277" y="1700"/>
                      <a:pt x="2251" y="1718"/>
                    </a:cubicBezTo>
                    <a:cubicBezTo>
                      <a:pt x="2194" y="1756"/>
                      <a:pt x="2135" y="1780"/>
                      <a:pt x="2064" y="1772"/>
                    </a:cubicBezTo>
                    <a:cubicBezTo>
                      <a:pt x="2023" y="1768"/>
                      <a:pt x="2012" y="1782"/>
                      <a:pt x="2013" y="1823"/>
                    </a:cubicBezTo>
                    <a:cubicBezTo>
                      <a:pt x="2015" y="1871"/>
                      <a:pt x="2016" y="1919"/>
                      <a:pt x="2010" y="1967"/>
                    </a:cubicBezTo>
                    <a:cubicBezTo>
                      <a:pt x="2007" y="1992"/>
                      <a:pt x="2015" y="2019"/>
                      <a:pt x="2023" y="2044"/>
                    </a:cubicBezTo>
                    <a:cubicBezTo>
                      <a:pt x="2033" y="2074"/>
                      <a:pt x="2049" y="2103"/>
                      <a:pt x="2060" y="2133"/>
                    </a:cubicBezTo>
                    <a:cubicBezTo>
                      <a:pt x="2075" y="2173"/>
                      <a:pt x="2088" y="2213"/>
                      <a:pt x="2100" y="2254"/>
                    </a:cubicBezTo>
                    <a:cubicBezTo>
                      <a:pt x="2116" y="2310"/>
                      <a:pt x="2130" y="2367"/>
                      <a:pt x="2144" y="2424"/>
                    </a:cubicBezTo>
                    <a:cubicBezTo>
                      <a:pt x="2153" y="2463"/>
                      <a:pt x="2163" y="2502"/>
                      <a:pt x="2166" y="2541"/>
                    </a:cubicBezTo>
                    <a:cubicBezTo>
                      <a:pt x="2172" y="2630"/>
                      <a:pt x="2192" y="2715"/>
                      <a:pt x="2220" y="2799"/>
                    </a:cubicBezTo>
                    <a:cubicBezTo>
                      <a:pt x="2234" y="2843"/>
                      <a:pt x="2240" y="2886"/>
                      <a:pt x="2239" y="2932"/>
                    </a:cubicBezTo>
                    <a:cubicBezTo>
                      <a:pt x="2238" y="3039"/>
                      <a:pt x="2234" y="3145"/>
                      <a:pt x="2205" y="3249"/>
                    </a:cubicBezTo>
                    <a:cubicBezTo>
                      <a:pt x="2198" y="3272"/>
                      <a:pt x="2191" y="3295"/>
                      <a:pt x="2184" y="3318"/>
                    </a:cubicBezTo>
                    <a:cubicBezTo>
                      <a:pt x="2152" y="3426"/>
                      <a:pt x="2076" y="3492"/>
                      <a:pt x="1975" y="3534"/>
                    </a:cubicBezTo>
                    <a:cubicBezTo>
                      <a:pt x="1951" y="3544"/>
                      <a:pt x="1930" y="3546"/>
                      <a:pt x="1905" y="3539"/>
                    </a:cubicBezTo>
                    <a:cubicBezTo>
                      <a:pt x="1839" y="3519"/>
                      <a:pt x="1787" y="3485"/>
                      <a:pt x="1757" y="3416"/>
                    </a:cubicBezTo>
                    <a:cubicBezTo>
                      <a:pt x="1734" y="3363"/>
                      <a:pt x="1701" y="3314"/>
                      <a:pt x="1671" y="3264"/>
                    </a:cubicBezTo>
                    <a:cubicBezTo>
                      <a:pt x="1615" y="3173"/>
                      <a:pt x="1560" y="3081"/>
                      <a:pt x="1521" y="2982"/>
                    </a:cubicBezTo>
                    <a:cubicBezTo>
                      <a:pt x="1510" y="2952"/>
                      <a:pt x="1501" y="2921"/>
                      <a:pt x="1492" y="2895"/>
                    </a:cubicBezTo>
                    <a:cubicBezTo>
                      <a:pt x="1507" y="2845"/>
                      <a:pt x="1546" y="2832"/>
                      <a:pt x="1584" y="2820"/>
                    </a:cubicBezTo>
                    <a:cubicBezTo>
                      <a:pt x="1615" y="2810"/>
                      <a:pt x="1647" y="2806"/>
                      <a:pt x="1678" y="2799"/>
                    </a:cubicBezTo>
                    <a:cubicBezTo>
                      <a:pt x="1698" y="2793"/>
                      <a:pt x="1719" y="2787"/>
                      <a:pt x="1739" y="2780"/>
                    </a:cubicBezTo>
                    <a:cubicBezTo>
                      <a:pt x="1777" y="2767"/>
                      <a:pt x="1798" y="2740"/>
                      <a:pt x="1805" y="2699"/>
                    </a:cubicBezTo>
                    <a:cubicBezTo>
                      <a:pt x="1818" y="2620"/>
                      <a:pt x="1835" y="2542"/>
                      <a:pt x="1849" y="2463"/>
                    </a:cubicBezTo>
                    <a:cubicBezTo>
                      <a:pt x="1853" y="2434"/>
                      <a:pt x="1854" y="2405"/>
                      <a:pt x="1854" y="2375"/>
                    </a:cubicBezTo>
                    <a:cubicBezTo>
                      <a:pt x="1854" y="2363"/>
                      <a:pt x="1847" y="2351"/>
                      <a:pt x="1841" y="2333"/>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 name="Freeform 47">
                <a:extLst>
                  <a:ext uri="{FF2B5EF4-FFF2-40B4-BE49-F238E27FC236}">
                    <a16:creationId xmlns:a16="http://schemas.microsoft.com/office/drawing/2014/main" id="{4C948E4B-9973-CF43-A30C-A668398BBEC5}"/>
                  </a:ext>
                </a:extLst>
              </p:cNvPr>
              <p:cNvSpPr/>
              <p:nvPr userDrawn="1"/>
            </p:nvSpPr>
            <p:spPr bwMode="auto">
              <a:xfrm>
                <a:off x="4097335" y="-1539873"/>
                <a:ext cx="2089147" cy="1346197"/>
              </a:xfrm>
              <a:custGeom>
                <a:avLst/>
                <a:gdLst>
                  <a:gd name="T0" fmla="*/ 1294 w 5019"/>
                  <a:gd name="T1" fmla="*/ 35 h 3229"/>
                  <a:gd name="T2" fmla="*/ 1577 w 5019"/>
                  <a:gd name="T3" fmla="*/ 151 h 3229"/>
                  <a:gd name="T4" fmla="*/ 1969 w 5019"/>
                  <a:gd name="T5" fmla="*/ 603 h 3229"/>
                  <a:gd name="T6" fmla="*/ 2194 w 5019"/>
                  <a:gd name="T7" fmla="*/ 707 h 3229"/>
                  <a:gd name="T8" fmla="*/ 2383 w 5019"/>
                  <a:gd name="T9" fmla="*/ 406 h 3229"/>
                  <a:gd name="T10" fmla="*/ 2536 w 5019"/>
                  <a:gd name="T11" fmla="*/ 0 h 3229"/>
                  <a:gd name="T12" fmla="*/ 2904 w 5019"/>
                  <a:gd name="T13" fmla="*/ 265 h 3229"/>
                  <a:gd name="T14" fmla="*/ 2990 w 5019"/>
                  <a:gd name="T15" fmla="*/ 458 h 3229"/>
                  <a:gd name="T16" fmla="*/ 2945 w 5019"/>
                  <a:gd name="T17" fmla="*/ 839 h 3229"/>
                  <a:gd name="T18" fmla="*/ 2628 w 5019"/>
                  <a:gd name="T19" fmla="*/ 1129 h 3229"/>
                  <a:gd name="T20" fmla="*/ 2549 w 5019"/>
                  <a:gd name="T21" fmla="*/ 1254 h 3229"/>
                  <a:gd name="T22" fmla="*/ 2775 w 5019"/>
                  <a:gd name="T23" fmla="*/ 1542 h 3229"/>
                  <a:gd name="T24" fmla="*/ 3954 w 5019"/>
                  <a:gd name="T25" fmla="*/ 2597 h 3229"/>
                  <a:gd name="T26" fmla="*/ 4852 w 5019"/>
                  <a:gd name="T27" fmla="*/ 3048 h 3229"/>
                  <a:gd name="T28" fmla="*/ 5010 w 5019"/>
                  <a:gd name="T29" fmla="*/ 3190 h 3229"/>
                  <a:gd name="T30" fmla="*/ 4623 w 5019"/>
                  <a:gd name="T31" fmla="*/ 3193 h 3229"/>
                  <a:gd name="T32" fmla="*/ 4189 w 5019"/>
                  <a:gd name="T33" fmla="*/ 3143 h 3229"/>
                  <a:gd name="T34" fmla="*/ 3471 w 5019"/>
                  <a:gd name="T35" fmla="*/ 3191 h 3229"/>
                  <a:gd name="T36" fmla="*/ 3111 w 5019"/>
                  <a:gd name="T37" fmla="*/ 2949 h 3229"/>
                  <a:gd name="T38" fmla="*/ 2717 w 5019"/>
                  <a:gd name="T39" fmla="*/ 2472 h 3229"/>
                  <a:gd name="T40" fmla="*/ 2559 w 5019"/>
                  <a:gd name="T41" fmla="*/ 1796 h 3229"/>
                  <a:gd name="T42" fmla="*/ 2288 w 5019"/>
                  <a:gd name="T43" fmla="*/ 1494 h 3229"/>
                  <a:gd name="T44" fmla="*/ 2062 w 5019"/>
                  <a:gd name="T45" fmla="*/ 1596 h 3229"/>
                  <a:gd name="T46" fmla="*/ 879 w 5019"/>
                  <a:gd name="T47" fmla="*/ 2654 h 3229"/>
                  <a:gd name="T48" fmla="*/ 170 w 5019"/>
                  <a:gd name="T49" fmla="*/ 2946 h 3229"/>
                  <a:gd name="T50" fmla="*/ 0 w 5019"/>
                  <a:gd name="T51" fmla="*/ 2917 h 3229"/>
                  <a:gd name="T52" fmla="*/ 229 w 5019"/>
                  <a:gd name="T53" fmla="*/ 2760 h 3229"/>
                  <a:gd name="T54" fmla="*/ 724 w 5019"/>
                  <a:gd name="T55" fmla="*/ 2502 h 3229"/>
                  <a:gd name="T56" fmla="*/ 1118 w 5019"/>
                  <a:gd name="T57" fmla="*/ 2190 h 3229"/>
                  <a:gd name="T58" fmla="*/ 1522 w 5019"/>
                  <a:gd name="T59" fmla="*/ 1661 h 3229"/>
                  <a:gd name="T60" fmla="*/ 1826 w 5019"/>
                  <a:gd name="T61" fmla="*/ 1195 h 3229"/>
                  <a:gd name="T62" fmla="*/ 1942 w 5019"/>
                  <a:gd name="T63" fmla="*/ 1043 h 3229"/>
                  <a:gd name="T64" fmla="*/ 1884 w 5019"/>
                  <a:gd name="T65" fmla="*/ 826 h 3229"/>
                  <a:gd name="T66" fmla="*/ 1289 w 5019"/>
                  <a:gd name="T67" fmla="*/ 145 h 3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19" h="3229">
                    <a:moveTo>
                      <a:pt x="1231" y="79"/>
                    </a:moveTo>
                    <a:cubicBezTo>
                      <a:pt x="1248" y="45"/>
                      <a:pt x="1268" y="36"/>
                      <a:pt x="1294" y="35"/>
                    </a:cubicBezTo>
                    <a:cubicBezTo>
                      <a:pt x="1341" y="33"/>
                      <a:pt x="1384" y="44"/>
                      <a:pt x="1427" y="61"/>
                    </a:cubicBezTo>
                    <a:cubicBezTo>
                      <a:pt x="1482" y="82"/>
                      <a:pt x="1531" y="115"/>
                      <a:pt x="1577" y="151"/>
                    </a:cubicBezTo>
                    <a:cubicBezTo>
                      <a:pt x="1648" y="208"/>
                      <a:pt x="1711" y="274"/>
                      <a:pt x="1767" y="344"/>
                    </a:cubicBezTo>
                    <a:cubicBezTo>
                      <a:pt x="1836" y="430"/>
                      <a:pt x="1901" y="517"/>
                      <a:pt x="1969" y="603"/>
                    </a:cubicBezTo>
                    <a:cubicBezTo>
                      <a:pt x="1995" y="637"/>
                      <a:pt x="2022" y="670"/>
                      <a:pt x="2053" y="700"/>
                    </a:cubicBezTo>
                    <a:cubicBezTo>
                      <a:pt x="2103" y="748"/>
                      <a:pt x="2140" y="751"/>
                      <a:pt x="2194" y="707"/>
                    </a:cubicBezTo>
                    <a:cubicBezTo>
                      <a:pt x="2227" y="680"/>
                      <a:pt x="2257" y="648"/>
                      <a:pt x="2278" y="612"/>
                    </a:cubicBezTo>
                    <a:cubicBezTo>
                      <a:pt x="2318" y="546"/>
                      <a:pt x="2354" y="477"/>
                      <a:pt x="2383" y="406"/>
                    </a:cubicBezTo>
                    <a:cubicBezTo>
                      <a:pt x="2425" y="305"/>
                      <a:pt x="2459" y="201"/>
                      <a:pt x="2497" y="99"/>
                    </a:cubicBezTo>
                    <a:cubicBezTo>
                      <a:pt x="2509" y="66"/>
                      <a:pt x="2522" y="35"/>
                      <a:pt x="2536" y="0"/>
                    </a:cubicBezTo>
                    <a:cubicBezTo>
                      <a:pt x="2556" y="6"/>
                      <a:pt x="2572" y="8"/>
                      <a:pt x="2585" y="15"/>
                    </a:cubicBezTo>
                    <a:cubicBezTo>
                      <a:pt x="2706" y="79"/>
                      <a:pt x="2814" y="162"/>
                      <a:pt x="2904" y="265"/>
                    </a:cubicBezTo>
                    <a:cubicBezTo>
                      <a:pt x="2925" y="290"/>
                      <a:pt x="2942" y="317"/>
                      <a:pt x="2959" y="344"/>
                    </a:cubicBezTo>
                    <a:cubicBezTo>
                      <a:pt x="2981" y="378"/>
                      <a:pt x="2991" y="416"/>
                      <a:pt x="2990" y="458"/>
                    </a:cubicBezTo>
                    <a:cubicBezTo>
                      <a:pt x="2990" y="540"/>
                      <a:pt x="2989" y="623"/>
                      <a:pt x="2991" y="706"/>
                    </a:cubicBezTo>
                    <a:cubicBezTo>
                      <a:pt x="2992" y="756"/>
                      <a:pt x="2977" y="801"/>
                      <a:pt x="2945" y="839"/>
                    </a:cubicBezTo>
                    <a:cubicBezTo>
                      <a:pt x="2904" y="887"/>
                      <a:pt x="2860" y="935"/>
                      <a:pt x="2813" y="977"/>
                    </a:cubicBezTo>
                    <a:cubicBezTo>
                      <a:pt x="2754" y="1031"/>
                      <a:pt x="2689" y="1078"/>
                      <a:pt x="2628" y="1129"/>
                    </a:cubicBezTo>
                    <a:cubicBezTo>
                      <a:pt x="2603" y="1150"/>
                      <a:pt x="2580" y="1172"/>
                      <a:pt x="2558" y="1195"/>
                    </a:cubicBezTo>
                    <a:cubicBezTo>
                      <a:pt x="2542" y="1212"/>
                      <a:pt x="2537" y="1233"/>
                      <a:pt x="2549" y="1254"/>
                    </a:cubicBezTo>
                    <a:cubicBezTo>
                      <a:pt x="2566" y="1284"/>
                      <a:pt x="2581" y="1316"/>
                      <a:pt x="2602" y="1343"/>
                    </a:cubicBezTo>
                    <a:cubicBezTo>
                      <a:pt x="2658" y="1411"/>
                      <a:pt x="2715" y="1479"/>
                      <a:pt x="2775" y="1542"/>
                    </a:cubicBezTo>
                    <a:cubicBezTo>
                      <a:pt x="3017" y="1798"/>
                      <a:pt x="3278" y="2034"/>
                      <a:pt x="3542" y="2268"/>
                    </a:cubicBezTo>
                    <a:cubicBezTo>
                      <a:pt x="3673" y="2385"/>
                      <a:pt x="3806" y="2500"/>
                      <a:pt x="3954" y="2597"/>
                    </a:cubicBezTo>
                    <a:cubicBezTo>
                      <a:pt x="4186" y="2749"/>
                      <a:pt x="4432" y="2877"/>
                      <a:pt x="4690" y="2981"/>
                    </a:cubicBezTo>
                    <a:cubicBezTo>
                      <a:pt x="4744" y="3003"/>
                      <a:pt x="4798" y="3025"/>
                      <a:pt x="4852" y="3048"/>
                    </a:cubicBezTo>
                    <a:cubicBezTo>
                      <a:pt x="4901" y="3070"/>
                      <a:pt x="4946" y="3099"/>
                      <a:pt x="4984" y="3137"/>
                    </a:cubicBezTo>
                    <a:cubicBezTo>
                      <a:pt x="4999" y="3151"/>
                      <a:pt x="5019" y="3165"/>
                      <a:pt x="5010" y="3190"/>
                    </a:cubicBezTo>
                    <a:cubicBezTo>
                      <a:pt x="5000" y="3214"/>
                      <a:pt x="4979" y="3217"/>
                      <a:pt x="4956" y="3217"/>
                    </a:cubicBezTo>
                    <a:cubicBezTo>
                      <a:pt x="4845" y="3218"/>
                      <a:pt x="4733" y="3218"/>
                      <a:pt x="4623" y="3193"/>
                    </a:cubicBezTo>
                    <a:cubicBezTo>
                      <a:pt x="4516" y="3169"/>
                      <a:pt x="4408" y="3155"/>
                      <a:pt x="4300" y="3138"/>
                    </a:cubicBezTo>
                    <a:cubicBezTo>
                      <a:pt x="4263" y="3132"/>
                      <a:pt x="4226" y="3135"/>
                      <a:pt x="4189" y="3143"/>
                    </a:cubicBezTo>
                    <a:cubicBezTo>
                      <a:pt x="4090" y="3165"/>
                      <a:pt x="3991" y="3184"/>
                      <a:pt x="3891" y="3203"/>
                    </a:cubicBezTo>
                    <a:cubicBezTo>
                      <a:pt x="3750" y="3229"/>
                      <a:pt x="3610" y="3222"/>
                      <a:pt x="3471" y="3191"/>
                    </a:cubicBezTo>
                    <a:cubicBezTo>
                      <a:pt x="3394" y="3174"/>
                      <a:pt x="3325" y="3138"/>
                      <a:pt x="3265" y="3088"/>
                    </a:cubicBezTo>
                    <a:cubicBezTo>
                      <a:pt x="3212" y="3044"/>
                      <a:pt x="3159" y="2999"/>
                      <a:pt x="3111" y="2949"/>
                    </a:cubicBezTo>
                    <a:cubicBezTo>
                      <a:pt x="2995" y="2827"/>
                      <a:pt x="2884" y="2701"/>
                      <a:pt x="2770" y="2578"/>
                    </a:cubicBezTo>
                    <a:cubicBezTo>
                      <a:pt x="2741" y="2548"/>
                      <a:pt x="2725" y="2512"/>
                      <a:pt x="2717" y="2472"/>
                    </a:cubicBezTo>
                    <a:cubicBezTo>
                      <a:pt x="2697" y="2373"/>
                      <a:pt x="2677" y="2274"/>
                      <a:pt x="2658" y="2174"/>
                    </a:cubicBezTo>
                    <a:cubicBezTo>
                      <a:pt x="2633" y="2046"/>
                      <a:pt x="2606" y="1918"/>
                      <a:pt x="2559" y="1796"/>
                    </a:cubicBezTo>
                    <a:cubicBezTo>
                      <a:pt x="2532" y="1726"/>
                      <a:pt x="2500" y="1659"/>
                      <a:pt x="2452" y="1600"/>
                    </a:cubicBezTo>
                    <a:cubicBezTo>
                      <a:pt x="2409" y="1547"/>
                      <a:pt x="2356" y="1510"/>
                      <a:pt x="2288" y="1494"/>
                    </a:cubicBezTo>
                    <a:cubicBezTo>
                      <a:pt x="2232" y="1480"/>
                      <a:pt x="2181" y="1490"/>
                      <a:pt x="2137" y="1524"/>
                    </a:cubicBezTo>
                    <a:cubicBezTo>
                      <a:pt x="2109" y="1545"/>
                      <a:pt x="2084" y="1569"/>
                      <a:pt x="2062" y="1596"/>
                    </a:cubicBezTo>
                    <a:cubicBezTo>
                      <a:pt x="2025" y="1641"/>
                      <a:pt x="1989" y="1688"/>
                      <a:pt x="1956" y="1737"/>
                    </a:cubicBezTo>
                    <a:cubicBezTo>
                      <a:pt x="1683" y="2143"/>
                      <a:pt x="1316" y="2439"/>
                      <a:pt x="879" y="2654"/>
                    </a:cubicBezTo>
                    <a:cubicBezTo>
                      <a:pt x="735" y="2724"/>
                      <a:pt x="588" y="2786"/>
                      <a:pt x="439" y="2843"/>
                    </a:cubicBezTo>
                    <a:cubicBezTo>
                      <a:pt x="349" y="2877"/>
                      <a:pt x="259" y="2910"/>
                      <a:pt x="170" y="2946"/>
                    </a:cubicBezTo>
                    <a:cubicBezTo>
                      <a:pt x="118" y="2967"/>
                      <a:pt x="67" y="2971"/>
                      <a:pt x="18" y="2938"/>
                    </a:cubicBezTo>
                    <a:cubicBezTo>
                      <a:pt x="12" y="2934"/>
                      <a:pt x="8" y="2927"/>
                      <a:pt x="0" y="2917"/>
                    </a:cubicBezTo>
                    <a:cubicBezTo>
                      <a:pt x="18" y="2900"/>
                      <a:pt x="33" y="2882"/>
                      <a:pt x="52" y="2869"/>
                    </a:cubicBezTo>
                    <a:cubicBezTo>
                      <a:pt x="110" y="2831"/>
                      <a:pt x="167" y="2792"/>
                      <a:pt x="229" y="2760"/>
                    </a:cubicBezTo>
                    <a:cubicBezTo>
                      <a:pt x="321" y="2713"/>
                      <a:pt x="416" y="2669"/>
                      <a:pt x="511" y="2629"/>
                    </a:cubicBezTo>
                    <a:cubicBezTo>
                      <a:pt x="588" y="2596"/>
                      <a:pt x="659" y="2554"/>
                      <a:pt x="724" y="2502"/>
                    </a:cubicBezTo>
                    <a:cubicBezTo>
                      <a:pt x="773" y="2462"/>
                      <a:pt x="822" y="2420"/>
                      <a:pt x="872" y="2381"/>
                    </a:cubicBezTo>
                    <a:cubicBezTo>
                      <a:pt x="953" y="2316"/>
                      <a:pt x="1035" y="2251"/>
                      <a:pt x="1118" y="2190"/>
                    </a:cubicBezTo>
                    <a:cubicBezTo>
                      <a:pt x="1214" y="2119"/>
                      <a:pt x="1296" y="2036"/>
                      <a:pt x="1360" y="1937"/>
                    </a:cubicBezTo>
                    <a:cubicBezTo>
                      <a:pt x="1418" y="1847"/>
                      <a:pt x="1470" y="1754"/>
                      <a:pt x="1522" y="1661"/>
                    </a:cubicBezTo>
                    <a:cubicBezTo>
                      <a:pt x="1560" y="1594"/>
                      <a:pt x="1594" y="1525"/>
                      <a:pt x="1631" y="1456"/>
                    </a:cubicBezTo>
                    <a:cubicBezTo>
                      <a:pt x="1683" y="1360"/>
                      <a:pt x="1747" y="1272"/>
                      <a:pt x="1826" y="1195"/>
                    </a:cubicBezTo>
                    <a:cubicBezTo>
                      <a:pt x="1849" y="1172"/>
                      <a:pt x="1872" y="1149"/>
                      <a:pt x="1891" y="1124"/>
                    </a:cubicBezTo>
                    <a:cubicBezTo>
                      <a:pt x="1910" y="1099"/>
                      <a:pt x="1928" y="1072"/>
                      <a:pt x="1942" y="1043"/>
                    </a:cubicBezTo>
                    <a:cubicBezTo>
                      <a:pt x="1964" y="998"/>
                      <a:pt x="1964" y="950"/>
                      <a:pt x="1936" y="906"/>
                    </a:cubicBezTo>
                    <a:cubicBezTo>
                      <a:pt x="1920" y="879"/>
                      <a:pt x="1904" y="851"/>
                      <a:pt x="1884" y="826"/>
                    </a:cubicBezTo>
                    <a:cubicBezTo>
                      <a:pt x="1825" y="750"/>
                      <a:pt x="1767" y="673"/>
                      <a:pt x="1703" y="602"/>
                    </a:cubicBezTo>
                    <a:cubicBezTo>
                      <a:pt x="1567" y="448"/>
                      <a:pt x="1427" y="297"/>
                      <a:pt x="1289" y="145"/>
                    </a:cubicBezTo>
                    <a:cubicBezTo>
                      <a:pt x="1270" y="124"/>
                      <a:pt x="1251" y="102"/>
                      <a:pt x="1231" y="7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 name="Freeform 48">
                <a:extLst>
                  <a:ext uri="{FF2B5EF4-FFF2-40B4-BE49-F238E27FC236}">
                    <a16:creationId xmlns:a16="http://schemas.microsoft.com/office/drawing/2014/main" id="{C90637ED-A754-8048-96D3-AF65781AE021}"/>
                  </a:ext>
                </a:extLst>
              </p:cNvPr>
              <p:cNvSpPr>
                <a:spLocks noEditPoints="1"/>
              </p:cNvSpPr>
              <p:nvPr userDrawn="1"/>
            </p:nvSpPr>
            <p:spPr bwMode="auto">
              <a:xfrm>
                <a:off x="7138987" y="-1920875"/>
                <a:ext cx="1058863" cy="1406525"/>
              </a:xfrm>
              <a:custGeom>
                <a:avLst/>
                <a:gdLst>
                  <a:gd name="T0" fmla="*/ 430 w 2543"/>
                  <a:gd name="T1" fmla="*/ 883 h 3377"/>
                  <a:gd name="T2" fmla="*/ 465 w 2543"/>
                  <a:gd name="T3" fmla="*/ 987 h 3377"/>
                  <a:gd name="T4" fmla="*/ 441 w 2543"/>
                  <a:gd name="T5" fmla="*/ 1230 h 3377"/>
                  <a:gd name="T6" fmla="*/ 596 w 2543"/>
                  <a:gd name="T7" fmla="*/ 1252 h 3377"/>
                  <a:gd name="T8" fmla="*/ 1301 w 2543"/>
                  <a:gd name="T9" fmla="*/ 420 h 3377"/>
                  <a:gd name="T10" fmla="*/ 1891 w 2543"/>
                  <a:gd name="T11" fmla="*/ 97 h 3377"/>
                  <a:gd name="T12" fmla="*/ 2218 w 2543"/>
                  <a:gd name="T13" fmla="*/ 3 h 3377"/>
                  <a:gd name="T14" fmla="*/ 2419 w 2543"/>
                  <a:gd name="T15" fmla="*/ 57 h 3377"/>
                  <a:gd name="T16" fmla="*/ 2480 w 2543"/>
                  <a:gd name="T17" fmla="*/ 390 h 3377"/>
                  <a:gd name="T18" fmla="*/ 2393 w 2543"/>
                  <a:gd name="T19" fmla="*/ 889 h 3377"/>
                  <a:gd name="T20" fmla="*/ 2244 w 2543"/>
                  <a:gd name="T21" fmla="*/ 1450 h 3377"/>
                  <a:gd name="T22" fmla="*/ 2217 w 2543"/>
                  <a:gd name="T23" fmla="*/ 1654 h 3377"/>
                  <a:gd name="T24" fmla="*/ 2160 w 2543"/>
                  <a:gd name="T25" fmla="*/ 1861 h 3377"/>
                  <a:gd name="T26" fmla="*/ 2086 w 2543"/>
                  <a:gd name="T27" fmla="*/ 2809 h 3377"/>
                  <a:gd name="T28" fmla="*/ 2097 w 2543"/>
                  <a:gd name="T29" fmla="*/ 3142 h 3377"/>
                  <a:gd name="T30" fmla="*/ 1795 w 2543"/>
                  <a:gd name="T31" fmla="*/ 3321 h 3377"/>
                  <a:gd name="T32" fmla="*/ 1635 w 2543"/>
                  <a:gd name="T33" fmla="*/ 3179 h 3377"/>
                  <a:gd name="T34" fmla="*/ 1457 w 2543"/>
                  <a:gd name="T35" fmla="*/ 2957 h 3377"/>
                  <a:gd name="T36" fmla="*/ 1548 w 2543"/>
                  <a:gd name="T37" fmla="*/ 2934 h 3377"/>
                  <a:gd name="T38" fmla="*/ 1770 w 2543"/>
                  <a:gd name="T39" fmla="*/ 2960 h 3377"/>
                  <a:gd name="T40" fmla="*/ 1877 w 2543"/>
                  <a:gd name="T41" fmla="*/ 2730 h 3377"/>
                  <a:gd name="T42" fmla="*/ 1974 w 2543"/>
                  <a:gd name="T43" fmla="*/ 1548 h 3377"/>
                  <a:gd name="T44" fmla="*/ 2157 w 2543"/>
                  <a:gd name="T45" fmla="*/ 624 h 3377"/>
                  <a:gd name="T46" fmla="*/ 2149 w 2543"/>
                  <a:gd name="T47" fmla="*/ 322 h 3377"/>
                  <a:gd name="T48" fmla="*/ 1987 w 2543"/>
                  <a:gd name="T49" fmla="*/ 270 h 3377"/>
                  <a:gd name="T50" fmla="*/ 1307 w 2543"/>
                  <a:gd name="T51" fmla="*/ 659 h 3377"/>
                  <a:gd name="T52" fmla="*/ 1303 w 2543"/>
                  <a:gd name="T53" fmla="*/ 971 h 3377"/>
                  <a:gd name="T54" fmla="*/ 1353 w 2543"/>
                  <a:gd name="T55" fmla="*/ 1373 h 3377"/>
                  <a:gd name="T56" fmla="*/ 1567 w 2543"/>
                  <a:gd name="T57" fmla="*/ 1513 h 3377"/>
                  <a:gd name="T58" fmla="*/ 1660 w 2543"/>
                  <a:gd name="T59" fmla="*/ 1833 h 3377"/>
                  <a:gd name="T60" fmla="*/ 1484 w 2543"/>
                  <a:gd name="T61" fmla="*/ 2040 h 3377"/>
                  <a:gd name="T62" fmla="*/ 1282 w 2543"/>
                  <a:gd name="T63" fmla="*/ 2416 h 3377"/>
                  <a:gd name="T64" fmla="*/ 1135 w 2543"/>
                  <a:gd name="T65" fmla="*/ 3174 h 3377"/>
                  <a:gd name="T66" fmla="*/ 970 w 2543"/>
                  <a:gd name="T67" fmla="*/ 3186 h 3377"/>
                  <a:gd name="T68" fmla="*/ 938 w 2543"/>
                  <a:gd name="T69" fmla="*/ 3010 h 3377"/>
                  <a:gd name="T70" fmla="*/ 880 w 2543"/>
                  <a:gd name="T71" fmla="*/ 2256 h 3377"/>
                  <a:gd name="T72" fmla="*/ 649 w 2543"/>
                  <a:gd name="T73" fmla="*/ 2100 h 3377"/>
                  <a:gd name="T74" fmla="*/ 698 w 2543"/>
                  <a:gd name="T75" fmla="*/ 1919 h 3377"/>
                  <a:gd name="T76" fmla="*/ 871 w 2543"/>
                  <a:gd name="T77" fmla="*/ 1458 h 3377"/>
                  <a:gd name="T78" fmla="*/ 781 w 2543"/>
                  <a:gd name="T79" fmla="*/ 1320 h 3377"/>
                  <a:gd name="T80" fmla="*/ 686 w 2543"/>
                  <a:gd name="T81" fmla="*/ 1370 h 3377"/>
                  <a:gd name="T82" fmla="*/ 458 w 2543"/>
                  <a:gd name="T83" fmla="*/ 1811 h 3377"/>
                  <a:gd name="T84" fmla="*/ 432 w 2543"/>
                  <a:gd name="T85" fmla="*/ 2610 h 3377"/>
                  <a:gd name="T86" fmla="*/ 270 w 2543"/>
                  <a:gd name="T87" fmla="*/ 2813 h 3377"/>
                  <a:gd name="T88" fmla="*/ 118 w 2543"/>
                  <a:gd name="T89" fmla="*/ 2595 h 3377"/>
                  <a:gd name="T90" fmla="*/ 15 w 2543"/>
                  <a:gd name="T91" fmla="*/ 2051 h 3377"/>
                  <a:gd name="T92" fmla="*/ 281 w 2543"/>
                  <a:gd name="T93" fmla="*/ 1273 h 3377"/>
                  <a:gd name="T94" fmla="*/ 1001 w 2543"/>
                  <a:gd name="T95" fmla="*/ 954 h 3377"/>
                  <a:gd name="T96" fmla="*/ 898 w 2543"/>
                  <a:gd name="T97" fmla="*/ 1277 h 3377"/>
                  <a:gd name="T98" fmla="*/ 1095 w 2543"/>
                  <a:gd name="T99" fmla="*/ 1217 h 3377"/>
                  <a:gd name="T100" fmla="*/ 1001 w 2543"/>
                  <a:gd name="T101" fmla="*/ 954 h 3377"/>
                  <a:gd name="T102" fmla="*/ 1080 w 2543"/>
                  <a:gd name="T103" fmla="*/ 1940 h 3377"/>
                  <a:gd name="T104" fmla="*/ 951 w 2543"/>
                  <a:gd name="T105" fmla="*/ 2135 h 3377"/>
                  <a:gd name="T106" fmla="*/ 1099 w 2543"/>
                  <a:gd name="T107" fmla="*/ 1996 h 3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3" h="3377">
                    <a:moveTo>
                      <a:pt x="397" y="882"/>
                    </a:moveTo>
                    <a:cubicBezTo>
                      <a:pt x="410" y="882"/>
                      <a:pt x="423" y="879"/>
                      <a:pt x="430" y="883"/>
                    </a:cubicBezTo>
                    <a:cubicBezTo>
                      <a:pt x="443" y="891"/>
                      <a:pt x="458" y="903"/>
                      <a:pt x="461" y="916"/>
                    </a:cubicBezTo>
                    <a:cubicBezTo>
                      <a:pt x="467" y="939"/>
                      <a:pt x="469" y="964"/>
                      <a:pt x="465" y="987"/>
                    </a:cubicBezTo>
                    <a:cubicBezTo>
                      <a:pt x="459" y="1026"/>
                      <a:pt x="447" y="1064"/>
                      <a:pt x="438" y="1103"/>
                    </a:cubicBezTo>
                    <a:cubicBezTo>
                      <a:pt x="428" y="1146"/>
                      <a:pt x="426" y="1188"/>
                      <a:pt x="441" y="1230"/>
                    </a:cubicBezTo>
                    <a:cubicBezTo>
                      <a:pt x="454" y="1265"/>
                      <a:pt x="476" y="1289"/>
                      <a:pt x="515" y="1293"/>
                    </a:cubicBezTo>
                    <a:cubicBezTo>
                      <a:pt x="551" y="1297"/>
                      <a:pt x="577" y="1281"/>
                      <a:pt x="596" y="1252"/>
                    </a:cubicBezTo>
                    <a:cubicBezTo>
                      <a:pt x="604" y="1239"/>
                      <a:pt x="612" y="1225"/>
                      <a:pt x="621" y="1211"/>
                    </a:cubicBezTo>
                    <a:cubicBezTo>
                      <a:pt x="804" y="910"/>
                      <a:pt x="1031" y="647"/>
                      <a:pt x="1301" y="420"/>
                    </a:cubicBezTo>
                    <a:cubicBezTo>
                      <a:pt x="1399" y="338"/>
                      <a:pt x="1503" y="263"/>
                      <a:pt x="1616" y="203"/>
                    </a:cubicBezTo>
                    <a:cubicBezTo>
                      <a:pt x="1703" y="156"/>
                      <a:pt x="1794" y="120"/>
                      <a:pt x="1891" y="97"/>
                    </a:cubicBezTo>
                    <a:cubicBezTo>
                      <a:pt x="1953" y="82"/>
                      <a:pt x="2013" y="58"/>
                      <a:pt x="2071" y="33"/>
                    </a:cubicBezTo>
                    <a:cubicBezTo>
                      <a:pt x="2119" y="12"/>
                      <a:pt x="2167" y="0"/>
                      <a:pt x="2218" y="3"/>
                    </a:cubicBezTo>
                    <a:cubicBezTo>
                      <a:pt x="2242" y="4"/>
                      <a:pt x="2267" y="5"/>
                      <a:pt x="2290" y="3"/>
                    </a:cubicBezTo>
                    <a:cubicBezTo>
                      <a:pt x="2343" y="0"/>
                      <a:pt x="2383" y="21"/>
                      <a:pt x="2419" y="57"/>
                    </a:cubicBezTo>
                    <a:cubicBezTo>
                      <a:pt x="2473" y="113"/>
                      <a:pt x="2516" y="176"/>
                      <a:pt x="2543" y="255"/>
                    </a:cubicBezTo>
                    <a:cubicBezTo>
                      <a:pt x="2523" y="299"/>
                      <a:pt x="2504" y="346"/>
                      <a:pt x="2480" y="390"/>
                    </a:cubicBezTo>
                    <a:cubicBezTo>
                      <a:pt x="2455" y="439"/>
                      <a:pt x="2439" y="488"/>
                      <a:pt x="2444" y="543"/>
                    </a:cubicBezTo>
                    <a:cubicBezTo>
                      <a:pt x="2455" y="663"/>
                      <a:pt x="2429" y="776"/>
                      <a:pt x="2393" y="889"/>
                    </a:cubicBezTo>
                    <a:cubicBezTo>
                      <a:pt x="2350" y="1026"/>
                      <a:pt x="2309" y="1164"/>
                      <a:pt x="2266" y="1301"/>
                    </a:cubicBezTo>
                    <a:cubicBezTo>
                      <a:pt x="2250" y="1350"/>
                      <a:pt x="2241" y="1399"/>
                      <a:pt x="2244" y="1450"/>
                    </a:cubicBezTo>
                    <a:cubicBezTo>
                      <a:pt x="2245" y="1469"/>
                      <a:pt x="2243" y="1488"/>
                      <a:pt x="2244" y="1506"/>
                    </a:cubicBezTo>
                    <a:cubicBezTo>
                      <a:pt x="2247" y="1558"/>
                      <a:pt x="2238" y="1607"/>
                      <a:pt x="2217" y="1654"/>
                    </a:cubicBezTo>
                    <a:cubicBezTo>
                      <a:pt x="2204" y="1683"/>
                      <a:pt x="2191" y="1713"/>
                      <a:pt x="2183" y="1744"/>
                    </a:cubicBezTo>
                    <a:cubicBezTo>
                      <a:pt x="2173" y="1782"/>
                      <a:pt x="2163" y="1821"/>
                      <a:pt x="2160" y="1861"/>
                    </a:cubicBezTo>
                    <a:cubicBezTo>
                      <a:pt x="2147" y="2066"/>
                      <a:pt x="2139" y="2271"/>
                      <a:pt x="2124" y="2476"/>
                    </a:cubicBezTo>
                    <a:cubicBezTo>
                      <a:pt x="2116" y="2587"/>
                      <a:pt x="2101" y="2698"/>
                      <a:pt x="2086" y="2809"/>
                    </a:cubicBezTo>
                    <a:cubicBezTo>
                      <a:pt x="2079" y="2860"/>
                      <a:pt x="2077" y="2909"/>
                      <a:pt x="2088" y="2960"/>
                    </a:cubicBezTo>
                    <a:cubicBezTo>
                      <a:pt x="2102" y="3020"/>
                      <a:pt x="2110" y="3081"/>
                      <a:pt x="2097" y="3142"/>
                    </a:cubicBezTo>
                    <a:cubicBezTo>
                      <a:pt x="2093" y="3163"/>
                      <a:pt x="2088" y="3184"/>
                      <a:pt x="2081" y="3204"/>
                    </a:cubicBezTo>
                    <a:cubicBezTo>
                      <a:pt x="2040" y="3323"/>
                      <a:pt x="1920" y="3377"/>
                      <a:pt x="1795" y="3321"/>
                    </a:cubicBezTo>
                    <a:cubicBezTo>
                      <a:pt x="1767" y="3308"/>
                      <a:pt x="1740" y="3288"/>
                      <a:pt x="1717" y="3267"/>
                    </a:cubicBezTo>
                    <a:cubicBezTo>
                      <a:pt x="1687" y="3240"/>
                      <a:pt x="1661" y="3209"/>
                      <a:pt x="1635" y="3179"/>
                    </a:cubicBezTo>
                    <a:cubicBezTo>
                      <a:pt x="1584" y="3121"/>
                      <a:pt x="1533" y="3063"/>
                      <a:pt x="1483" y="3004"/>
                    </a:cubicBezTo>
                    <a:cubicBezTo>
                      <a:pt x="1472" y="2990"/>
                      <a:pt x="1462" y="2974"/>
                      <a:pt x="1457" y="2957"/>
                    </a:cubicBezTo>
                    <a:cubicBezTo>
                      <a:pt x="1451" y="2937"/>
                      <a:pt x="1468" y="2917"/>
                      <a:pt x="1487" y="2919"/>
                    </a:cubicBezTo>
                    <a:cubicBezTo>
                      <a:pt x="1508" y="2922"/>
                      <a:pt x="1529" y="2926"/>
                      <a:pt x="1548" y="2934"/>
                    </a:cubicBezTo>
                    <a:cubicBezTo>
                      <a:pt x="1585" y="2949"/>
                      <a:pt x="1620" y="2969"/>
                      <a:pt x="1657" y="2984"/>
                    </a:cubicBezTo>
                    <a:cubicBezTo>
                      <a:pt x="1709" y="3007"/>
                      <a:pt x="1734" y="3003"/>
                      <a:pt x="1770" y="2960"/>
                    </a:cubicBezTo>
                    <a:cubicBezTo>
                      <a:pt x="1791" y="2936"/>
                      <a:pt x="1809" y="2909"/>
                      <a:pt x="1822" y="2880"/>
                    </a:cubicBezTo>
                    <a:cubicBezTo>
                      <a:pt x="1843" y="2831"/>
                      <a:pt x="1863" y="2781"/>
                      <a:pt x="1877" y="2730"/>
                    </a:cubicBezTo>
                    <a:cubicBezTo>
                      <a:pt x="1936" y="2519"/>
                      <a:pt x="1973" y="2304"/>
                      <a:pt x="1975" y="2084"/>
                    </a:cubicBezTo>
                    <a:cubicBezTo>
                      <a:pt x="1976" y="1906"/>
                      <a:pt x="1976" y="1727"/>
                      <a:pt x="1974" y="1548"/>
                    </a:cubicBezTo>
                    <a:cubicBezTo>
                      <a:pt x="1973" y="1486"/>
                      <a:pt x="1986" y="1427"/>
                      <a:pt x="1999" y="1367"/>
                    </a:cubicBezTo>
                    <a:cubicBezTo>
                      <a:pt x="2052" y="1119"/>
                      <a:pt x="2106" y="872"/>
                      <a:pt x="2157" y="624"/>
                    </a:cubicBezTo>
                    <a:cubicBezTo>
                      <a:pt x="2170" y="562"/>
                      <a:pt x="2176" y="498"/>
                      <a:pt x="2183" y="435"/>
                    </a:cubicBezTo>
                    <a:cubicBezTo>
                      <a:pt x="2187" y="393"/>
                      <a:pt x="2174" y="356"/>
                      <a:pt x="2149" y="322"/>
                    </a:cubicBezTo>
                    <a:cubicBezTo>
                      <a:pt x="2112" y="271"/>
                      <a:pt x="2057" y="252"/>
                      <a:pt x="1995" y="267"/>
                    </a:cubicBezTo>
                    <a:cubicBezTo>
                      <a:pt x="1992" y="268"/>
                      <a:pt x="1990" y="269"/>
                      <a:pt x="1987" y="270"/>
                    </a:cubicBezTo>
                    <a:cubicBezTo>
                      <a:pt x="1766" y="344"/>
                      <a:pt x="1560" y="447"/>
                      <a:pt x="1375" y="592"/>
                    </a:cubicBezTo>
                    <a:cubicBezTo>
                      <a:pt x="1350" y="611"/>
                      <a:pt x="1328" y="635"/>
                      <a:pt x="1307" y="659"/>
                    </a:cubicBezTo>
                    <a:cubicBezTo>
                      <a:pt x="1268" y="701"/>
                      <a:pt x="1254" y="750"/>
                      <a:pt x="1267" y="807"/>
                    </a:cubicBezTo>
                    <a:cubicBezTo>
                      <a:pt x="1279" y="861"/>
                      <a:pt x="1289" y="916"/>
                      <a:pt x="1303" y="971"/>
                    </a:cubicBezTo>
                    <a:cubicBezTo>
                      <a:pt x="1317" y="1027"/>
                      <a:pt x="1316" y="1080"/>
                      <a:pt x="1294" y="1135"/>
                    </a:cubicBezTo>
                    <a:cubicBezTo>
                      <a:pt x="1255" y="1227"/>
                      <a:pt x="1281" y="1308"/>
                      <a:pt x="1353" y="1373"/>
                    </a:cubicBezTo>
                    <a:cubicBezTo>
                      <a:pt x="1383" y="1399"/>
                      <a:pt x="1418" y="1420"/>
                      <a:pt x="1451" y="1442"/>
                    </a:cubicBezTo>
                    <a:cubicBezTo>
                      <a:pt x="1489" y="1466"/>
                      <a:pt x="1530" y="1487"/>
                      <a:pt x="1567" y="1513"/>
                    </a:cubicBezTo>
                    <a:cubicBezTo>
                      <a:pt x="1597" y="1534"/>
                      <a:pt x="1626" y="1559"/>
                      <a:pt x="1649" y="1588"/>
                    </a:cubicBezTo>
                    <a:cubicBezTo>
                      <a:pt x="1708" y="1663"/>
                      <a:pt x="1712" y="1753"/>
                      <a:pt x="1660" y="1833"/>
                    </a:cubicBezTo>
                    <a:cubicBezTo>
                      <a:pt x="1639" y="1864"/>
                      <a:pt x="1616" y="1893"/>
                      <a:pt x="1592" y="1922"/>
                    </a:cubicBezTo>
                    <a:cubicBezTo>
                      <a:pt x="1557" y="1962"/>
                      <a:pt x="1519" y="2000"/>
                      <a:pt x="1484" y="2040"/>
                    </a:cubicBezTo>
                    <a:cubicBezTo>
                      <a:pt x="1447" y="2082"/>
                      <a:pt x="1410" y="2124"/>
                      <a:pt x="1374" y="2167"/>
                    </a:cubicBezTo>
                    <a:cubicBezTo>
                      <a:pt x="1313" y="2238"/>
                      <a:pt x="1284" y="2320"/>
                      <a:pt x="1282" y="2416"/>
                    </a:cubicBezTo>
                    <a:cubicBezTo>
                      <a:pt x="1279" y="2600"/>
                      <a:pt x="1267" y="2784"/>
                      <a:pt x="1264" y="2967"/>
                    </a:cubicBezTo>
                    <a:cubicBezTo>
                      <a:pt x="1262" y="3065"/>
                      <a:pt x="1208" y="3124"/>
                      <a:pt x="1135" y="3174"/>
                    </a:cubicBezTo>
                    <a:cubicBezTo>
                      <a:pt x="1125" y="3182"/>
                      <a:pt x="1110" y="3185"/>
                      <a:pt x="1098" y="3186"/>
                    </a:cubicBezTo>
                    <a:cubicBezTo>
                      <a:pt x="1055" y="3187"/>
                      <a:pt x="1012" y="3188"/>
                      <a:pt x="970" y="3186"/>
                    </a:cubicBezTo>
                    <a:cubicBezTo>
                      <a:pt x="934" y="3184"/>
                      <a:pt x="916" y="3164"/>
                      <a:pt x="920" y="3128"/>
                    </a:cubicBezTo>
                    <a:cubicBezTo>
                      <a:pt x="924" y="3089"/>
                      <a:pt x="932" y="3049"/>
                      <a:pt x="938" y="3010"/>
                    </a:cubicBezTo>
                    <a:cubicBezTo>
                      <a:pt x="962" y="2863"/>
                      <a:pt x="984" y="2715"/>
                      <a:pt x="1010" y="2568"/>
                    </a:cubicBezTo>
                    <a:cubicBezTo>
                      <a:pt x="1034" y="2435"/>
                      <a:pt x="989" y="2332"/>
                      <a:pt x="880" y="2256"/>
                    </a:cubicBezTo>
                    <a:cubicBezTo>
                      <a:pt x="832" y="2223"/>
                      <a:pt x="781" y="2193"/>
                      <a:pt x="733" y="2161"/>
                    </a:cubicBezTo>
                    <a:cubicBezTo>
                      <a:pt x="704" y="2142"/>
                      <a:pt x="675" y="2122"/>
                      <a:pt x="649" y="2100"/>
                    </a:cubicBezTo>
                    <a:cubicBezTo>
                      <a:pt x="623" y="2078"/>
                      <a:pt x="619" y="2049"/>
                      <a:pt x="634" y="2020"/>
                    </a:cubicBezTo>
                    <a:cubicBezTo>
                      <a:pt x="653" y="1985"/>
                      <a:pt x="676" y="1952"/>
                      <a:pt x="698" y="1919"/>
                    </a:cubicBezTo>
                    <a:cubicBezTo>
                      <a:pt x="754" y="1837"/>
                      <a:pt x="807" y="1754"/>
                      <a:pt x="843" y="1662"/>
                    </a:cubicBezTo>
                    <a:cubicBezTo>
                      <a:pt x="869" y="1596"/>
                      <a:pt x="879" y="1528"/>
                      <a:pt x="871" y="1458"/>
                    </a:cubicBezTo>
                    <a:cubicBezTo>
                      <a:pt x="868" y="1430"/>
                      <a:pt x="858" y="1401"/>
                      <a:pt x="847" y="1374"/>
                    </a:cubicBezTo>
                    <a:cubicBezTo>
                      <a:pt x="835" y="1346"/>
                      <a:pt x="810" y="1329"/>
                      <a:pt x="781" y="1320"/>
                    </a:cubicBezTo>
                    <a:cubicBezTo>
                      <a:pt x="746" y="1309"/>
                      <a:pt x="718" y="1319"/>
                      <a:pt x="698" y="1349"/>
                    </a:cubicBezTo>
                    <a:cubicBezTo>
                      <a:pt x="693" y="1356"/>
                      <a:pt x="690" y="1363"/>
                      <a:pt x="686" y="1370"/>
                    </a:cubicBezTo>
                    <a:cubicBezTo>
                      <a:pt x="661" y="1430"/>
                      <a:pt x="624" y="1482"/>
                      <a:pt x="583" y="1531"/>
                    </a:cubicBezTo>
                    <a:cubicBezTo>
                      <a:pt x="514" y="1613"/>
                      <a:pt x="468" y="1704"/>
                      <a:pt x="458" y="1811"/>
                    </a:cubicBezTo>
                    <a:cubicBezTo>
                      <a:pt x="449" y="1896"/>
                      <a:pt x="435" y="1981"/>
                      <a:pt x="433" y="2066"/>
                    </a:cubicBezTo>
                    <a:cubicBezTo>
                      <a:pt x="429" y="2247"/>
                      <a:pt x="427" y="2428"/>
                      <a:pt x="432" y="2610"/>
                    </a:cubicBezTo>
                    <a:cubicBezTo>
                      <a:pt x="434" y="2698"/>
                      <a:pt x="390" y="2755"/>
                      <a:pt x="330" y="2807"/>
                    </a:cubicBezTo>
                    <a:cubicBezTo>
                      <a:pt x="311" y="2822"/>
                      <a:pt x="290" y="2822"/>
                      <a:pt x="270" y="2813"/>
                    </a:cubicBezTo>
                    <a:cubicBezTo>
                      <a:pt x="237" y="2798"/>
                      <a:pt x="211" y="2774"/>
                      <a:pt x="194" y="2744"/>
                    </a:cubicBezTo>
                    <a:cubicBezTo>
                      <a:pt x="166" y="2695"/>
                      <a:pt x="139" y="2646"/>
                      <a:pt x="118" y="2595"/>
                    </a:cubicBezTo>
                    <a:cubicBezTo>
                      <a:pt x="64" y="2461"/>
                      <a:pt x="34" y="2320"/>
                      <a:pt x="8" y="2178"/>
                    </a:cubicBezTo>
                    <a:cubicBezTo>
                      <a:pt x="0" y="2136"/>
                      <a:pt x="6" y="2093"/>
                      <a:pt x="15" y="2051"/>
                    </a:cubicBezTo>
                    <a:cubicBezTo>
                      <a:pt x="42" y="1929"/>
                      <a:pt x="84" y="1810"/>
                      <a:pt x="126" y="1693"/>
                    </a:cubicBezTo>
                    <a:cubicBezTo>
                      <a:pt x="177" y="1552"/>
                      <a:pt x="230" y="1413"/>
                      <a:pt x="281" y="1273"/>
                    </a:cubicBezTo>
                    <a:cubicBezTo>
                      <a:pt x="327" y="1145"/>
                      <a:pt x="379" y="1020"/>
                      <a:pt x="397" y="882"/>
                    </a:cubicBezTo>
                    <a:close/>
                    <a:moveTo>
                      <a:pt x="1001" y="954"/>
                    </a:moveTo>
                    <a:cubicBezTo>
                      <a:pt x="928" y="1006"/>
                      <a:pt x="873" y="1072"/>
                      <a:pt x="846" y="1159"/>
                    </a:cubicBezTo>
                    <a:cubicBezTo>
                      <a:pt x="828" y="1212"/>
                      <a:pt x="848" y="1253"/>
                      <a:pt x="898" y="1277"/>
                    </a:cubicBezTo>
                    <a:cubicBezTo>
                      <a:pt x="937" y="1297"/>
                      <a:pt x="979" y="1299"/>
                      <a:pt x="1022" y="1291"/>
                    </a:cubicBezTo>
                    <a:cubicBezTo>
                      <a:pt x="1064" y="1283"/>
                      <a:pt x="1089" y="1259"/>
                      <a:pt x="1095" y="1217"/>
                    </a:cubicBezTo>
                    <a:cubicBezTo>
                      <a:pt x="1103" y="1166"/>
                      <a:pt x="1103" y="1115"/>
                      <a:pt x="1090" y="1066"/>
                    </a:cubicBezTo>
                    <a:cubicBezTo>
                      <a:pt x="1077" y="1019"/>
                      <a:pt x="1055" y="977"/>
                      <a:pt x="1001" y="954"/>
                    </a:cubicBezTo>
                    <a:close/>
                    <a:moveTo>
                      <a:pt x="1099" y="1996"/>
                    </a:moveTo>
                    <a:cubicBezTo>
                      <a:pt x="1095" y="1984"/>
                      <a:pt x="1091" y="1960"/>
                      <a:pt x="1080" y="1940"/>
                    </a:cubicBezTo>
                    <a:cubicBezTo>
                      <a:pt x="1053" y="1890"/>
                      <a:pt x="1006" y="1880"/>
                      <a:pt x="959" y="1911"/>
                    </a:cubicBezTo>
                    <a:cubicBezTo>
                      <a:pt x="882" y="1963"/>
                      <a:pt x="877" y="2076"/>
                      <a:pt x="951" y="2135"/>
                    </a:cubicBezTo>
                    <a:cubicBezTo>
                      <a:pt x="982" y="2160"/>
                      <a:pt x="1022" y="2159"/>
                      <a:pt x="1051" y="2130"/>
                    </a:cubicBezTo>
                    <a:cubicBezTo>
                      <a:pt x="1084" y="2096"/>
                      <a:pt x="1097" y="2054"/>
                      <a:pt x="1099" y="199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2" name="Freeform 49">
                <a:extLst>
                  <a:ext uri="{FF2B5EF4-FFF2-40B4-BE49-F238E27FC236}">
                    <a16:creationId xmlns:a16="http://schemas.microsoft.com/office/drawing/2014/main" id="{C3CDB509-6B3A-2B42-96C6-68B401E859CD}"/>
                  </a:ext>
                </a:extLst>
              </p:cNvPr>
              <p:cNvSpPr/>
              <p:nvPr userDrawn="1"/>
            </p:nvSpPr>
            <p:spPr bwMode="auto">
              <a:xfrm>
                <a:off x="11283949" y="-809625"/>
                <a:ext cx="1633538" cy="1457325"/>
              </a:xfrm>
              <a:custGeom>
                <a:avLst/>
                <a:gdLst>
                  <a:gd name="T0" fmla="*/ 2500 w 3924"/>
                  <a:gd name="T1" fmla="*/ 810 h 3496"/>
                  <a:gd name="T2" fmla="*/ 2642 w 3924"/>
                  <a:gd name="T3" fmla="*/ 684 h 3496"/>
                  <a:gd name="T4" fmla="*/ 2550 w 3924"/>
                  <a:gd name="T5" fmla="*/ 563 h 3496"/>
                  <a:gd name="T6" fmla="*/ 2134 w 3924"/>
                  <a:gd name="T7" fmla="*/ 653 h 3496"/>
                  <a:gd name="T8" fmla="*/ 2118 w 3924"/>
                  <a:gd name="T9" fmla="*/ 791 h 3496"/>
                  <a:gd name="T10" fmla="*/ 2251 w 3924"/>
                  <a:gd name="T11" fmla="*/ 1324 h 3496"/>
                  <a:gd name="T12" fmla="*/ 2343 w 3924"/>
                  <a:gd name="T13" fmla="*/ 1898 h 3496"/>
                  <a:gd name="T14" fmla="*/ 2402 w 3924"/>
                  <a:gd name="T15" fmla="*/ 2395 h 3496"/>
                  <a:gd name="T16" fmla="*/ 2414 w 3924"/>
                  <a:gd name="T17" fmla="*/ 2528 h 3496"/>
                  <a:gd name="T18" fmla="*/ 2394 w 3924"/>
                  <a:gd name="T19" fmla="*/ 2990 h 3496"/>
                  <a:gd name="T20" fmla="*/ 2296 w 3924"/>
                  <a:gd name="T21" fmla="*/ 3334 h 3496"/>
                  <a:gd name="T22" fmla="*/ 1777 w 3924"/>
                  <a:gd name="T23" fmla="*/ 3385 h 3496"/>
                  <a:gd name="T24" fmla="*/ 1151 w 3924"/>
                  <a:gd name="T25" fmla="*/ 3016 h 3496"/>
                  <a:gd name="T26" fmla="*/ 449 w 3924"/>
                  <a:gd name="T27" fmla="*/ 2693 h 3496"/>
                  <a:gd name="T28" fmla="*/ 9 w 3924"/>
                  <a:gd name="T29" fmla="*/ 2436 h 3496"/>
                  <a:gd name="T30" fmla="*/ 37 w 3924"/>
                  <a:gd name="T31" fmla="*/ 2377 h 3496"/>
                  <a:gd name="T32" fmla="*/ 323 w 3924"/>
                  <a:gd name="T33" fmla="*/ 2497 h 3496"/>
                  <a:gd name="T34" fmla="*/ 792 w 3924"/>
                  <a:gd name="T35" fmla="*/ 2700 h 3496"/>
                  <a:gd name="T36" fmla="*/ 1135 w 3924"/>
                  <a:gd name="T37" fmla="*/ 2722 h 3496"/>
                  <a:gd name="T38" fmla="*/ 1459 w 3924"/>
                  <a:gd name="T39" fmla="*/ 2823 h 3496"/>
                  <a:gd name="T40" fmla="*/ 1749 w 3924"/>
                  <a:gd name="T41" fmla="*/ 2861 h 3496"/>
                  <a:gd name="T42" fmla="*/ 1986 w 3924"/>
                  <a:gd name="T43" fmla="*/ 2655 h 3496"/>
                  <a:gd name="T44" fmla="*/ 2035 w 3924"/>
                  <a:gd name="T45" fmla="*/ 2257 h 3496"/>
                  <a:gd name="T46" fmla="*/ 2050 w 3924"/>
                  <a:gd name="T47" fmla="*/ 986 h 3496"/>
                  <a:gd name="T48" fmla="*/ 1851 w 3924"/>
                  <a:gd name="T49" fmla="*/ 819 h 3496"/>
                  <a:gd name="T50" fmla="*/ 1533 w 3924"/>
                  <a:gd name="T51" fmla="*/ 986 h 3496"/>
                  <a:gd name="T52" fmla="*/ 821 w 3924"/>
                  <a:gd name="T53" fmla="*/ 1400 h 3496"/>
                  <a:gd name="T54" fmla="*/ 288 w 3924"/>
                  <a:gd name="T55" fmla="*/ 1431 h 3496"/>
                  <a:gd name="T56" fmla="*/ 86 w 3924"/>
                  <a:gd name="T57" fmla="*/ 1096 h 3496"/>
                  <a:gd name="T58" fmla="*/ 92 w 3924"/>
                  <a:gd name="T59" fmla="*/ 1032 h 3496"/>
                  <a:gd name="T60" fmla="*/ 246 w 3924"/>
                  <a:gd name="T61" fmla="*/ 1092 h 3496"/>
                  <a:gd name="T62" fmla="*/ 489 w 3924"/>
                  <a:gd name="T63" fmla="*/ 1161 h 3496"/>
                  <a:gd name="T64" fmla="*/ 1716 w 3924"/>
                  <a:gd name="T65" fmla="*/ 680 h 3496"/>
                  <a:gd name="T66" fmla="*/ 2008 w 3924"/>
                  <a:gd name="T67" fmla="*/ 520 h 3496"/>
                  <a:gd name="T68" fmla="*/ 2675 w 3924"/>
                  <a:gd name="T69" fmla="*/ 366 h 3496"/>
                  <a:gd name="T70" fmla="*/ 3043 w 3924"/>
                  <a:gd name="T71" fmla="*/ 81 h 3496"/>
                  <a:gd name="T72" fmla="*/ 3370 w 3924"/>
                  <a:gd name="T73" fmla="*/ 67 h 3496"/>
                  <a:gd name="T74" fmla="*/ 3715 w 3924"/>
                  <a:gd name="T75" fmla="*/ 212 h 3496"/>
                  <a:gd name="T76" fmla="*/ 3875 w 3924"/>
                  <a:gd name="T77" fmla="*/ 462 h 3496"/>
                  <a:gd name="T78" fmla="*/ 3651 w 3924"/>
                  <a:gd name="T79" fmla="*/ 537 h 3496"/>
                  <a:gd name="T80" fmla="*/ 3407 w 3924"/>
                  <a:gd name="T81" fmla="*/ 682 h 3496"/>
                  <a:gd name="T82" fmla="*/ 3203 w 3924"/>
                  <a:gd name="T83" fmla="*/ 753 h 3496"/>
                  <a:gd name="T84" fmla="*/ 2768 w 3924"/>
                  <a:gd name="T85" fmla="*/ 764 h 3496"/>
                  <a:gd name="T86" fmla="*/ 2559 w 3924"/>
                  <a:gd name="T87" fmla="*/ 879 h 3496"/>
                  <a:gd name="T88" fmla="*/ 2436 w 3924"/>
                  <a:gd name="T89" fmla="*/ 871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24" h="3496">
                    <a:moveTo>
                      <a:pt x="2436" y="871"/>
                    </a:moveTo>
                    <a:cubicBezTo>
                      <a:pt x="2453" y="836"/>
                      <a:pt x="2478" y="825"/>
                      <a:pt x="2500" y="810"/>
                    </a:cubicBezTo>
                    <a:cubicBezTo>
                      <a:pt x="2528" y="789"/>
                      <a:pt x="2558" y="771"/>
                      <a:pt x="2584" y="749"/>
                    </a:cubicBezTo>
                    <a:cubicBezTo>
                      <a:pt x="2606" y="730"/>
                      <a:pt x="2627" y="708"/>
                      <a:pt x="2642" y="684"/>
                    </a:cubicBezTo>
                    <a:cubicBezTo>
                      <a:pt x="2670" y="640"/>
                      <a:pt x="2653" y="592"/>
                      <a:pt x="2604" y="573"/>
                    </a:cubicBezTo>
                    <a:cubicBezTo>
                      <a:pt x="2587" y="566"/>
                      <a:pt x="2568" y="563"/>
                      <a:pt x="2550" y="563"/>
                    </a:cubicBezTo>
                    <a:cubicBezTo>
                      <a:pt x="2437" y="562"/>
                      <a:pt x="2326" y="575"/>
                      <a:pt x="2219" y="610"/>
                    </a:cubicBezTo>
                    <a:cubicBezTo>
                      <a:pt x="2189" y="620"/>
                      <a:pt x="2160" y="636"/>
                      <a:pt x="2134" y="653"/>
                    </a:cubicBezTo>
                    <a:cubicBezTo>
                      <a:pt x="2108" y="670"/>
                      <a:pt x="2096" y="697"/>
                      <a:pt x="2103" y="729"/>
                    </a:cubicBezTo>
                    <a:cubicBezTo>
                      <a:pt x="2107" y="750"/>
                      <a:pt x="2112" y="771"/>
                      <a:pt x="2118" y="791"/>
                    </a:cubicBezTo>
                    <a:cubicBezTo>
                      <a:pt x="2153" y="909"/>
                      <a:pt x="2188" y="1026"/>
                      <a:pt x="2225" y="1143"/>
                    </a:cubicBezTo>
                    <a:cubicBezTo>
                      <a:pt x="2243" y="1202"/>
                      <a:pt x="2256" y="1262"/>
                      <a:pt x="2251" y="1324"/>
                    </a:cubicBezTo>
                    <a:cubicBezTo>
                      <a:pt x="2240" y="1459"/>
                      <a:pt x="2278" y="1588"/>
                      <a:pt x="2304" y="1718"/>
                    </a:cubicBezTo>
                    <a:cubicBezTo>
                      <a:pt x="2316" y="1778"/>
                      <a:pt x="2329" y="1838"/>
                      <a:pt x="2343" y="1898"/>
                    </a:cubicBezTo>
                    <a:cubicBezTo>
                      <a:pt x="2359" y="1968"/>
                      <a:pt x="2367" y="2040"/>
                      <a:pt x="2363" y="2112"/>
                    </a:cubicBezTo>
                    <a:cubicBezTo>
                      <a:pt x="2357" y="2209"/>
                      <a:pt x="2371" y="2303"/>
                      <a:pt x="2402" y="2395"/>
                    </a:cubicBezTo>
                    <a:cubicBezTo>
                      <a:pt x="2407" y="2410"/>
                      <a:pt x="2409" y="2426"/>
                      <a:pt x="2414" y="2441"/>
                    </a:cubicBezTo>
                    <a:cubicBezTo>
                      <a:pt x="2424" y="2470"/>
                      <a:pt x="2423" y="2499"/>
                      <a:pt x="2414" y="2528"/>
                    </a:cubicBezTo>
                    <a:cubicBezTo>
                      <a:pt x="2398" y="2579"/>
                      <a:pt x="2398" y="2632"/>
                      <a:pt x="2399" y="2686"/>
                    </a:cubicBezTo>
                    <a:cubicBezTo>
                      <a:pt x="2399" y="2787"/>
                      <a:pt x="2396" y="2889"/>
                      <a:pt x="2394" y="2990"/>
                    </a:cubicBezTo>
                    <a:cubicBezTo>
                      <a:pt x="2394" y="2998"/>
                      <a:pt x="2394" y="3006"/>
                      <a:pt x="2393" y="3014"/>
                    </a:cubicBezTo>
                    <a:cubicBezTo>
                      <a:pt x="2364" y="3122"/>
                      <a:pt x="2345" y="3233"/>
                      <a:pt x="2296" y="3334"/>
                    </a:cubicBezTo>
                    <a:cubicBezTo>
                      <a:pt x="2240" y="3448"/>
                      <a:pt x="2134" y="3496"/>
                      <a:pt x="2010" y="3469"/>
                    </a:cubicBezTo>
                    <a:cubicBezTo>
                      <a:pt x="1928" y="3451"/>
                      <a:pt x="1852" y="3420"/>
                      <a:pt x="1777" y="3385"/>
                    </a:cubicBezTo>
                    <a:cubicBezTo>
                      <a:pt x="1640" y="3321"/>
                      <a:pt x="1509" y="3244"/>
                      <a:pt x="1380" y="3163"/>
                    </a:cubicBezTo>
                    <a:cubicBezTo>
                      <a:pt x="1303" y="3115"/>
                      <a:pt x="1226" y="3067"/>
                      <a:pt x="1151" y="3016"/>
                    </a:cubicBezTo>
                    <a:cubicBezTo>
                      <a:pt x="1054" y="2949"/>
                      <a:pt x="949" y="2897"/>
                      <a:pt x="841" y="2853"/>
                    </a:cubicBezTo>
                    <a:cubicBezTo>
                      <a:pt x="710" y="2800"/>
                      <a:pt x="579" y="2747"/>
                      <a:pt x="449" y="2693"/>
                    </a:cubicBezTo>
                    <a:cubicBezTo>
                      <a:pt x="311" y="2635"/>
                      <a:pt x="180" y="2563"/>
                      <a:pt x="58" y="2477"/>
                    </a:cubicBezTo>
                    <a:cubicBezTo>
                      <a:pt x="40" y="2464"/>
                      <a:pt x="21" y="2453"/>
                      <a:pt x="9" y="2436"/>
                    </a:cubicBezTo>
                    <a:cubicBezTo>
                      <a:pt x="1" y="2426"/>
                      <a:pt x="0" y="2405"/>
                      <a:pt x="5" y="2392"/>
                    </a:cubicBezTo>
                    <a:cubicBezTo>
                      <a:pt x="8" y="2384"/>
                      <a:pt x="26" y="2376"/>
                      <a:pt x="37" y="2377"/>
                    </a:cubicBezTo>
                    <a:cubicBezTo>
                      <a:pt x="58" y="2378"/>
                      <a:pt x="79" y="2385"/>
                      <a:pt x="98" y="2393"/>
                    </a:cubicBezTo>
                    <a:cubicBezTo>
                      <a:pt x="173" y="2427"/>
                      <a:pt x="248" y="2463"/>
                      <a:pt x="323" y="2497"/>
                    </a:cubicBezTo>
                    <a:cubicBezTo>
                      <a:pt x="442" y="2551"/>
                      <a:pt x="560" y="2605"/>
                      <a:pt x="680" y="2658"/>
                    </a:cubicBezTo>
                    <a:cubicBezTo>
                      <a:pt x="716" y="2674"/>
                      <a:pt x="755" y="2685"/>
                      <a:pt x="792" y="2700"/>
                    </a:cubicBezTo>
                    <a:cubicBezTo>
                      <a:pt x="851" y="2724"/>
                      <a:pt x="912" y="2727"/>
                      <a:pt x="972" y="2709"/>
                    </a:cubicBezTo>
                    <a:cubicBezTo>
                      <a:pt x="1029" y="2692"/>
                      <a:pt x="1081" y="2698"/>
                      <a:pt x="1135" y="2722"/>
                    </a:cubicBezTo>
                    <a:cubicBezTo>
                      <a:pt x="1193" y="2748"/>
                      <a:pt x="1253" y="2770"/>
                      <a:pt x="1312" y="2795"/>
                    </a:cubicBezTo>
                    <a:cubicBezTo>
                      <a:pt x="1359" y="2815"/>
                      <a:pt x="1407" y="2827"/>
                      <a:pt x="1459" y="2823"/>
                    </a:cubicBezTo>
                    <a:cubicBezTo>
                      <a:pt x="1481" y="2822"/>
                      <a:pt x="1502" y="2824"/>
                      <a:pt x="1523" y="2823"/>
                    </a:cubicBezTo>
                    <a:cubicBezTo>
                      <a:pt x="1602" y="2818"/>
                      <a:pt x="1677" y="2827"/>
                      <a:pt x="1749" y="2861"/>
                    </a:cubicBezTo>
                    <a:cubicBezTo>
                      <a:pt x="1846" y="2908"/>
                      <a:pt x="1968" y="2839"/>
                      <a:pt x="1990" y="2733"/>
                    </a:cubicBezTo>
                    <a:cubicBezTo>
                      <a:pt x="1996" y="2706"/>
                      <a:pt x="1995" y="2680"/>
                      <a:pt x="1986" y="2655"/>
                    </a:cubicBezTo>
                    <a:cubicBezTo>
                      <a:pt x="1961" y="2589"/>
                      <a:pt x="1970" y="2524"/>
                      <a:pt x="1987" y="2459"/>
                    </a:cubicBezTo>
                    <a:cubicBezTo>
                      <a:pt x="2004" y="2392"/>
                      <a:pt x="2020" y="2324"/>
                      <a:pt x="2035" y="2257"/>
                    </a:cubicBezTo>
                    <a:cubicBezTo>
                      <a:pt x="2043" y="2218"/>
                      <a:pt x="2049" y="2178"/>
                      <a:pt x="2049" y="2138"/>
                    </a:cubicBezTo>
                    <a:cubicBezTo>
                      <a:pt x="2050" y="1754"/>
                      <a:pt x="2049" y="1370"/>
                      <a:pt x="2050" y="986"/>
                    </a:cubicBezTo>
                    <a:cubicBezTo>
                      <a:pt x="2051" y="924"/>
                      <a:pt x="2038" y="871"/>
                      <a:pt x="1985" y="832"/>
                    </a:cubicBezTo>
                    <a:cubicBezTo>
                      <a:pt x="1942" y="801"/>
                      <a:pt x="1899" y="792"/>
                      <a:pt x="1851" y="819"/>
                    </a:cubicBezTo>
                    <a:cubicBezTo>
                      <a:pt x="1826" y="834"/>
                      <a:pt x="1800" y="849"/>
                      <a:pt x="1774" y="862"/>
                    </a:cubicBezTo>
                    <a:cubicBezTo>
                      <a:pt x="1694" y="904"/>
                      <a:pt x="1613" y="944"/>
                      <a:pt x="1533" y="986"/>
                    </a:cubicBezTo>
                    <a:cubicBezTo>
                      <a:pt x="1502" y="1002"/>
                      <a:pt x="1471" y="1018"/>
                      <a:pt x="1441" y="1035"/>
                    </a:cubicBezTo>
                    <a:cubicBezTo>
                      <a:pt x="1235" y="1157"/>
                      <a:pt x="1029" y="1280"/>
                      <a:pt x="821" y="1400"/>
                    </a:cubicBezTo>
                    <a:cubicBezTo>
                      <a:pt x="755" y="1439"/>
                      <a:pt x="685" y="1472"/>
                      <a:pt x="615" y="1505"/>
                    </a:cubicBezTo>
                    <a:cubicBezTo>
                      <a:pt x="501" y="1557"/>
                      <a:pt x="370" y="1526"/>
                      <a:pt x="288" y="1431"/>
                    </a:cubicBezTo>
                    <a:cubicBezTo>
                      <a:pt x="264" y="1403"/>
                      <a:pt x="241" y="1372"/>
                      <a:pt x="222" y="1340"/>
                    </a:cubicBezTo>
                    <a:cubicBezTo>
                      <a:pt x="175" y="1260"/>
                      <a:pt x="131" y="1178"/>
                      <a:pt x="86" y="1096"/>
                    </a:cubicBezTo>
                    <a:cubicBezTo>
                      <a:pt x="83" y="1092"/>
                      <a:pt x="81" y="1087"/>
                      <a:pt x="79" y="1082"/>
                    </a:cubicBezTo>
                    <a:cubicBezTo>
                      <a:pt x="71" y="1062"/>
                      <a:pt x="77" y="1046"/>
                      <a:pt x="92" y="1032"/>
                    </a:cubicBezTo>
                    <a:cubicBezTo>
                      <a:pt x="106" y="1019"/>
                      <a:pt x="121" y="1018"/>
                      <a:pt x="136" y="1027"/>
                    </a:cubicBezTo>
                    <a:cubicBezTo>
                      <a:pt x="173" y="1048"/>
                      <a:pt x="209" y="1072"/>
                      <a:pt x="246" y="1092"/>
                    </a:cubicBezTo>
                    <a:cubicBezTo>
                      <a:pt x="293" y="1117"/>
                      <a:pt x="341" y="1140"/>
                      <a:pt x="389" y="1163"/>
                    </a:cubicBezTo>
                    <a:cubicBezTo>
                      <a:pt x="422" y="1178"/>
                      <a:pt x="455" y="1176"/>
                      <a:pt x="489" y="1161"/>
                    </a:cubicBezTo>
                    <a:cubicBezTo>
                      <a:pt x="794" y="1027"/>
                      <a:pt x="1115" y="935"/>
                      <a:pt x="1424" y="810"/>
                    </a:cubicBezTo>
                    <a:cubicBezTo>
                      <a:pt x="1523" y="770"/>
                      <a:pt x="1621" y="728"/>
                      <a:pt x="1716" y="680"/>
                    </a:cubicBezTo>
                    <a:cubicBezTo>
                      <a:pt x="1787" y="645"/>
                      <a:pt x="1854" y="600"/>
                      <a:pt x="1921" y="557"/>
                    </a:cubicBezTo>
                    <a:cubicBezTo>
                      <a:pt x="1948" y="539"/>
                      <a:pt x="1975" y="525"/>
                      <a:pt x="2008" y="520"/>
                    </a:cubicBezTo>
                    <a:cubicBezTo>
                      <a:pt x="2123" y="501"/>
                      <a:pt x="2238" y="480"/>
                      <a:pt x="2353" y="458"/>
                    </a:cubicBezTo>
                    <a:cubicBezTo>
                      <a:pt x="2464" y="437"/>
                      <a:pt x="2572" y="410"/>
                      <a:pt x="2675" y="366"/>
                    </a:cubicBezTo>
                    <a:cubicBezTo>
                      <a:pt x="2793" y="316"/>
                      <a:pt x="2896" y="246"/>
                      <a:pt x="2970" y="141"/>
                    </a:cubicBezTo>
                    <a:cubicBezTo>
                      <a:pt x="2989" y="113"/>
                      <a:pt x="3014" y="95"/>
                      <a:pt x="3043" y="81"/>
                    </a:cubicBezTo>
                    <a:cubicBezTo>
                      <a:pt x="3048" y="79"/>
                      <a:pt x="3053" y="76"/>
                      <a:pt x="3058" y="74"/>
                    </a:cubicBezTo>
                    <a:cubicBezTo>
                      <a:pt x="3232" y="0"/>
                      <a:pt x="3234" y="14"/>
                      <a:pt x="3370" y="67"/>
                    </a:cubicBezTo>
                    <a:cubicBezTo>
                      <a:pt x="3427" y="89"/>
                      <a:pt x="3483" y="114"/>
                      <a:pt x="3538" y="141"/>
                    </a:cubicBezTo>
                    <a:cubicBezTo>
                      <a:pt x="3595" y="169"/>
                      <a:pt x="3653" y="195"/>
                      <a:pt x="3715" y="212"/>
                    </a:cubicBezTo>
                    <a:cubicBezTo>
                      <a:pt x="3794" y="233"/>
                      <a:pt x="3851" y="284"/>
                      <a:pt x="3895" y="350"/>
                    </a:cubicBezTo>
                    <a:cubicBezTo>
                      <a:pt x="3924" y="394"/>
                      <a:pt x="3918" y="431"/>
                      <a:pt x="3875" y="462"/>
                    </a:cubicBezTo>
                    <a:cubicBezTo>
                      <a:pt x="3852" y="478"/>
                      <a:pt x="3825" y="492"/>
                      <a:pt x="3798" y="501"/>
                    </a:cubicBezTo>
                    <a:cubicBezTo>
                      <a:pt x="3749" y="516"/>
                      <a:pt x="3700" y="527"/>
                      <a:pt x="3651" y="537"/>
                    </a:cubicBezTo>
                    <a:cubicBezTo>
                      <a:pt x="3597" y="548"/>
                      <a:pt x="3550" y="567"/>
                      <a:pt x="3508" y="604"/>
                    </a:cubicBezTo>
                    <a:cubicBezTo>
                      <a:pt x="3477" y="633"/>
                      <a:pt x="3442" y="658"/>
                      <a:pt x="3407" y="682"/>
                    </a:cubicBezTo>
                    <a:cubicBezTo>
                      <a:pt x="3381" y="701"/>
                      <a:pt x="3353" y="717"/>
                      <a:pt x="3326" y="734"/>
                    </a:cubicBezTo>
                    <a:cubicBezTo>
                      <a:pt x="3288" y="758"/>
                      <a:pt x="3246" y="761"/>
                      <a:pt x="3203" y="753"/>
                    </a:cubicBezTo>
                    <a:cubicBezTo>
                      <a:pt x="3192" y="751"/>
                      <a:pt x="3182" y="748"/>
                      <a:pt x="3171" y="746"/>
                    </a:cubicBezTo>
                    <a:cubicBezTo>
                      <a:pt x="3035" y="714"/>
                      <a:pt x="2901" y="737"/>
                      <a:pt x="2768" y="764"/>
                    </a:cubicBezTo>
                    <a:cubicBezTo>
                      <a:pt x="2730" y="771"/>
                      <a:pt x="2695" y="795"/>
                      <a:pt x="2660" y="814"/>
                    </a:cubicBezTo>
                    <a:cubicBezTo>
                      <a:pt x="2625" y="834"/>
                      <a:pt x="2592" y="857"/>
                      <a:pt x="2559" y="879"/>
                    </a:cubicBezTo>
                    <a:cubicBezTo>
                      <a:pt x="2533" y="895"/>
                      <a:pt x="2505" y="905"/>
                      <a:pt x="2475" y="898"/>
                    </a:cubicBezTo>
                    <a:cubicBezTo>
                      <a:pt x="2462" y="894"/>
                      <a:pt x="2450" y="882"/>
                      <a:pt x="2436" y="87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3" name="Freeform 50">
                <a:extLst>
                  <a:ext uri="{FF2B5EF4-FFF2-40B4-BE49-F238E27FC236}">
                    <a16:creationId xmlns:a16="http://schemas.microsoft.com/office/drawing/2014/main" id="{79D562A6-03A5-CA46-83D7-00294F09A32E}"/>
                  </a:ext>
                </a:extLst>
              </p:cNvPr>
              <p:cNvSpPr/>
              <p:nvPr userDrawn="1"/>
            </p:nvSpPr>
            <p:spPr bwMode="auto">
              <a:xfrm>
                <a:off x="7072312" y="-2886075"/>
                <a:ext cx="1328738" cy="920750"/>
              </a:xfrm>
              <a:custGeom>
                <a:avLst/>
                <a:gdLst>
                  <a:gd name="T0" fmla="*/ 1605 w 3192"/>
                  <a:gd name="T1" fmla="*/ 2170 h 2208"/>
                  <a:gd name="T2" fmla="*/ 1714 w 3192"/>
                  <a:gd name="T3" fmla="*/ 2085 h 2208"/>
                  <a:gd name="T4" fmla="*/ 1880 w 3192"/>
                  <a:gd name="T5" fmla="*/ 1960 h 2208"/>
                  <a:gd name="T6" fmla="*/ 1999 w 3192"/>
                  <a:gd name="T7" fmla="*/ 1843 h 2208"/>
                  <a:gd name="T8" fmla="*/ 2050 w 3192"/>
                  <a:gd name="T9" fmla="*/ 1627 h 2208"/>
                  <a:gd name="T10" fmla="*/ 2013 w 3192"/>
                  <a:gd name="T11" fmla="*/ 1472 h 2208"/>
                  <a:gd name="T12" fmla="*/ 2027 w 3192"/>
                  <a:gd name="T13" fmla="*/ 1356 h 2208"/>
                  <a:gd name="T14" fmla="*/ 2092 w 3192"/>
                  <a:gd name="T15" fmla="*/ 1256 h 2208"/>
                  <a:gd name="T16" fmla="*/ 2256 w 3192"/>
                  <a:gd name="T17" fmla="*/ 1060 h 2208"/>
                  <a:gd name="T18" fmla="*/ 2469 w 3192"/>
                  <a:gd name="T19" fmla="*/ 811 h 2208"/>
                  <a:gd name="T20" fmla="*/ 2554 w 3192"/>
                  <a:gd name="T21" fmla="*/ 676 h 2208"/>
                  <a:gd name="T22" fmla="*/ 2520 w 3192"/>
                  <a:gd name="T23" fmla="*/ 542 h 2208"/>
                  <a:gd name="T24" fmla="*/ 2439 w 3192"/>
                  <a:gd name="T25" fmla="*/ 536 h 2208"/>
                  <a:gd name="T26" fmla="*/ 2326 w 3192"/>
                  <a:gd name="T27" fmla="*/ 612 h 2208"/>
                  <a:gd name="T28" fmla="*/ 1787 w 3192"/>
                  <a:gd name="T29" fmla="*/ 1052 h 2208"/>
                  <a:gd name="T30" fmla="*/ 1536 w 3192"/>
                  <a:gd name="T31" fmla="*/ 1287 h 2208"/>
                  <a:gd name="T32" fmla="*/ 1337 w 3192"/>
                  <a:gd name="T33" fmla="*/ 1516 h 2208"/>
                  <a:gd name="T34" fmla="*/ 1130 w 3192"/>
                  <a:gd name="T35" fmla="*/ 1737 h 2208"/>
                  <a:gd name="T36" fmla="*/ 679 w 3192"/>
                  <a:gd name="T37" fmla="*/ 1922 h 2208"/>
                  <a:gd name="T38" fmla="*/ 376 w 3192"/>
                  <a:gd name="T39" fmla="*/ 1912 h 2208"/>
                  <a:gd name="T40" fmla="*/ 72 w 3192"/>
                  <a:gd name="T41" fmla="*/ 1905 h 2208"/>
                  <a:gd name="T42" fmla="*/ 11 w 3192"/>
                  <a:gd name="T43" fmla="*/ 1905 h 2208"/>
                  <a:gd name="T44" fmla="*/ 24 w 3192"/>
                  <a:gd name="T45" fmla="*/ 1872 h 2208"/>
                  <a:gd name="T46" fmla="*/ 251 w 3192"/>
                  <a:gd name="T47" fmla="*/ 1708 h 2208"/>
                  <a:gd name="T48" fmla="*/ 831 w 3192"/>
                  <a:gd name="T49" fmla="*/ 1268 h 2208"/>
                  <a:gd name="T50" fmla="*/ 1493 w 3192"/>
                  <a:gd name="T51" fmla="*/ 850 h 2208"/>
                  <a:gd name="T52" fmla="*/ 2072 w 3192"/>
                  <a:gd name="T53" fmla="*/ 544 h 2208"/>
                  <a:gd name="T54" fmla="*/ 2419 w 3192"/>
                  <a:gd name="T55" fmla="*/ 346 h 2208"/>
                  <a:gd name="T56" fmla="*/ 2641 w 3192"/>
                  <a:gd name="T57" fmla="*/ 141 h 2208"/>
                  <a:gd name="T58" fmla="*/ 2706 w 3192"/>
                  <a:gd name="T59" fmla="*/ 61 h 2208"/>
                  <a:gd name="T60" fmla="*/ 2866 w 3192"/>
                  <a:gd name="T61" fmla="*/ 12 h 2208"/>
                  <a:gd name="T62" fmla="*/ 3114 w 3192"/>
                  <a:gd name="T63" fmla="*/ 134 h 2208"/>
                  <a:gd name="T64" fmla="*/ 3168 w 3192"/>
                  <a:gd name="T65" fmla="*/ 312 h 2208"/>
                  <a:gd name="T66" fmla="*/ 3109 w 3192"/>
                  <a:gd name="T67" fmla="*/ 442 h 2208"/>
                  <a:gd name="T68" fmla="*/ 2954 w 3192"/>
                  <a:gd name="T69" fmla="*/ 635 h 2208"/>
                  <a:gd name="T70" fmla="*/ 2655 w 3192"/>
                  <a:gd name="T71" fmla="*/ 913 h 2208"/>
                  <a:gd name="T72" fmla="*/ 2397 w 3192"/>
                  <a:gd name="T73" fmla="*/ 1140 h 2208"/>
                  <a:gd name="T74" fmla="*/ 2295 w 3192"/>
                  <a:gd name="T75" fmla="*/ 1241 h 2208"/>
                  <a:gd name="T76" fmla="*/ 2253 w 3192"/>
                  <a:gd name="T77" fmla="*/ 1299 h 2208"/>
                  <a:gd name="T78" fmla="*/ 2256 w 3192"/>
                  <a:gd name="T79" fmla="*/ 1404 h 2208"/>
                  <a:gd name="T80" fmla="*/ 2333 w 3192"/>
                  <a:gd name="T81" fmla="*/ 1484 h 2208"/>
                  <a:gd name="T82" fmla="*/ 2459 w 3192"/>
                  <a:gd name="T83" fmla="*/ 1582 h 2208"/>
                  <a:gd name="T84" fmla="*/ 2546 w 3192"/>
                  <a:gd name="T85" fmla="*/ 1665 h 2208"/>
                  <a:gd name="T86" fmla="*/ 2533 w 3192"/>
                  <a:gd name="T87" fmla="*/ 1797 h 2208"/>
                  <a:gd name="T88" fmla="*/ 2419 w 3192"/>
                  <a:gd name="T89" fmla="*/ 1869 h 2208"/>
                  <a:gd name="T90" fmla="*/ 2147 w 3192"/>
                  <a:gd name="T91" fmla="*/ 1961 h 2208"/>
                  <a:gd name="T92" fmla="*/ 1812 w 3192"/>
                  <a:gd name="T93" fmla="*/ 2107 h 2208"/>
                  <a:gd name="T94" fmla="*/ 1652 w 3192"/>
                  <a:gd name="T95" fmla="*/ 2197 h 2208"/>
                  <a:gd name="T96" fmla="*/ 1605 w 3192"/>
                  <a:gd name="T97" fmla="*/ 2170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92" h="2208">
                    <a:moveTo>
                      <a:pt x="1605" y="2170"/>
                    </a:moveTo>
                    <a:cubicBezTo>
                      <a:pt x="1643" y="2141"/>
                      <a:pt x="1678" y="2112"/>
                      <a:pt x="1714" y="2085"/>
                    </a:cubicBezTo>
                    <a:cubicBezTo>
                      <a:pt x="1769" y="2043"/>
                      <a:pt x="1827" y="2004"/>
                      <a:pt x="1880" y="1960"/>
                    </a:cubicBezTo>
                    <a:cubicBezTo>
                      <a:pt x="1922" y="1924"/>
                      <a:pt x="1963" y="1885"/>
                      <a:pt x="1999" y="1843"/>
                    </a:cubicBezTo>
                    <a:cubicBezTo>
                      <a:pt x="2053" y="1781"/>
                      <a:pt x="2073" y="1709"/>
                      <a:pt x="2050" y="1627"/>
                    </a:cubicBezTo>
                    <a:cubicBezTo>
                      <a:pt x="2036" y="1576"/>
                      <a:pt x="2027" y="1523"/>
                      <a:pt x="2013" y="1472"/>
                    </a:cubicBezTo>
                    <a:cubicBezTo>
                      <a:pt x="2001" y="1430"/>
                      <a:pt x="2006" y="1392"/>
                      <a:pt x="2027" y="1356"/>
                    </a:cubicBezTo>
                    <a:cubicBezTo>
                      <a:pt x="2047" y="1322"/>
                      <a:pt x="2067" y="1287"/>
                      <a:pt x="2092" y="1256"/>
                    </a:cubicBezTo>
                    <a:cubicBezTo>
                      <a:pt x="2145" y="1189"/>
                      <a:pt x="2201" y="1125"/>
                      <a:pt x="2256" y="1060"/>
                    </a:cubicBezTo>
                    <a:cubicBezTo>
                      <a:pt x="2327" y="977"/>
                      <a:pt x="2401" y="896"/>
                      <a:pt x="2469" y="811"/>
                    </a:cubicBezTo>
                    <a:cubicBezTo>
                      <a:pt x="2503" y="770"/>
                      <a:pt x="2531" y="723"/>
                      <a:pt x="2554" y="676"/>
                    </a:cubicBezTo>
                    <a:cubicBezTo>
                      <a:pt x="2581" y="620"/>
                      <a:pt x="2566" y="576"/>
                      <a:pt x="2520" y="542"/>
                    </a:cubicBezTo>
                    <a:cubicBezTo>
                      <a:pt x="2494" y="523"/>
                      <a:pt x="2467" y="517"/>
                      <a:pt x="2439" y="536"/>
                    </a:cubicBezTo>
                    <a:cubicBezTo>
                      <a:pt x="2401" y="561"/>
                      <a:pt x="2362" y="585"/>
                      <a:pt x="2326" y="612"/>
                    </a:cubicBezTo>
                    <a:cubicBezTo>
                      <a:pt x="2139" y="749"/>
                      <a:pt x="1960" y="897"/>
                      <a:pt x="1787" y="1052"/>
                    </a:cubicBezTo>
                    <a:cubicBezTo>
                      <a:pt x="1702" y="1128"/>
                      <a:pt x="1619" y="1207"/>
                      <a:pt x="1536" y="1287"/>
                    </a:cubicBezTo>
                    <a:cubicBezTo>
                      <a:pt x="1464" y="1358"/>
                      <a:pt x="1397" y="1434"/>
                      <a:pt x="1337" y="1516"/>
                    </a:cubicBezTo>
                    <a:cubicBezTo>
                      <a:pt x="1277" y="1598"/>
                      <a:pt x="1209" y="1673"/>
                      <a:pt x="1130" y="1737"/>
                    </a:cubicBezTo>
                    <a:cubicBezTo>
                      <a:pt x="998" y="1845"/>
                      <a:pt x="849" y="1906"/>
                      <a:pt x="679" y="1922"/>
                    </a:cubicBezTo>
                    <a:cubicBezTo>
                      <a:pt x="576" y="1932"/>
                      <a:pt x="476" y="1921"/>
                      <a:pt x="376" y="1912"/>
                    </a:cubicBezTo>
                    <a:cubicBezTo>
                      <a:pt x="274" y="1903"/>
                      <a:pt x="174" y="1899"/>
                      <a:pt x="72" y="1905"/>
                    </a:cubicBezTo>
                    <a:cubicBezTo>
                      <a:pt x="51" y="1907"/>
                      <a:pt x="30" y="1905"/>
                      <a:pt x="11" y="1905"/>
                    </a:cubicBezTo>
                    <a:cubicBezTo>
                      <a:pt x="0" y="1885"/>
                      <a:pt x="14" y="1879"/>
                      <a:pt x="24" y="1872"/>
                    </a:cubicBezTo>
                    <a:cubicBezTo>
                      <a:pt x="100" y="1817"/>
                      <a:pt x="176" y="1764"/>
                      <a:pt x="251" y="1708"/>
                    </a:cubicBezTo>
                    <a:cubicBezTo>
                      <a:pt x="445" y="1562"/>
                      <a:pt x="639" y="1417"/>
                      <a:pt x="831" y="1268"/>
                    </a:cubicBezTo>
                    <a:cubicBezTo>
                      <a:pt x="1038" y="1108"/>
                      <a:pt x="1262" y="974"/>
                      <a:pt x="1493" y="850"/>
                    </a:cubicBezTo>
                    <a:cubicBezTo>
                      <a:pt x="1685" y="747"/>
                      <a:pt x="1880" y="648"/>
                      <a:pt x="2072" y="544"/>
                    </a:cubicBezTo>
                    <a:cubicBezTo>
                      <a:pt x="2189" y="481"/>
                      <a:pt x="2303" y="412"/>
                      <a:pt x="2419" y="346"/>
                    </a:cubicBezTo>
                    <a:cubicBezTo>
                      <a:pt x="2508" y="294"/>
                      <a:pt x="2582" y="226"/>
                      <a:pt x="2641" y="141"/>
                    </a:cubicBezTo>
                    <a:cubicBezTo>
                      <a:pt x="2660" y="113"/>
                      <a:pt x="2682" y="85"/>
                      <a:pt x="2706" y="61"/>
                    </a:cubicBezTo>
                    <a:cubicBezTo>
                      <a:pt x="2749" y="15"/>
                      <a:pt x="2804" y="0"/>
                      <a:pt x="2866" y="12"/>
                    </a:cubicBezTo>
                    <a:cubicBezTo>
                      <a:pt x="2960" y="29"/>
                      <a:pt x="3042" y="71"/>
                      <a:pt x="3114" y="134"/>
                    </a:cubicBezTo>
                    <a:cubicBezTo>
                      <a:pt x="3170" y="182"/>
                      <a:pt x="3192" y="238"/>
                      <a:pt x="3168" y="312"/>
                    </a:cubicBezTo>
                    <a:cubicBezTo>
                      <a:pt x="3153" y="358"/>
                      <a:pt x="3134" y="401"/>
                      <a:pt x="3109" y="442"/>
                    </a:cubicBezTo>
                    <a:cubicBezTo>
                      <a:pt x="3065" y="513"/>
                      <a:pt x="3013" y="577"/>
                      <a:pt x="2954" y="635"/>
                    </a:cubicBezTo>
                    <a:cubicBezTo>
                      <a:pt x="2856" y="729"/>
                      <a:pt x="2756" y="822"/>
                      <a:pt x="2655" y="913"/>
                    </a:cubicBezTo>
                    <a:cubicBezTo>
                      <a:pt x="2570" y="990"/>
                      <a:pt x="2482" y="1063"/>
                      <a:pt x="2397" y="1140"/>
                    </a:cubicBezTo>
                    <a:cubicBezTo>
                      <a:pt x="2361" y="1171"/>
                      <a:pt x="2328" y="1206"/>
                      <a:pt x="2295" y="1241"/>
                    </a:cubicBezTo>
                    <a:cubicBezTo>
                      <a:pt x="2279" y="1259"/>
                      <a:pt x="2266" y="1279"/>
                      <a:pt x="2253" y="1299"/>
                    </a:cubicBezTo>
                    <a:cubicBezTo>
                      <a:pt x="2230" y="1334"/>
                      <a:pt x="2231" y="1371"/>
                      <a:pt x="2256" y="1404"/>
                    </a:cubicBezTo>
                    <a:cubicBezTo>
                      <a:pt x="2279" y="1433"/>
                      <a:pt x="2305" y="1460"/>
                      <a:pt x="2333" y="1484"/>
                    </a:cubicBezTo>
                    <a:cubicBezTo>
                      <a:pt x="2374" y="1519"/>
                      <a:pt x="2418" y="1548"/>
                      <a:pt x="2459" y="1582"/>
                    </a:cubicBezTo>
                    <a:cubicBezTo>
                      <a:pt x="2490" y="1608"/>
                      <a:pt x="2521" y="1634"/>
                      <a:pt x="2546" y="1665"/>
                    </a:cubicBezTo>
                    <a:cubicBezTo>
                      <a:pt x="2586" y="1715"/>
                      <a:pt x="2583" y="1756"/>
                      <a:pt x="2533" y="1797"/>
                    </a:cubicBezTo>
                    <a:cubicBezTo>
                      <a:pt x="2499" y="1826"/>
                      <a:pt x="2459" y="1849"/>
                      <a:pt x="2419" y="1869"/>
                    </a:cubicBezTo>
                    <a:cubicBezTo>
                      <a:pt x="2332" y="1911"/>
                      <a:pt x="2240" y="1940"/>
                      <a:pt x="2147" y="1961"/>
                    </a:cubicBezTo>
                    <a:cubicBezTo>
                      <a:pt x="2025" y="1989"/>
                      <a:pt x="1916" y="2040"/>
                      <a:pt x="1812" y="2107"/>
                    </a:cubicBezTo>
                    <a:cubicBezTo>
                      <a:pt x="1760" y="2140"/>
                      <a:pt x="1706" y="2168"/>
                      <a:pt x="1652" y="2197"/>
                    </a:cubicBezTo>
                    <a:cubicBezTo>
                      <a:pt x="1631" y="2208"/>
                      <a:pt x="1617" y="2202"/>
                      <a:pt x="1605" y="217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4" name="Freeform 51">
                <a:extLst>
                  <a:ext uri="{FF2B5EF4-FFF2-40B4-BE49-F238E27FC236}">
                    <a16:creationId xmlns:a16="http://schemas.microsoft.com/office/drawing/2014/main" id="{CDFF8B18-21BE-8346-811C-DC6229F04361}"/>
                  </a:ext>
                </a:extLst>
              </p:cNvPr>
              <p:cNvSpPr/>
              <p:nvPr userDrawn="1"/>
            </p:nvSpPr>
            <p:spPr bwMode="auto">
              <a:xfrm>
                <a:off x="6475412" y="-614363"/>
                <a:ext cx="2020888" cy="749300"/>
              </a:xfrm>
              <a:custGeom>
                <a:avLst/>
                <a:gdLst>
                  <a:gd name="T0" fmla="*/ 4854 w 4854"/>
                  <a:gd name="T1" fmla="*/ 1061 h 1801"/>
                  <a:gd name="T2" fmla="*/ 4832 w 4854"/>
                  <a:gd name="T3" fmla="*/ 1075 h 1801"/>
                  <a:gd name="T4" fmla="*/ 4120 w 4854"/>
                  <a:gd name="T5" fmla="*/ 1455 h 1801"/>
                  <a:gd name="T6" fmla="*/ 3668 w 4854"/>
                  <a:gd name="T7" fmla="*/ 1726 h 1801"/>
                  <a:gd name="T8" fmla="*/ 3606 w 4854"/>
                  <a:gd name="T9" fmla="*/ 1762 h 1801"/>
                  <a:gd name="T10" fmla="*/ 3430 w 4854"/>
                  <a:gd name="T11" fmla="*/ 1787 h 1801"/>
                  <a:gd name="T12" fmla="*/ 3188 w 4854"/>
                  <a:gd name="T13" fmla="*/ 1706 h 1801"/>
                  <a:gd name="T14" fmla="*/ 2720 w 4854"/>
                  <a:gd name="T15" fmla="*/ 1446 h 1801"/>
                  <a:gd name="T16" fmla="*/ 2176 w 4854"/>
                  <a:gd name="T17" fmla="*/ 1053 h 1801"/>
                  <a:gd name="T18" fmla="*/ 933 w 4854"/>
                  <a:gd name="T19" fmla="*/ 457 h 1801"/>
                  <a:gd name="T20" fmla="*/ 495 w 4854"/>
                  <a:gd name="T21" fmla="*/ 309 h 1801"/>
                  <a:gd name="T22" fmla="*/ 0 w 4854"/>
                  <a:gd name="T23" fmla="*/ 79 h 1801"/>
                  <a:gd name="T24" fmla="*/ 0 w 4854"/>
                  <a:gd name="T25" fmla="*/ 17 h 1801"/>
                  <a:gd name="T26" fmla="*/ 25 w 4854"/>
                  <a:gd name="T27" fmla="*/ 9 h 1801"/>
                  <a:gd name="T28" fmla="*/ 269 w 4854"/>
                  <a:gd name="T29" fmla="*/ 33 h 1801"/>
                  <a:gd name="T30" fmla="*/ 1036 w 4854"/>
                  <a:gd name="T31" fmla="*/ 256 h 1801"/>
                  <a:gd name="T32" fmla="*/ 1764 w 4854"/>
                  <a:gd name="T33" fmla="*/ 471 h 1801"/>
                  <a:gd name="T34" fmla="*/ 2113 w 4854"/>
                  <a:gd name="T35" fmla="*/ 605 h 1801"/>
                  <a:gd name="T36" fmla="*/ 2545 w 4854"/>
                  <a:gd name="T37" fmla="*/ 831 h 1801"/>
                  <a:gd name="T38" fmla="*/ 2903 w 4854"/>
                  <a:gd name="T39" fmla="*/ 989 h 1801"/>
                  <a:gd name="T40" fmla="*/ 3247 w 4854"/>
                  <a:gd name="T41" fmla="*/ 1047 h 1801"/>
                  <a:gd name="T42" fmla="*/ 3635 w 4854"/>
                  <a:gd name="T43" fmla="*/ 1088 h 1801"/>
                  <a:gd name="T44" fmla="*/ 4008 w 4854"/>
                  <a:gd name="T45" fmla="*/ 1129 h 1801"/>
                  <a:gd name="T46" fmla="*/ 4370 w 4854"/>
                  <a:gd name="T47" fmla="*/ 1074 h 1801"/>
                  <a:gd name="T48" fmla="*/ 4447 w 4854"/>
                  <a:gd name="T49" fmla="*/ 1052 h 1801"/>
                  <a:gd name="T50" fmla="*/ 4811 w 4854"/>
                  <a:gd name="T51" fmla="*/ 1017 h 1801"/>
                  <a:gd name="T52" fmla="*/ 4854 w 4854"/>
                  <a:gd name="T53" fmla="*/ 1061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54" h="1801">
                    <a:moveTo>
                      <a:pt x="4854" y="1061"/>
                    </a:moveTo>
                    <a:cubicBezTo>
                      <a:pt x="4845" y="1067"/>
                      <a:pt x="4839" y="1072"/>
                      <a:pt x="4832" y="1075"/>
                    </a:cubicBezTo>
                    <a:cubicBezTo>
                      <a:pt x="4585" y="1183"/>
                      <a:pt x="4352" y="1318"/>
                      <a:pt x="4120" y="1455"/>
                    </a:cubicBezTo>
                    <a:cubicBezTo>
                      <a:pt x="3969" y="1545"/>
                      <a:pt x="3819" y="1636"/>
                      <a:pt x="3668" y="1726"/>
                    </a:cubicBezTo>
                    <a:cubicBezTo>
                      <a:pt x="3647" y="1739"/>
                      <a:pt x="3625" y="1749"/>
                      <a:pt x="3606" y="1762"/>
                    </a:cubicBezTo>
                    <a:cubicBezTo>
                      <a:pt x="3551" y="1799"/>
                      <a:pt x="3492" y="1801"/>
                      <a:pt x="3430" y="1787"/>
                    </a:cubicBezTo>
                    <a:cubicBezTo>
                      <a:pt x="3346" y="1768"/>
                      <a:pt x="3266" y="1740"/>
                      <a:pt x="3188" y="1706"/>
                    </a:cubicBezTo>
                    <a:cubicBezTo>
                      <a:pt x="3024" y="1633"/>
                      <a:pt x="2870" y="1543"/>
                      <a:pt x="2720" y="1446"/>
                    </a:cubicBezTo>
                    <a:cubicBezTo>
                      <a:pt x="2532" y="1324"/>
                      <a:pt x="2351" y="1193"/>
                      <a:pt x="2176" y="1053"/>
                    </a:cubicBezTo>
                    <a:cubicBezTo>
                      <a:pt x="1808" y="758"/>
                      <a:pt x="1392" y="562"/>
                      <a:pt x="933" y="457"/>
                    </a:cubicBezTo>
                    <a:cubicBezTo>
                      <a:pt x="782" y="422"/>
                      <a:pt x="636" y="373"/>
                      <a:pt x="495" y="309"/>
                    </a:cubicBezTo>
                    <a:cubicBezTo>
                      <a:pt x="331" y="234"/>
                      <a:pt x="167" y="156"/>
                      <a:pt x="0" y="79"/>
                    </a:cubicBezTo>
                    <a:cubicBezTo>
                      <a:pt x="0" y="58"/>
                      <a:pt x="0" y="37"/>
                      <a:pt x="0" y="17"/>
                    </a:cubicBezTo>
                    <a:cubicBezTo>
                      <a:pt x="10" y="13"/>
                      <a:pt x="17" y="9"/>
                      <a:pt x="25" y="9"/>
                    </a:cubicBezTo>
                    <a:cubicBezTo>
                      <a:pt x="108" y="0"/>
                      <a:pt x="189" y="9"/>
                      <a:pt x="269" y="33"/>
                    </a:cubicBezTo>
                    <a:cubicBezTo>
                      <a:pt x="525" y="108"/>
                      <a:pt x="781" y="181"/>
                      <a:pt x="1036" y="256"/>
                    </a:cubicBezTo>
                    <a:cubicBezTo>
                      <a:pt x="1279" y="327"/>
                      <a:pt x="1520" y="404"/>
                      <a:pt x="1764" y="471"/>
                    </a:cubicBezTo>
                    <a:cubicBezTo>
                      <a:pt x="1885" y="504"/>
                      <a:pt x="2001" y="548"/>
                      <a:pt x="2113" y="605"/>
                    </a:cubicBezTo>
                    <a:cubicBezTo>
                      <a:pt x="2257" y="680"/>
                      <a:pt x="2400" y="757"/>
                      <a:pt x="2545" y="831"/>
                    </a:cubicBezTo>
                    <a:cubicBezTo>
                      <a:pt x="2661" y="891"/>
                      <a:pt x="2779" y="946"/>
                      <a:pt x="2903" y="989"/>
                    </a:cubicBezTo>
                    <a:cubicBezTo>
                      <a:pt x="3014" y="1028"/>
                      <a:pt x="3128" y="1054"/>
                      <a:pt x="3247" y="1047"/>
                    </a:cubicBezTo>
                    <a:cubicBezTo>
                      <a:pt x="3379" y="1039"/>
                      <a:pt x="3506" y="1068"/>
                      <a:pt x="3635" y="1088"/>
                    </a:cubicBezTo>
                    <a:cubicBezTo>
                      <a:pt x="3759" y="1107"/>
                      <a:pt x="3882" y="1131"/>
                      <a:pt x="4008" y="1129"/>
                    </a:cubicBezTo>
                    <a:cubicBezTo>
                      <a:pt x="4131" y="1128"/>
                      <a:pt x="4251" y="1101"/>
                      <a:pt x="4370" y="1074"/>
                    </a:cubicBezTo>
                    <a:cubicBezTo>
                      <a:pt x="4396" y="1068"/>
                      <a:pt x="4422" y="1061"/>
                      <a:pt x="4447" y="1052"/>
                    </a:cubicBezTo>
                    <a:cubicBezTo>
                      <a:pt x="4566" y="1012"/>
                      <a:pt x="4688" y="1015"/>
                      <a:pt x="4811" y="1017"/>
                    </a:cubicBezTo>
                    <a:cubicBezTo>
                      <a:pt x="4836" y="1018"/>
                      <a:pt x="4851" y="1028"/>
                      <a:pt x="4854" y="106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5" name="Freeform 52">
                <a:extLst>
                  <a:ext uri="{FF2B5EF4-FFF2-40B4-BE49-F238E27FC236}">
                    <a16:creationId xmlns:a16="http://schemas.microsoft.com/office/drawing/2014/main" id="{683CDB92-8BE8-8E40-92D6-43BE7EE9DD0D}"/>
                  </a:ext>
                </a:extLst>
              </p:cNvPr>
              <p:cNvSpPr/>
              <p:nvPr userDrawn="1"/>
            </p:nvSpPr>
            <p:spPr bwMode="auto">
              <a:xfrm>
                <a:off x="4721224" y="-2967038"/>
                <a:ext cx="1227138" cy="700088"/>
              </a:xfrm>
              <a:custGeom>
                <a:avLst/>
                <a:gdLst>
                  <a:gd name="T0" fmla="*/ 1196 w 2950"/>
                  <a:gd name="T1" fmla="*/ 1556 h 1680"/>
                  <a:gd name="T2" fmla="*/ 1297 w 2950"/>
                  <a:gd name="T3" fmla="*/ 1508 h 1680"/>
                  <a:gd name="T4" fmla="*/ 1470 w 2950"/>
                  <a:gd name="T5" fmla="*/ 1426 h 1680"/>
                  <a:gd name="T6" fmla="*/ 1560 w 2950"/>
                  <a:gd name="T7" fmla="*/ 1361 h 1680"/>
                  <a:gd name="T8" fmla="*/ 1588 w 2950"/>
                  <a:gd name="T9" fmla="*/ 1237 h 1680"/>
                  <a:gd name="T10" fmla="*/ 1478 w 2950"/>
                  <a:gd name="T11" fmla="*/ 1173 h 1680"/>
                  <a:gd name="T12" fmla="*/ 1352 w 2950"/>
                  <a:gd name="T13" fmla="*/ 1196 h 1680"/>
                  <a:gd name="T14" fmla="*/ 969 w 2950"/>
                  <a:gd name="T15" fmla="*/ 1370 h 1680"/>
                  <a:gd name="T16" fmla="*/ 510 w 2950"/>
                  <a:gd name="T17" fmla="*/ 1593 h 1680"/>
                  <a:gd name="T18" fmla="*/ 145 w 2950"/>
                  <a:gd name="T19" fmla="*/ 1676 h 1680"/>
                  <a:gd name="T20" fmla="*/ 18 w 2950"/>
                  <a:gd name="T21" fmla="*/ 1677 h 1680"/>
                  <a:gd name="T22" fmla="*/ 1 w 2950"/>
                  <a:gd name="T23" fmla="*/ 1661 h 1680"/>
                  <a:gd name="T24" fmla="*/ 7 w 2950"/>
                  <a:gd name="T25" fmla="*/ 1640 h 1680"/>
                  <a:gd name="T26" fmla="*/ 69 w 2950"/>
                  <a:gd name="T27" fmla="*/ 1604 h 1680"/>
                  <a:gd name="T28" fmla="*/ 486 w 2950"/>
                  <a:gd name="T29" fmla="*/ 1323 h 1680"/>
                  <a:gd name="T30" fmla="*/ 673 w 2950"/>
                  <a:gd name="T31" fmla="*/ 1127 h 1680"/>
                  <a:gd name="T32" fmla="*/ 758 w 2950"/>
                  <a:gd name="T33" fmla="*/ 974 h 1680"/>
                  <a:gd name="T34" fmla="*/ 736 w 2950"/>
                  <a:gd name="T35" fmla="*/ 665 h 1680"/>
                  <a:gd name="T36" fmla="*/ 629 w 2950"/>
                  <a:gd name="T37" fmla="*/ 516 h 1680"/>
                  <a:gd name="T38" fmla="*/ 453 w 2950"/>
                  <a:gd name="T39" fmla="*/ 331 h 1680"/>
                  <a:gd name="T40" fmla="*/ 314 w 2950"/>
                  <a:gd name="T41" fmla="*/ 176 h 1680"/>
                  <a:gd name="T42" fmla="*/ 250 w 2950"/>
                  <a:gd name="T43" fmla="*/ 84 h 1680"/>
                  <a:gd name="T44" fmla="*/ 232 w 2950"/>
                  <a:gd name="T45" fmla="*/ 26 h 1680"/>
                  <a:gd name="T46" fmla="*/ 296 w 2950"/>
                  <a:gd name="T47" fmla="*/ 3 h 1680"/>
                  <a:gd name="T48" fmla="*/ 390 w 2950"/>
                  <a:gd name="T49" fmla="*/ 19 h 1680"/>
                  <a:gd name="T50" fmla="*/ 905 w 2950"/>
                  <a:gd name="T51" fmla="*/ 189 h 1680"/>
                  <a:gd name="T52" fmla="*/ 1274 w 2950"/>
                  <a:gd name="T53" fmla="*/ 318 h 1680"/>
                  <a:gd name="T54" fmla="*/ 1426 w 2950"/>
                  <a:gd name="T55" fmla="*/ 503 h 1680"/>
                  <a:gd name="T56" fmla="*/ 1436 w 2950"/>
                  <a:gd name="T57" fmla="*/ 655 h 1680"/>
                  <a:gd name="T58" fmla="*/ 1442 w 2950"/>
                  <a:gd name="T59" fmla="*/ 782 h 1680"/>
                  <a:gd name="T60" fmla="*/ 1606 w 2950"/>
                  <a:gd name="T61" fmla="*/ 937 h 1680"/>
                  <a:gd name="T62" fmla="*/ 1709 w 2950"/>
                  <a:gd name="T63" fmla="*/ 930 h 1680"/>
                  <a:gd name="T64" fmla="*/ 1835 w 2950"/>
                  <a:gd name="T65" fmla="*/ 915 h 1680"/>
                  <a:gd name="T66" fmla="*/ 2027 w 2950"/>
                  <a:gd name="T67" fmla="*/ 915 h 1680"/>
                  <a:gd name="T68" fmla="*/ 2148 w 2950"/>
                  <a:gd name="T69" fmla="*/ 881 h 1680"/>
                  <a:gd name="T70" fmla="*/ 2242 w 2950"/>
                  <a:gd name="T71" fmla="*/ 820 h 1680"/>
                  <a:gd name="T72" fmla="*/ 2340 w 2950"/>
                  <a:gd name="T73" fmla="*/ 766 h 1680"/>
                  <a:gd name="T74" fmla="*/ 2488 w 2950"/>
                  <a:gd name="T75" fmla="*/ 750 h 1680"/>
                  <a:gd name="T76" fmla="*/ 2773 w 2950"/>
                  <a:gd name="T77" fmla="*/ 825 h 1680"/>
                  <a:gd name="T78" fmla="*/ 2865 w 2950"/>
                  <a:gd name="T79" fmla="*/ 872 h 1680"/>
                  <a:gd name="T80" fmla="*/ 2919 w 2950"/>
                  <a:gd name="T81" fmla="*/ 919 h 1680"/>
                  <a:gd name="T82" fmla="*/ 2914 w 2950"/>
                  <a:gd name="T83" fmla="*/ 1017 h 1680"/>
                  <a:gd name="T84" fmla="*/ 2864 w 2950"/>
                  <a:gd name="T85" fmla="*/ 1056 h 1680"/>
                  <a:gd name="T86" fmla="*/ 2612 w 2950"/>
                  <a:gd name="T87" fmla="*/ 1175 h 1680"/>
                  <a:gd name="T88" fmla="*/ 2541 w 2950"/>
                  <a:gd name="T89" fmla="*/ 1185 h 1680"/>
                  <a:gd name="T90" fmla="*/ 2373 w 2950"/>
                  <a:gd name="T91" fmla="*/ 1185 h 1680"/>
                  <a:gd name="T92" fmla="*/ 2281 w 2950"/>
                  <a:gd name="T93" fmla="*/ 1206 h 1680"/>
                  <a:gd name="T94" fmla="*/ 1985 w 2950"/>
                  <a:gd name="T95" fmla="*/ 1323 h 1680"/>
                  <a:gd name="T96" fmla="*/ 1353 w 2950"/>
                  <a:gd name="T97" fmla="*/ 1548 h 1680"/>
                  <a:gd name="T98" fmla="*/ 1240 w 2950"/>
                  <a:gd name="T99" fmla="*/ 1585 h 1680"/>
                  <a:gd name="T100" fmla="*/ 1196 w 2950"/>
                  <a:gd name="T101" fmla="*/ 1556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0" h="1680">
                    <a:moveTo>
                      <a:pt x="1196" y="1556"/>
                    </a:moveTo>
                    <a:cubicBezTo>
                      <a:pt x="1235" y="1537"/>
                      <a:pt x="1266" y="1523"/>
                      <a:pt x="1297" y="1508"/>
                    </a:cubicBezTo>
                    <a:cubicBezTo>
                      <a:pt x="1355" y="1481"/>
                      <a:pt x="1414" y="1456"/>
                      <a:pt x="1470" y="1426"/>
                    </a:cubicBezTo>
                    <a:cubicBezTo>
                      <a:pt x="1502" y="1409"/>
                      <a:pt x="1533" y="1386"/>
                      <a:pt x="1560" y="1361"/>
                    </a:cubicBezTo>
                    <a:cubicBezTo>
                      <a:pt x="1600" y="1323"/>
                      <a:pt x="1609" y="1279"/>
                      <a:pt x="1588" y="1237"/>
                    </a:cubicBezTo>
                    <a:cubicBezTo>
                      <a:pt x="1566" y="1192"/>
                      <a:pt x="1526" y="1170"/>
                      <a:pt x="1478" y="1173"/>
                    </a:cubicBezTo>
                    <a:cubicBezTo>
                      <a:pt x="1435" y="1175"/>
                      <a:pt x="1393" y="1185"/>
                      <a:pt x="1352" y="1196"/>
                    </a:cubicBezTo>
                    <a:cubicBezTo>
                      <a:pt x="1214" y="1231"/>
                      <a:pt x="1086" y="1289"/>
                      <a:pt x="969" y="1370"/>
                    </a:cubicBezTo>
                    <a:cubicBezTo>
                      <a:pt x="827" y="1467"/>
                      <a:pt x="671" y="1535"/>
                      <a:pt x="510" y="1593"/>
                    </a:cubicBezTo>
                    <a:cubicBezTo>
                      <a:pt x="392" y="1635"/>
                      <a:pt x="271" y="1664"/>
                      <a:pt x="145" y="1676"/>
                    </a:cubicBezTo>
                    <a:cubicBezTo>
                      <a:pt x="103" y="1680"/>
                      <a:pt x="60" y="1678"/>
                      <a:pt x="18" y="1677"/>
                    </a:cubicBezTo>
                    <a:cubicBezTo>
                      <a:pt x="12" y="1676"/>
                      <a:pt x="3" y="1668"/>
                      <a:pt x="1" y="1661"/>
                    </a:cubicBezTo>
                    <a:cubicBezTo>
                      <a:pt x="0" y="1655"/>
                      <a:pt x="2" y="1644"/>
                      <a:pt x="7" y="1640"/>
                    </a:cubicBezTo>
                    <a:cubicBezTo>
                      <a:pt x="27" y="1627"/>
                      <a:pt x="48" y="1615"/>
                      <a:pt x="69" y="1604"/>
                    </a:cubicBezTo>
                    <a:cubicBezTo>
                      <a:pt x="216" y="1522"/>
                      <a:pt x="357" y="1432"/>
                      <a:pt x="486" y="1323"/>
                    </a:cubicBezTo>
                    <a:cubicBezTo>
                      <a:pt x="555" y="1264"/>
                      <a:pt x="619" y="1200"/>
                      <a:pt x="673" y="1127"/>
                    </a:cubicBezTo>
                    <a:cubicBezTo>
                      <a:pt x="708" y="1080"/>
                      <a:pt x="737" y="1029"/>
                      <a:pt x="758" y="974"/>
                    </a:cubicBezTo>
                    <a:cubicBezTo>
                      <a:pt x="796" y="867"/>
                      <a:pt x="792" y="763"/>
                      <a:pt x="736" y="665"/>
                    </a:cubicBezTo>
                    <a:cubicBezTo>
                      <a:pt x="705" y="612"/>
                      <a:pt x="669" y="562"/>
                      <a:pt x="629" y="516"/>
                    </a:cubicBezTo>
                    <a:cubicBezTo>
                      <a:pt x="573" y="452"/>
                      <a:pt x="511" y="393"/>
                      <a:pt x="453" y="331"/>
                    </a:cubicBezTo>
                    <a:cubicBezTo>
                      <a:pt x="405" y="280"/>
                      <a:pt x="359" y="229"/>
                      <a:pt x="314" y="176"/>
                    </a:cubicBezTo>
                    <a:cubicBezTo>
                      <a:pt x="290" y="148"/>
                      <a:pt x="270" y="116"/>
                      <a:pt x="250" y="84"/>
                    </a:cubicBezTo>
                    <a:cubicBezTo>
                      <a:pt x="240" y="67"/>
                      <a:pt x="222" y="48"/>
                      <a:pt x="232" y="26"/>
                    </a:cubicBezTo>
                    <a:cubicBezTo>
                      <a:pt x="245" y="0"/>
                      <a:pt x="272" y="0"/>
                      <a:pt x="296" y="3"/>
                    </a:cubicBezTo>
                    <a:cubicBezTo>
                      <a:pt x="327" y="6"/>
                      <a:pt x="359" y="11"/>
                      <a:pt x="390" y="19"/>
                    </a:cubicBezTo>
                    <a:cubicBezTo>
                      <a:pt x="565" y="64"/>
                      <a:pt x="734" y="129"/>
                      <a:pt x="905" y="189"/>
                    </a:cubicBezTo>
                    <a:cubicBezTo>
                      <a:pt x="1028" y="233"/>
                      <a:pt x="1151" y="277"/>
                      <a:pt x="1274" y="318"/>
                    </a:cubicBezTo>
                    <a:cubicBezTo>
                      <a:pt x="1365" y="348"/>
                      <a:pt x="1416" y="409"/>
                      <a:pt x="1426" y="503"/>
                    </a:cubicBezTo>
                    <a:cubicBezTo>
                      <a:pt x="1431" y="554"/>
                      <a:pt x="1434" y="604"/>
                      <a:pt x="1436" y="655"/>
                    </a:cubicBezTo>
                    <a:cubicBezTo>
                      <a:pt x="1438" y="697"/>
                      <a:pt x="1436" y="740"/>
                      <a:pt x="1442" y="782"/>
                    </a:cubicBezTo>
                    <a:cubicBezTo>
                      <a:pt x="1455" y="877"/>
                      <a:pt x="1510" y="929"/>
                      <a:pt x="1606" y="937"/>
                    </a:cubicBezTo>
                    <a:cubicBezTo>
                      <a:pt x="1640" y="939"/>
                      <a:pt x="1676" y="938"/>
                      <a:pt x="1709" y="930"/>
                    </a:cubicBezTo>
                    <a:cubicBezTo>
                      <a:pt x="1751" y="919"/>
                      <a:pt x="1792" y="915"/>
                      <a:pt x="1835" y="915"/>
                    </a:cubicBezTo>
                    <a:cubicBezTo>
                      <a:pt x="1899" y="915"/>
                      <a:pt x="1963" y="914"/>
                      <a:pt x="2027" y="915"/>
                    </a:cubicBezTo>
                    <a:cubicBezTo>
                      <a:pt x="2071" y="916"/>
                      <a:pt x="2111" y="904"/>
                      <a:pt x="2148" y="881"/>
                    </a:cubicBezTo>
                    <a:cubicBezTo>
                      <a:pt x="2180" y="861"/>
                      <a:pt x="2210" y="839"/>
                      <a:pt x="2242" y="820"/>
                    </a:cubicBezTo>
                    <a:cubicBezTo>
                      <a:pt x="2274" y="801"/>
                      <a:pt x="2306" y="782"/>
                      <a:pt x="2340" y="766"/>
                    </a:cubicBezTo>
                    <a:cubicBezTo>
                      <a:pt x="2387" y="745"/>
                      <a:pt x="2436" y="740"/>
                      <a:pt x="2488" y="750"/>
                    </a:cubicBezTo>
                    <a:cubicBezTo>
                      <a:pt x="2585" y="767"/>
                      <a:pt x="2681" y="788"/>
                      <a:pt x="2773" y="825"/>
                    </a:cubicBezTo>
                    <a:cubicBezTo>
                      <a:pt x="2805" y="838"/>
                      <a:pt x="2836" y="854"/>
                      <a:pt x="2865" y="872"/>
                    </a:cubicBezTo>
                    <a:cubicBezTo>
                      <a:pt x="2885" y="884"/>
                      <a:pt x="2904" y="901"/>
                      <a:pt x="2919" y="919"/>
                    </a:cubicBezTo>
                    <a:cubicBezTo>
                      <a:pt x="2950" y="956"/>
                      <a:pt x="2948" y="984"/>
                      <a:pt x="2914" y="1017"/>
                    </a:cubicBezTo>
                    <a:cubicBezTo>
                      <a:pt x="2899" y="1032"/>
                      <a:pt x="2882" y="1045"/>
                      <a:pt x="2864" y="1056"/>
                    </a:cubicBezTo>
                    <a:cubicBezTo>
                      <a:pt x="2785" y="1107"/>
                      <a:pt x="2701" y="1147"/>
                      <a:pt x="2612" y="1175"/>
                    </a:cubicBezTo>
                    <a:cubicBezTo>
                      <a:pt x="2589" y="1182"/>
                      <a:pt x="2565" y="1185"/>
                      <a:pt x="2541" y="1185"/>
                    </a:cubicBezTo>
                    <a:cubicBezTo>
                      <a:pt x="2485" y="1187"/>
                      <a:pt x="2429" y="1187"/>
                      <a:pt x="2373" y="1185"/>
                    </a:cubicBezTo>
                    <a:cubicBezTo>
                      <a:pt x="2341" y="1185"/>
                      <a:pt x="2309" y="1189"/>
                      <a:pt x="2281" y="1206"/>
                    </a:cubicBezTo>
                    <a:cubicBezTo>
                      <a:pt x="2189" y="1261"/>
                      <a:pt x="2086" y="1288"/>
                      <a:pt x="1985" y="1323"/>
                    </a:cubicBezTo>
                    <a:cubicBezTo>
                      <a:pt x="1774" y="1396"/>
                      <a:pt x="1564" y="1473"/>
                      <a:pt x="1353" y="1548"/>
                    </a:cubicBezTo>
                    <a:cubicBezTo>
                      <a:pt x="1316" y="1561"/>
                      <a:pt x="1278" y="1574"/>
                      <a:pt x="1240" y="1585"/>
                    </a:cubicBezTo>
                    <a:cubicBezTo>
                      <a:pt x="1227" y="1589"/>
                      <a:pt x="1224" y="1586"/>
                      <a:pt x="1196" y="155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6" name="Freeform 53">
                <a:extLst>
                  <a:ext uri="{FF2B5EF4-FFF2-40B4-BE49-F238E27FC236}">
                    <a16:creationId xmlns:a16="http://schemas.microsoft.com/office/drawing/2014/main" id="{CE105BCB-BD28-864B-A9B2-68790E7B82B3}"/>
                  </a:ext>
                </a:extLst>
              </p:cNvPr>
              <p:cNvSpPr/>
              <p:nvPr userDrawn="1"/>
            </p:nvSpPr>
            <p:spPr bwMode="auto">
              <a:xfrm>
                <a:off x="-1017588" y="-1228725"/>
                <a:ext cx="836613" cy="800100"/>
              </a:xfrm>
              <a:custGeom>
                <a:avLst/>
                <a:gdLst>
                  <a:gd name="T0" fmla="*/ 0 w 2013"/>
                  <a:gd name="T1" fmla="*/ 50 h 1923"/>
                  <a:gd name="T2" fmla="*/ 27 w 2013"/>
                  <a:gd name="T3" fmla="*/ 0 h 1923"/>
                  <a:gd name="T4" fmla="*/ 104 w 2013"/>
                  <a:gd name="T5" fmla="*/ 17 h 1923"/>
                  <a:gd name="T6" fmla="*/ 575 w 2013"/>
                  <a:gd name="T7" fmla="*/ 143 h 1923"/>
                  <a:gd name="T8" fmla="*/ 850 w 2013"/>
                  <a:gd name="T9" fmla="*/ 141 h 1923"/>
                  <a:gd name="T10" fmla="*/ 1245 w 2013"/>
                  <a:gd name="T11" fmla="*/ 93 h 1923"/>
                  <a:gd name="T12" fmla="*/ 1566 w 2013"/>
                  <a:gd name="T13" fmla="*/ 150 h 1923"/>
                  <a:gd name="T14" fmla="*/ 1996 w 2013"/>
                  <a:gd name="T15" fmla="*/ 706 h 1923"/>
                  <a:gd name="T16" fmla="*/ 1914 w 2013"/>
                  <a:gd name="T17" fmla="*/ 966 h 1923"/>
                  <a:gd name="T18" fmla="*/ 1424 w 2013"/>
                  <a:gd name="T19" fmla="*/ 1449 h 1923"/>
                  <a:gd name="T20" fmla="*/ 1010 w 2013"/>
                  <a:gd name="T21" fmla="*/ 1776 h 1923"/>
                  <a:gd name="T22" fmla="*/ 833 w 2013"/>
                  <a:gd name="T23" fmla="*/ 1884 h 1923"/>
                  <a:gd name="T24" fmla="*/ 753 w 2013"/>
                  <a:gd name="T25" fmla="*/ 1920 h 1923"/>
                  <a:gd name="T26" fmla="*/ 726 w 2013"/>
                  <a:gd name="T27" fmla="*/ 1913 h 1923"/>
                  <a:gd name="T28" fmla="*/ 727 w 2013"/>
                  <a:gd name="T29" fmla="*/ 1891 h 1923"/>
                  <a:gd name="T30" fmla="*/ 766 w 2013"/>
                  <a:gd name="T31" fmla="*/ 1841 h 1923"/>
                  <a:gd name="T32" fmla="*/ 876 w 2013"/>
                  <a:gd name="T33" fmla="*/ 1694 h 1923"/>
                  <a:gd name="T34" fmla="*/ 972 w 2013"/>
                  <a:gd name="T35" fmla="*/ 1519 h 1923"/>
                  <a:gd name="T36" fmla="*/ 1025 w 2013"/>
                  <a:gd name="T37" fmla="*/ 1421 h 1923"/>
                  <a:gd name="T38" fmla="*/ 1054 w 2013"/>
                  <a:gd name="T39" fmla="*/ 1356 h 1923"/>
                  <a:gd name="T40" fmla="*/ 1113 w 2013"/>
                  <a:gd name="T41" fmla="*/ 1034 h 1923"/>
                  <a:gd name="T42" fmla="*/ 1125 w 2013"/>
                  <a:gd name="T43" fmla="*/ 899 h 1923"/>
                  <a:gd name="T44" fmla="*/ 895 w 2013"/>
                  <a:gd name="T45" fmla="*/ 665 h 1923"/>
                  <a:gd name="T46" fmla="*/ 604 w 2013"/>
                  <a:gd name="T47" fmla="*/ 572 h 1923"/>
                  <a:gd name="T48" fmla="*/ 488 w 2013"/>
                  <a:gd name="T49" fmla="*/ 487 h 1923"/>
                  <a:gd name="T50" fmla="*/ 0 w 2013"/>
                  <a:gd name="T51" fmla="*/ 5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3" h="1923">
                    <a:moveTo>
                      <a:pt x="0" y="50"/>
                    </a:moveTo>
                    <a:cubicBezTo>
                      <a:pt x="10" y="32"/>
                      <a:pt x="17" y="18"/>
                      <a:pt x="27" y="0"/>
                    </a:cubicBezTo>
                    <a:cubicBezTo>
                      <a:pt x="54" y="6"/>
                      <a:pt x="79" y="10"/>
                      <a:pt x="104" y="17"/>
                    </a:cubicBezTo>
                    <a:cubicBezTo>
                      <a:pt x="261" y="59"/>
                      <a:pt x="419" y="98"/>
                      <a:pt x="575" y="143"/>
                    </a:cubicBezTo>
                    <a:cubicBezTo>
                      <a:pt x="668" y="170"/>
                      <a:pt x="759" y="167"/>
                      <a:pt x="850" y="141"/>
                    </a:cubicBezTo>
                    <a:cubicBezTo>
                      <a:pt x="979" y="105"/>
                      <a:pt x="1111" y="89"/>
                      <a:pt x="1245" y="93"/>
                    </a:cubicBezTo>
                    <a:cubicBezTo>
                      <a:pt x="1355" y="96"/>
                      <a:pt x="1463" y="111"/>
                      <a:pt x="1566" y="150"/>
                    </a:cubicBezTo>
                    <a:cubicBezTo>
                      <a:pt x="1824" y="247"/>
                      <a:pt x="1962" y="437"/>
                      <a:pt x="1996" y="706"/>
                    </a:cubicBezTo>
                    <a:cubicBezTo>
                      <a:pt x="2013" y="848"/>
                      <a:pt x="2008" y="857"/>
                      <a:pt x="1914" y="966"/>
                    </a:cubicBezTo>
                    <a:cubicBezTo>
                      <a:pt x="1763" y="1140"/>
                      <a:pt x="1596" y="1297"/>
                      <a:pt x="1424" y="1449"/>
                    </a:cubicBezTo>
                    <a:cubicBezTo>
                      <a:pt x="1292" y="1565"/>
                      <a:pt x="1156" y="1677"/>
                      <a:pt x="1010" y="1776"/>
                    </a:cubicBezTo>
                    <a:cubicBezTo>
                      <a:pt x="953" y="1815"/>
                      <a:pt x="893" y="1850"/>
                      <a:pt x="833" y="1884"/>
                    </a:cubicBezTo>
                    <a:cubicBezTo>
                      <a:pt x="808" y="1899"/>
                      <a:pt x="781" y="1910"/>
                      <a:pt x="753" y="1920"/>
                    </a:cubicBezTo>
                    <a:cubicBezTo>
                      <a:pt x="746" y="1923"/>
                      <a:pt x="733" y="1918"/>
                      <a:pt x="726" y="1913"/>
                    </a:cubicBezTo>
                    <a:cubicBezTo>
                      <a:pt x="722" y="1911"/>
                      <a:pt x="723" y="1897"/>
                      <a:pt x="727" y="1891"/>
                    </a:cubicBezTo>
                    <a:cubicBezTo>
                      <a:pt x="739" y="1874"/>
                      <a:pt x="753" y="1858"/>
                      <a:pt x="766" y="1841"/>
                    </a:cubicBezTo>
                    <a:cubicBezTo>
                      <a:pt x="803" y="1792"/>
                      <a:pt x="843" y="1745"/>
                      <a:pt x="876" y="1694"/>
                    </a:cubicBezTo>
                    <a:cubicBezTo>
                      <a:pt x="912" y="1638"/>
                      <a:pt x="942" y="1578"/>
                      <a:pt x="972" y="1519"/>
                    </a:cubicBezTo>
                    <a:cubicBezTo>
                      <a:pt x="988" y="1485"/>
                      <a:pt x="1003" y="1452"/>
                      <a:pt x="1025" y="1421"/>
                    </a:cubicBezTo>
                    <a:cubicBezTo>
                      <a:pt x="1039" y="1403"/>
                      <a:pt x="1049" y="1379"/>
                      <a:pt x="1054" y="1356"/>
                    </a:cubicBezTo>
                    <a:cubicBezTo>
                      <a:pt x="1075" y="1249"/>
                      <a:pt x="1095" y="1142"/>
                      <a:pt x="1113" y="1034"/>
                    </a:cubicBezTo>
                    <a:cubicBezTo>
                      <a:pt x="1121" y="990"/>
                      <a:pt x="1120" y="944"/>
                      <a:pt x="1125" y="899"/>
                    </a:cubicBezTo>
                    <a:cubicBezTo>
                      <a:pt x="1136" y="799"/>
                      <a:pt x="1008" y="659"/>
                      <a:pt x="895" y="665"/>
                    </a:cubicBezTo>
                    <a:cubicBezTo>
                      <a:pt x="785" y="671"/>
                      <a:pt x="692" y="632"/>
                      <a:pt x="604" y="572"/>
                    </a:cubicBezTo>
                    <a:cubicBezTo>
                      <a:pt x="564" y="546"/>
                      <a:pt x="524" y="519"/>
                      <a:pt x="488" y="487"/>
                    </a:cubicBezTo>
                    <a:cubicBezTo>
                      <a:pt x="327" y="344"/>
                      <a:pt x="167" y="200"/>
                      <a:pt x="0" y="5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7" name="Freeform 54">
                <a:extLst>
                  <a:ext uri="{FF2B5EF4-FFF2-40B4-BE49-F238E27FC236}">
                    <a16:creationId xmlns:a16="http://schemas.microsoft.com/office/drawing/2014/main" id="{2576CD08-74AB-274A-B047-E7A03BBD0FA0}"/>
                  </a:ext>
                </a:extLst>
              </p:cNvPr>
              <p:cNvSpPr/>
              <p:nvPr userDrawn="1"/>
            </p:nvSpPr>
            <p:spPr bwMode="auto">
              <a:xfrm>
                <a:off x="788987" y="-619125"/>
                <a:ext cx="857250" cy="722313"/>
              </a:xfrm>
              <a:custGeom>
                <a:avLst/>
                <a:gdLst>
                  <a:gd name="T0" fmla="*/ 0 w 2060"/>
                  <a:gd name="T1" fmla="*/ 597 h 1734"/>
                  <a:gd name="T2" fmla="*/ 48 w 2060"/>
                  <a:gd name="T3" fmla="*/ 562 h 1734"/>
                  <a:gd name="T4" fmla="*/ 103 w 2060"/>
                  <a:gd name="T5" fmla="*/ 570 h 1734"/>
                  <a:gd name="T6" fmla="*/ 307 w 2060"/>
                  <a:gd name="T7" fmla="*/ 567 h 1734"/>
                  <a:gd name="T8" fmla="*/ 479 w 2060"/>
                  <a:gd name="T9" fmla="*/ 504 h 1734"/>
                  <a:gd name="T10" fmla="*/ 719 w 2060"/>
                  <a:gd name="T11" fmla="*/ 415 h 1734"/>
                  <a:gd name="T12" fmla="*/ 829 w 2060"/>
                  <a:gd name="T13" fmla="*/ 328 h 1734"/>
                  <a:gd name="T14" fmla="*/ 923 w 2060"/>
                  <a:gd name="T15" fmla="*/ 143 h 1734"/>
                  <a:gd name="T16" fmla="*/ 955 w 2060"/>
                  <a:gd name="T17" fmla="*/ 70 h 1734"/>
                  <a:gd name="T18" fmla="*/ 1067 w 2060"/>
                  <a:gd name="T19" fmla="*/ 19 h 1734"/>
                  <a:gd name="T20" fmla="*/ 1247 w 2060"/>
                  <a:gd name="T21" fmla="*/ 58 h 1734"/>
                  <a:gd name="T22" fmla="*/ 1341 w 2060"/>
                  <a:gd name="T23" fmla="*/ 60 h 1734"/>
                  <a:gd name="T24" fmla="*/ 1601 w 2060"/>
                  <a:gd name="T25" fmla="*/ 16 h 1734"/>
                  <a:gd name="T26" fmla="*/ 1867 w 2060"/>
                  <a:gd name="T27" fmla="*/ 97 h 1734"/>
                  <a:gd name="T28" fmla="*/ 2051 w 2060"/>
                  <a:gd name="T29" fmla="*/ 444 h 1734"/>
                  <a:gd name="T30" fmla="*/ 2021 w 2060"/>
                  <a:gd name="T31" fmla="*/ 581 h 1734"/>
                  <a:gd name="T32" fmla="*/ 1745 w 2060"/>
                  <a:gd name="T33" fmla="*/ 802 h 1734"/>
                  <a:gd name="T34" fmla="*/ 1659 w 2060"/>
                  <a:gd name="T35" fmla="*/ 814 h 1734"/>
                  <a:gd name="T36" fmla="*/ 1395 w 2060"/>
                  <a:gd name="T37" fmla="*/ 814 h 1734"/>
                  <a:gd name="T38" fmla="*/ 1300 w 2060"/>
                  <a:gd name="T39" fmla="*/ 870 h 1734"/>
                  <a:gd name="T40" fmla="*/ 1108 w 2060"/>
                  <a:gd name="T41" fmla="*/ 1193 h 1734"/>
                  <a:gd name="T42" fmla="*/ 864 w 2060"/>
                  <a:gd name="T43" fmla="*/ 1529 h 1734"/>
                  <a:gd name="T44" fmla="*/ 693 w 2060"/>
                  <a:gd name="T45" fmla="*/ 1685 h 1734"/>
                  <a:gd name="T46" fmla="*/ 463 w 2060"/>
                  <a:gd name="T47" fmla="*/ 1726 h 1734"/>
                  <a:gd name="T48" fmla="*/ 440 w 2060"/>
                  <a:gd name="T49" fmla="*/ 1678 h 1734"/>
                  <a:gd name="T50" fmla="*/ 478 w 2060"/>
                  <a:gd name="T51" fmla="*/ 1617 h 1734"/>
                  <a:gd name="T52" fmla="*/ 737 w 2060"/>
                  <a:gd name="T53" fmla="*/ 1204 h 1734"/>
                  <a:gd name="T54" fmla="*/ 852 w 2060"/>
                  <a:gd name="T55" fmla="*/ 967 h 1734"/>
                  <a:gd name="T56" fmla="*/ 878 w 2060"/>
                  <a:gd name="T57" fmla="*/ 827 h 1734"/>
                  <a:gd name="T58" fmla="*/ 821 w 2060"/>
                  <a:gd name="T59" fmla="*/ 699 h 1734"/>
                  <a:gd name="T60" fmla="*/ 698 w 2060"/>
                  <a:gd name="T61" fmla="*/ 651 h 1734"/>
                  <a:gd name="T62" fmla="*/ 517 w 2060"/>
                  <a:gd name="T63" fmla="*/ 678 h 1734"/>
                  <a:gd name="T64" fmla="*/ 239 w 2060"/>
                  <a:gd name="T65" fmla="*/ 704 h 1734"/>
                  <a:gd name="T66" fmla="*/ 7 w 2060"/>
                  <a:gd name="T67" fmla="*/ 611 h 1734"/>
                  <a:gd name="T68" fmla="*/ 0 w 2060"/>
                  <a:gd name="T69" fmla="*/ 597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60" h="1734">
                    <a:moveTo>
                      <a:pt x="0" y="597"/>
                    </a:moveTo>
                    <a:cubicBezTo>
                      <a:pt x="7" y="573"/>
                      <a:pt x="23" y="561"/>
                      <a:pt x="48" y="562"/>
                    </a:cubicBezTo>
                    <a:cubicBezTo>
                      <a:pt x="66" y="563"/>
                      <a:pt x="85" y="565"/>
                      <a:pt x="103" y="570"/>
                    </a:cubicBezTo>
                    <a:cubicBezTo>
                      <a:pt x="171" y="592"/>
                      <a:pt x="240" y="588"/>
                      <a:pt x="307" y="567"/>
                    </a:cubicBezTo>
                    <a:cubicBezTo>
                      <a:pt x="365" y="548"/>
                      <a:pt x="423" y="527"/>
                      <a:pt x="479" y="504"/>
                    </a:cubicBezTo>
                    <a:cubicBezTo>
                      <a:pt x="559" y="473"/>
                      <a:pt x="635" y="435"/>
                      <a:pt x="719" y="415"/>
                    </a:cubicBezTo>
                    <a:cubicBezTo>
                      <a:pt x="768" y="403"/>
                      <a:pt x="802" y="369"/>
                      <a:pt x="829" y="328"/>
                    </a:cubicBezTo>
                    <a:cubicBezTo>
                      <a:pt x="869" y="271"/>
                      <a:pt x="897" y="207"/>
                      <a:pt x="923" y="143"/>
                    </a:cubicBezTo>
                    <a:cubicBezTo>
                      <a:pt x="933" y="118"/>
                      <a:pt x="942" y="93"/>
                      <a:pt x="955" y="70"/>
                    </a:cubicBezTo>
                    <a:cubicBezTo>
                      <a:pt x="985" y="18"/>
                      <a:pt x="1007" y="8"/>
                      <a:pt x="1067" y="19"/>
                    </a:cubicBezTo>
                    <a:cubicBezTo>
                      <a:pt x="1127" y="31"/>
                      <a:pt x="1187" y="44"/>
                      <a:pt x="1247" y="58"/>
                    </a:cubicBezTo>
                    <a:cubicBezTo>
                      <a:pt x="1279" y="66"/>
                      <a:pt x="1309" y="66"/>
                      <a:pt x="1341" y="60"/>
                    </a:cubicBezTo>
                    <a:cubicBezTo>
                      <a:pt x="1428" y="44"/>
                      <a:pt x="1514" y="29"/>
                      <a:pt x="1601" y="16"/>
                    </a:cubicBezTo>
                    <a:cubicBezTo>
                      <a:pt x="1702" y="0"/>
                      <a:pt x="1791" y="31"/>
                      <a:pt x="1867" y="97"/>
                    </a:cubicBezTo>
                    <a:cubicBezTo>
                      <a:pt x="1972" y="189"/>
                      <a:pt x="2027" y="308"/>
                      <a:pt x="2051" y="444"/>
                    </a:cubicBezTo>
                    <a:cubicBezTo>
                      <a:pt x="2060" y="493"/>
                      <a:pt x="2049" y="539"/>
                      <a:pt x="2021" y="581"/>
                    </a:cubicBezTo>
                    <a:cubicBezTo>
                      <a:pt x="1952" y="684"/>
                      <a:pt x="1860" y="758"/>
                      <a:pt x="1745" y="802"/>
                    </a:cubicBezTo>
                    <a:cubicBezTo>
                      <a:pt x="1719" y="812"/>
                      <a:pt x="1688" y="814"/>
                      <a:pt x="1659" y="814"/>
                    </a:cubicBezTo>
                    <a:cubicBezTo>
                      <a:pt x="1571" y="816"/>
                      <a:pt x="1483" y="818"/>
                      <a:pt x="1395" y="814"/>
                    </a:cubicBezTo>
                    <a:cubicBezTo>
                      <a:pt x="1348" y="812"/>
                      <a:pt x="1322" y="831"/>
                      <a:pt x="1300" y="870"/>
                    </a:cubicBezTo>
                    <a:cubicBezTo>
                      <a:pt x="1238" y="979"/>
                      <a:pt x="1174" y="1087"/>
                      <a:pt x="1108" y="1193"/>
                    </a:cubicBezTo>
                    <a:cubicBezTo>
                      <a:pt x="1035" y="1311"/>
                      <a:pt x="956" y="1424"/>
                      <a:pt x="864" y="1529"/>
                    </a:cubicBezTo>
                    <a:cubicBezTo>
                      <a:pt x="813" y="1587"/>
                      <a:pt x="757" y="1640"/>
                      <a:pt x="693" y="1685"/>
                    </a:cubicBezTo>
                    <a:cubicBezTo>
                      <a:pt x="622" y="1734"/>
                      <a:pt x="543" y="1734"/>
                      <a:pt x="463" y="1726"/>
                    </a:cubicBezTo>
                    <a:cubicBezTo>
                      <a:pt x="439" y="1724"/>
                      <a:pt x="428" y="1699"/>
                      <a:pt x="440" y="1678"/>
                    </a:cubicBezTo>
                    <a:cubicBezTo>
                      <a:pt x="451" y="1657"/>
                      <a:pt x="465" y="1637"/>
                      <a:pt x="478" y="1617"/>
                    </a:cubicBezTo>
                    <a:cubicBezTo>
                      <a:pt x="565" y="1480"/>
                      <a:pt x="655" y="1344"/>
                      <a:pt x="737" y="1204"/>
                    </a:cubicBezTo>
                    <a:cubicBezTo>
                      <a:pt x="782" y="1129"/>
                      <a:pt x="816" y="1047"/>
                      <a:pt x="852" y="967"/>
                    </a:cubicBezTo>
                    <a:cubicBezTo>
                      <a:pt x="872" y="923"/>
                      <a:pt x="881" y="876"/>
                      <a:pt x="878" y="827"/>
                    </a:cubicBezTo>
                    <a:cubicBezTo>
                      <a:pt x="876" y="777"/>
                      <a:pt x="856" y="734"/>
                      <a:pt x="821" y="699"/>
                    </a:cubicBezTo>
                    <a:cubicBezTo>
                      <a:pt x="787" y="666"/>
                      <a:pt x="746" y="646"/>
                      <a:pt x="698" y="651"/>
                    </a:cubicBezTo>
                    <a:cubicBezTo>
                      <a:pt x="637" y="659"/>
                      <a:pt x="577" y="667"/>
                      <a:pt x="517" y="678"/>
                    </a:cubicBezTo>
                    <a:cubicBezTo>
                      <a:pt x="425" y="694"/>
                      <a:pt x="333" y="705"/>
                      <a:pt x="239" y="704"/>
                    </a:cubicBezTo>
                    <a:cubicBezTo>
                      <a:pt x="148" y="703"/>
                      <a:pt x="74" y="666"/>
                      <a:pt x="7" y="611"/>
                    </a:cubicBezTo>
                    <a:cubicBezTo>
                      <a:pt x="4" y="608"/>
                      <a:pt x="3" y="601"/>
                      <a:pt x="0" y="59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8" name="Freeform 55">
                <a:extLst>
                  <a:ext uri="{FF2B5EF4-FFF2-40B4-BE49-F238E27FC236}">
                    <a16:creationId xmlns:a16="http://schemas.microsoft.com/office/drawing/2014/main" id="{1AA57813-790E-B145-AE1C-5E35D24FA8B3}"/>
                  </a:ext>
                </a:extLst>
              </p:cNvPr>
              <p:cNvSpPr/>
              <p:nvPr userDrawn="1"/>
            </p:nvSpPr>
            <p:spPr bwMode="auto">
              <a:xfrm>
                <a:off x="4429124" y="-2095500"/>
                <a:ext cx="1252538" cy="528638"/>
              </a:xfrm>
              <a:custGeom>
                <a:avLst/>
                <a:gdLst>
                  <a:gd name="T0" fmla="*/ 1102 w 3009"/>
                  <a:gd name="T1" fmla="*/ 98 h 1267"/>
                  <a:gd name="T2" fmla="*/ 1114 w 3009"/>
                  <a:gd name="T3" fmla="*/ 167 h 1267"/>
                  <a:gd name="T4" fmla="*/ 1079 w 3009"/>
                  <a:gd name="T5" fmla="*/ 256 h 1267"/>
                  <a:gd name="T6" fmla="*/ 1057 w 3009"/>
                  <a:gd name="T7" fmla="*/ 316 h 1267"/>
                  <a:gd name="T8" fmla="*/ 1114 w 3009"/>
                  <a:gd name="T9" fmla="*/ 426 h 1267"/>
                  <a:gd name="T10" fmla="*/ 1232 w 3009"/>
                  <a:gd name="T11" fmla="*/ 435 h 1267"/>
                  <a:gd name="T12" fmla="*/ 1331 w 3009"/>
                  <a:gd name="T13" fmla="*/ 405 h 1267"/>
                  <a:gd name="T14" fmla="*/ 2060 w 3009"/>
                  <a:gd name="T15" fmla="*/ 118 h 1267"/>
                  <a:gd name="T16" fmla="*/ 2192 w 3009"/>
                  <a:gd name="T17" fmla="*/ 44 h 1267"/>
                  <a:gd name="T18" fmla="*/ 2303 w 3009"/>
                  <a:gd name="T19" fmla="*/ 5 h 1267"/>
                  <a:gd name="T20" fmla="*/ 2708 w 3009"/>
                  <a:gd name="T21" fmla="*/ 77 h 1267"/>
                  <a:gd name="T22" fmla="*/ 2851 w 3009"/>
                  <a:gd name="T23" fmla="*/ 165 h 1267"/>
                  <a:gd name="T24" fmla="*/ 3008 w 3009"/>
                  <a:gd name="T25" fmla="*/ 509 h 1267"/>
                  <a:gd name="T26" fmla="*/ 2856 w 3009"/>
                  <a:gd name="T27" fmla="*/ 704 h 1267"/>
                  <a:gd name="T28" fmla="*/ 2786 w 3009"/>
                  <a:gd name="T29" fmla="*/ 698 h 1267"/>
                  <a:gd name="T30" fmla="*/ 2590 w 3009"/>
                  <a:gd name="T31" fmla="*/ 628 h 1267"/>
                  <a:gd name="T32" fmla="*/ 2387 w 3009"/>
                  <a:gd name="T33" fmla="*/ 639 h 1267"/>
                  <a:gd name="T34" fmla="*/ 2307 w 3009"/>
                  <a:gd name="T35" fmla="*/ 676 h 1267"/>
                  <a:gd name="T36" fmla="*/ 2182 w 3009"/>
                  <a:gd name="T37" fmla="*/ 692 h 1267"/>
                  <a:gd name="T38" fmla="*/ 2150 w 3009"/>
                  <a:gd name="T39" fmla="*/ 646 h 1267"/>
                  <a:gd name="T40" fmla="*/ 2176 w 3009"/>
                  <a:gd name="T41" fmla="*/ 598 h 1267"/>
                  <a:gd name="T42" fmla="*/ 2277 w 3009"/>
                  <a:gd name="T43" fmla="*/ 474 h 1267"/>
                  <a:gd name="T44" fmla="*/ 2343 w 3009"/>
                  <a:gd name="T45" fmla="*/ 393 h 1267"/>
                  <a:gd name="T46" fmla="*/ 2348 w 3009"/>
                  <a:gd name="T47" fmla="*/ 269 h 1267"/>
                  <a:gd name="T48" fmla="*/ 2162 w 3009"/>
                  <a:gd name="T49" fmla="*/ 163 h 1267"/>
                  <a:gd name="T50" fmla="*/ 1895 w 3009"/>
                  <a:gd name="T51" fmla="*/ 283 h 1267"/>
                  <a:gd name="T52" fmla="*/ 1798 w 3009"/>
                  <a:gd name="T53" fmla="*/ 420 h 1267"/>
                  <a:gd name="T54" fmla="*/ 1694 w 3009"/>
                  <a:gd name="T55" fmla="*/ 572 h 1267"/>
                  <a:gd name="T56" fmla="*/ 1155 w 3009"/>
                  <a:gd name="T57" fmla="*/ 884 h 1267"/>
                  <a:gd name="T58" fmla="*/ 831 w 3009"/>
                  <a:gd name="T59" fmla="*/ 930 h 1267"/>
                  <a:gd name="T60" fmla="*/ 595 w 3009"/>
                  <a:gd name="T61" fmla="*/ 1004 h 1267"/>
                  <a:gd name="T62" fmla="*/ 325 w 3009"/>
                  <a:gd name="T63" fmla="*/ 1141 h 1267"/>
                  <a:gd name="T64" fmla="*/ 183 w 3009"/>
                  <a:gd name="T65" fmla="*/ 1215 h 1267"/>
                  <a:gd name="T66" fmla="*/ 125 w 3009"/>
                  <a:gd name="T67" fmla="*/ 1242 h 1267"/>
                  <a:gd name="T68" fmla="*/ 28 w 3009"/>
                  <a:gd name="T69" fmla="*/ 1238 h 1267"/>
                  <a:gd name="T70" fmla="*/ 14 w 3009"/>
                  <a:gd name="T71" fmla="*/ 1141 h 1267"/>
                  <a:gd name="T72" fmla="*/ 80 w 3009"/>
                  <a:gd name="T73" fmla="*/ 1014 h 1267"/>
                  <a:gd name="T74" fmla="*/ 208 w 3009"/>
                  <a:gd name="T75" fmla="*/ 883 h 1267"/>
                  <a:gd name="T76" fmla="*/ 468 w 3009"/>
                  <a:gd name="T77" fmla="*/ 698 h 1267"/>
                  <a:gd name="T78" fmla="*/ 816 w 3009"/>
                  <a:gd name="T79" fmla="*/ 406 h 1267"/>
                  <a:gd name="T80" fmla="*/ 1037 w 3009"/>
                  <a:gd name="T81" fmla="*/ 164 h 1267"/>
                  <a:gd name="T82" fmla="*/ 1102 w 3009"/>
                  <a:gd name="T83" fmla="*/ 98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09" h="1267">
                    <a:moveTo>
                      <a:pt x="1102" y="98"/>
                    </a:moveTo>
                    <a:cubicBezTo>
                      <a:pt x="1127" y="127"/>
                      <a:pt x="1120" y="148"/>
                      <a:pt x="1114" y="167"/>
                    </a:cubicBezTo>
                    <a:cubicBezTo>
                      <a:pt x="1104" y="197"/>
                      <a:pt x="1090" y="227"/>
                      <a:pt x="1079" y="256"/>
                    </a:cubicBezTo>
                    <a:cubicBezTo>
                      <a:pt x="1071" y="276"/>
                      <a:pt x="1062" y="296"/>
                      <a:pt x="1057" y="316"/>
                    </a:cubicBezTo>
                    <a:cubicBezTo>
                      <a:pt x="1046" y="366"/>
                      <a:pt x="1067" y="406"/>
                      <a:pt x="1114" y="426"/>
                    </a:cubicBezTo>
                    <a:cubicBezTo>
                      <a:pt x="1153" y="442"/>
                      <a:pt x="1192" y="444"/>
                      <a:pt x="1232" y="435"/>
                    </a:cubicBezTo>
                    <a:cubicBezTo>
                      <a:pt x="1266" y="427"/>
                      <a:pt x="1299" y="417"/>
                      <a:pt x="1331" y="405"/>
                    </a:cubicBezTo>
                    <a:cubicBezTo>
                      <a:pt x="1574" y="310"/>
                      <a:pt x="1818" y="215"/>
                      <a:pt x="2060" y="118"/>
                    </a:cubicBezTo>
                    <a:cubicBezTo>
                      <a:pt x="2106" y="100"/>
                      <a:pt x="2149" y="71"/>
                      <a:pt x="2192" y="44"/>
                    </a:cubicBezTo>
                    <a:cubicBezTo>
                      <a:pt x="2226" y="23"/>
                      <a:pt x="2261" y="6"/>
                      <a:pt x="2303" y="5"/>
                    </a:cubicBezTo>
                    <a:cubicBezTo>
                      <a:pt x="2444" y="0"/>
                      <a:pt x="2580" y="19"/>
                      <a:pt x="2708" y="77"/>
                    </a:cubicBezTo>
                    <a:cubicBezTo>
                      <a:pt x="2759" y="101"/>
                      <a:pt x="2808" y="130"/>
                      <a:pt x="2851" y="165"/>
                    </a:cubicBezTo>
                    <a:cubicBezTo>
                      <a:pt x="2958" y="253"/>
                      <a:pt x="3009" y="370"/>
                      <a:pt x="3008" y="509"/>
                    </a:cubicBezTo>
                    <a:cubicBezTo>
                      <a:pt x="3007" y="590"/>
                      <a:pt x="2935" y="684"/>
                      <a:pt x="2856" y="704"/>
                    </a:cubicBezTo>
                    <a:cubicBezTo>
                      <a:pt x="2834" y="709"/>
                      <a:pt x="2808" y="705"/>
                      <a:pt x="2786" y="698"/>
                    </a:cubicBezTo>
                    <a:cubicBezTo>
                      <a:pt x="2720" y="676"/>
                      <a:pt x="2656" y="650"/>
                      <a:pt x="2590" y="628"/>
                    </a:cubicBezTo>
                    <a:cubicBezTo>
                      <a:pt x="2485" y="592"/>
                      <a:pt x="2502" y="585"/>
                      <a:pt x="2387" y="639"/>
                    </a:cubicBezTo>
                    <a:cubicBezTo>
                      <a:pt x="2360" y="651"/>
                      <a:pt x="2333" y="662"/>
                      <a:pt x="2307" y="676"/>
                    </a:cubicBezTo>
                    <a:cubicBezTo>
                      <a:pt x="2267" y="697"/>
                      <a:pt x="2225" y="696"/>
                      <a:pt x="2182" y="692"/>
                    </a:cubicBezTo>
                    <a:cubicBezTo>
                      <a:pt x="2160" y="691"/>
                      <a:pt x="2143" y="667"/>
                      <a:pt x="2150" y="646"/>
                    </a:cubicBezTo>
                    <a:cubicBezTo>
                      <a:pt x="2156" y="629"/>
                      <a:pt x="2165" y="612"/>
                      <a:pt x="2176" y="598"/>
                    </a:cubicBezTo>
                    <a:cubicBezTo>
                      <a:pt x="2209" y="556"/>
                      <a:pt x="2243" y="515"/>
                      <a:pt x="2277" y="474"/>
                    </a:cubicBezTo>
                    <a:cubicBezTo>
                      <a:pt x="2299" y="447"/>
                      <a:pt x="2320" y="419"/>
                      <a:pt x="2343" y="393"/>
                    </a:cubicBezTo>
                    <a:cubicBezTo>
                      <a:pt x="2378" y="353"/>
                      <a:pt x="2377" y="311"/>
                      <a:pt x="2348" y="269"/>
                    </a:cubicBezTo>
                    <a:cubicBezTo>
                      <a:pt x="2304" y="204"/>
                      <a:pt x="2245" y="163"/>
                      <a:pt x="2162" y="163"/>
                    </a:cubicBezTo>
                    <a:cubicBezTo>
                      <a:pt x="2055" y="163"/>
                      <a:pt x="1963" y="200"/>
                      <a:pt x="1895" y="283"/>
                    </a:cubicBezTo>
                    <a:cubicBezTo>
                      <a:pt x="1859" y="326"/>
                      <a:pt x="1829" y="374"/>
                      <a:pt x="1798" y="420"/>
                    </a:cubicBezTo>
                    <a:cubicBezTo>
                      <a:pt x="1763" y="470"/>
                      <a:pt x="1731" y="523"/>
                      <a:pt x="1694" y="572"/>
                    </a:cubicBezTo>
                    <a:cubicBezTo>
                      <a:pt x="1556" y="747"/>
                      <a:pt x="1378" y="854"/>
                      <a:pt x="1155" y="884"/>
                    </a:cubicBezTo>
                    <a:cubicBezTo>
                      <a:pt x="1047" y="898"/>
                      <a:pt x="939" y="914"/>
                      <a:pt x="831" y="930"/>
                    </a:cubicBezTo>
                    <a:cubicBezTo>
                      <a:pt x="749" y="943"/>
                      <a:pt x="670" y="967"/>
                      <a:pt x="595" y="1004"/>
                    </a:cubicBezTo>
                    <a:cubicBezTo>
                      <a:pt x="505" y="1049"/>
                      <a:pt x="415" y="1095"/>
                      <a:pt x="325" y="1141"/>
                    </a:cubicBezTo>
                    <a:cubicBezTo>
                      <a:pt x="277" y="1165"/>
                      <a:pt x="230" y="1190"/>
                      <a:pt x="183" y="1215"/>
                    </a:cubicBezTo>
                    <a:cubicBezTo>
                      <a:pt x="164" y="1224"/>
                      <a:pt x="145" y="1233"/>
                      <a:pt x="125" y="1242"/>
                    </a:cubicBezTo>
                    <a:cubicBezTo>
                      <a:pt x="92" y="1256"/>
                      <a:pt x="58" y="1267"/>
                      <a:pt x="28" y="1238"/>
                    </a:cubicBezTo>
                    <a:cubicBezTo>
                      <a:pt x="0" y="1210"/>
                      <a:pt x="5" y="1176"/>
                      <a:pt x="14" y="1141"/>
                    </a:cubicBezTo>
                    <a:cubicBezTo>
                      <a:pt x="27" y="1093"/>
                      <a:pt x="48" y="1050"/>
                      <a:pt x="80" y="1014"/>
                    </a:cubicBezTo>
                    <a:cubicBezTo>
                      <a:pt x="120" y="968"/>
                      <a:pt x="160" y="921"/>
                      <a:pt x="208" y="883"/>
                    </a:cubicBezTo>
                    <a:cubicBezTo>
                      <a:pt x="292" y="817"/>
                      <a:pt x="377" y="753"/>
                      <a:pt x="468" y="698"/>
                    </a:cubicBezTo>
                    <a:cubicBezTo>
                      <a:pt x="600" y="618"/>
                      <a:pt x="713" y="519"/>
                      <a:pt x="816" y="406"/>
                    </a:cubicBezTo>
                    <a:cubicBezTo>
                      <a:pt x="890" y="326"/>
                      <a:pt x="963" y="244"/>
                      <a:pt x="1037" y="164"/>
                    </a:cubicBezTo>
                    <a:cubicBezTo>
                      <a:pt x="1056" y="142"/>
                      <a:pt x="1078" y="123"/>
                      <a:pt x="1102" y="98"/>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9" name="Freeform 56">
                <a:extLst>
                  <a:ext uri="{FF2B5EF4-FFF2-40B4-BE49-F238E27FC236}">
                    <a16:creationId xmlns:a16="http://schemas.microsoft.com/office/drawing/2014/main" id="{50F0FDDC-E5E2-D44A-96C7-09E430BB5283}"/>
                  </a:ext>
                </a:extLst>
              </p:cNvPr>
              <p:cNvSpPr/>
              <p:nvPr userDrawn="1"/>
            </p:nvSpPr>
            <p:spPr bwMode="auto">
              <a:xfrm>
                <a:off x="2649537" y="-2613025"/>
                <a:ext cx="704850" cy="601663"/>
              </a:xfrm>
              <a:custGeom>
                <a:avLst/>
                <a:gdLst>
                  <a:gd name="T0" fmla="*/ 420 w 1694"/>
                  <a:gd name="T1" fmla="*/ 1419 h 1444"/>
                  <a:gd name="T2" fmla="*/ 522 w 1694"/>
                  <a:gd name="T3" fmla="*/ 1316 h 1444"/>
                  <a:gd name="T4" fmla="*/ 708 w 1694"/>
                  <a:gd name="T5" fmla="*/ 1192 h 1444"/>
                  <a:gd name="T6" fmla="*/ 885 w 1694"/>
                  <a:gd name="T7" fmla="*/ 916 h 1444"/>
                  <a:gd name="T8" fmla="*/ 856 w 1694"/>
                  <a:gd name="T9" fmla="*/ 731 h 1444"/>
                  <a:gd name="T10" fmla="*/ 809 w 1694"/>
                  <a:gd name="T11" fmla="*/ 678 h 1444"/>
                  <a:gd name="T12" fmla="*/ 641 w 1694"/>
                  <a:gd name="T13" fmla="*/ 572 h 1444"/>
                  <a:gd name="T14" fmla="*/ 326 w 1694"/>
                  <a:gd name="T15" fmla="*/ 354 h 1444"/>
                  <a:gd name="T16" fmla="*/ 82 w 1694"/>
                  <a:gd name="T17" fmla="*/ 161 h 1444"/>
                  <a:gd name="T18" fmla="*/ 2 w 1694"/>
                  <a:gd name="T19" fmla="*/ 56 h 1444"/>
                  <a:gd name="T20" fmla="*/ 6 w 1694"/>
                  <a:gd name="T21" fmla="*/ 13 h 1444"/>
                  <a:gd name="T22" fmla="*/ 87 w 1694"/>
                  <a:gd name="T23" fmla="*/ 15 h 1444"/>
                  <a:gd name="T24" fmla="*/ 240 w 1694"/>
                  <a:gd name="T25" fmla="*/ 62 h 1444"/>
                  <a:gd name="T26" fmla="*/ 583 w 1694"/>
                  <a:gd name="T27" fmla="*/ 133 h 1444"/>
                  <a:gd name="T28" fmla="*/ 886 w 1694"/>
                  <a:gd name="T29" fmla="*/ 148 h 1444"/>
                  <a:gd name="T30" fmla="*/ 1009 w 1694"/>
                  <a:gd name="T31" fmla="*/ 175 h 1444"/>
                  <a:gd name="T32" fmla="*/ 1157 w 1694"/>
                  <a:gd name="T33" fmla="*/ 235 h 1444"/>
                  <a:gd name="T34" fmla="*/ 1257 w 1694"/>
                  <a:gd name="T35" fmla="*/ 284 h 1444"/>
                  <a:gd name="T36" fmla="*/ 1368 w 1694"/>
                  <a:gd name="T37" fmla="*/ 348 h 1444"/>
                  <a:gd name="T38" fmla="*/ 1439 w 1694"/>
                  <a:gd name="T39" fmla="*/ 400 h 1444"/>
                  <a:gd name="T40" fmla="*/ 1640 w 1694"/>
                  <a:gd name="T41" fmla="*/ 685 h 1444"/>
                  <a:gd name="T42" fmla="*/ 1537 w 1694"/>
                  <a:gd name="T43" fmla="*/ 1030 h 1444"/>
                  <a:gd name="T44" fmla="*/ 1355 w 1694"/>
                  <a:gd name="T45" fmla="*/ 1128 h 1444"/>
                  <a:gd name="T46" fmla="*/ 1222 w 1694"/>
                  <a:gd name="T47" fmla="*/ 1152 h 1444"/>
                  <a:gd name="T48" fmla="*/ 1116 w 1694"/>
                  <a:gd name="T49" fmla="*/ 1180 h 1444"/>
                  <a:gd name="T50" fmla="*/ 1039 w 1694"/>
                  <a:gd name="T51" fmla="*/ 1224 h 1444"/>
                  <a:gd name="T52" fmla="*/ 858 w 1694"/>
                  <a:gd name="T53" fmla="*/ 1280 h 1444"/>
                  <a:gd name="T54" fmla="*/ 634 w 1694"/>
                  <a:gd name="T55" fmla="*/ 1354 h 1444"/>
                  <a:gd name="T56" fmla="*/ 477 w 1694"/>
                  <a:gd name="T57" fmla="*/ 1432 h 1444"/>
                  <a:gd name="T58" fmla="*/ 420 w 1694"/>
                  <a:gd name="T59" fmla="*/ 1419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4" h="1444">
                    <a:moveTo>
                      <a:pt x="420" y="1419"/>
                    </a:moveTo>
                    <a:cubicBezTo>
                      <a:pt x="447" y="1375"/>
                      <a:pt x="481" y="1342"/>
                      <a:pt x="522" y="1316"/>
                    </a:cubicBezTo>
                    <a:cubicBezTo>
                      <a:pt x="584" y="1275"/>
                      <a:pt x="647" y="1235"/>
                      <a:pt x="708" y="1192"/>
                    </a:cubicBezTo>
                    <a:cubicBezTo>
                      <a:pt x="804" y="1125"/>
                      <a:pt x="856" y="1028"/>
                      <a:pt x="885" y="916"/>
                    </a:cubicBezTo>
                    <a:cubicBezTo>
                      <a:pt x="902" y="850"/>
                      <a:pt x="881" y="789"/>
                      <a:pt x="856" y="731"/>
                    </a:cubicBezTo>
                    <a:cubicBezTo>
                      <a:pt x="848" y="710"/>
                      <a:pt x="827" y="693"/>
                      <a:pt x="809" y="678"/>
                    </a:cubicBezTo>
                    <a:cubicBezTo>
                      <a:pt x="758" y="634"/>
                      <a:pt x="701" y="601"/>
                      <a:pt x="641" y="572"/>
                    </a:cubicBezTo>
                    <a:cubicBezTo>
                      <a:pt x="525" y="514"/>
                      <a:pt x="423" y="438"/>
                      <a:pt x="326" y="354"/>
                    </a:cubicBezTo>
                    <a:cubicBezTo>
                      <a:pt x="248" y="286"/>
                      <a:pt x="171" y="215"/>
                      <a:pt x="82" y="161"/>
                    </a:cubicBezTo>
                    <a:cubicBezTo>
                      <a:pt x="42" y="137"/>
                      <a:pt x="9" y="105"/>
                      <a:pt x="2" y="56"/>
                    </a:cubicBezTo>
                    <a:cubicBezTo>
                      <a:pt x="0" y="42"/>
                      <a:pt x="4" y="26"/>
                      <a:pt x="6" y="13"/>
                    </a:cubicBezTo>
                    <a:cubicBezTo>
                      <a:pt x="36" y="0"/>
                      <a:pt x="61" y="7"/>
                      <a:pt x="87" y="15"/>
                    </a:cubicBezTo>
                    <a:cubicBezTo>
                      <a:pt x="138" y="31"/>
                      <a:pt x="189" y="45"/>
                      <a:pt x="240" y="62"/>
                    </a:cubicBezTo>
                    <a:cubicBezTo>
                      <a:pt x="352" y="99"/>
                      <a:pt x="468" y="113"/>
                      <a:pt x="583" y="133"/>
                    </a:cubicBezTo>
                    <a:cubicBezTo>
                      <a:pt x="684" y="151"/>
                      <a:pt x="785" y="151"/>
                      <a:pt x="886" y="148"/>
                    </a:cubicBezTo>
                    <a:cubicBezTo>
                      <a:pt x="930" y="147"/>
                      <a:pt x="969" y="157"/>
                      <a:pt x="1009" y="175"/>
                    </a:cubicBezTo>
                    <a:cubicBezTo>
                      <a:pt x="1057" y="198"/>
                      <a:pt x="1108" y="214"/>
                      <a:pt x="1157" y="235"/>
                    </a:cubicBezTo>
                    <a:cubicBezTo>
                      <a:pt x="1191" y="250"/>
                      <a:pt x="1224" y="267"/>
                      <a:pt x="1257" y="284"/>
                    </a:cubicBezTo>
                    <a:cubicBezTo>
                      <a:pt x="1295" y="304"/>
                      <a:pt x="1332" y="326"/>
                      <a:pt x="1368" y="348"/>
                    </a:cubicBezTo>
                    <a:cubicBezTo>
                      <a:pt x="1393" y="364"/>
                      <a:pt x="1417" y="380"/>
                      <a:pt x="1439" y="400"/>
                    </a:cubicBezTo>
                    <a:cubicBezTo>
                      <a:pt x="1527" y="480"/>
                      <a:pt x="1594" y="575"/>
                      <a:pt x="1640" y="685"/>
                    </a:cubicBezTo>
                    <a:cubicBezTo>
                      <a:pt x="1694" y="816"/>
                      <a:pt x="1654" y="948"/>
                      <a:pt x="1537" y="1030"/>
                    </a:cubicBezTo>
                    <a:cubicBezTo>
                      <a:pt x="1480" y="1070"/>
                      <a:pt x="1421" y="1106"/>
                      <a:pt x="1355" y="1128"/>
                    </a:cubicBezTo>
                    <a:cubicBezTo>
                      <a:pt x="1312" y="1142"/>
                      <a:pt x="1269" y="1156"/>
                      <a:pt x="1222" y="1152"/>
                    </a:cubicBezTo>
                    <a:cubicBezTo>
                      <a:pt x="1184" y="1149"/>
                      <a:pt x="1149" y="1162"/>
                      <a:pt x="1116" y="1180"/>
                    </a:cubicBezTo>
                    <a:cubicBezTo>
                      <a:pt x="1090" y="1194"/>
                      <a:pt x="1065" y="1209"/>
                      <a:pt x="1039" y="1224"/>
                    </a:cubicBezTo>
                    <a:cubicBezTo>
                      <a:pt x="983" y="1257"/>
                      <a:pt x="923" y="1278"/>
                      <a:pt x="858" y="1280"/>
                    </a:cubicBezTo>
                    <a:cubicBezTo>
                      <a:pt x="776" y="1283"/>
                      <a:pt x="703" y="1308"/>
                      <a:pt x="634" y="1354"/>
                    </a:cubicBezTo>
                    <a:cubicBezTo>
                      <a:pt x="586" y="1386"/>
                      <a:pt x="530" y="1408"/>
                      <a:pt x="477" y="1432"/>
                    </a:cubicBezTo>
                    <a:cubicBezTo>
                      <a:pt x="461" y="1440"/>
                      <a:pt x="441" y="1444"/>
                      <a:pt x="420" y="141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0" name="Freeform 57">
                <a:extLst>
                  <a:ext uri="{FF2B5EF4-FFF2-40B4-BE49-F238E27FC236}">
                    <a16:creationId xmlns:a16="http://schemas.microsoft.com/office/drawing/2014/main" id="{79740E70-BA4D-7543-8492-A71673ABD227}"/>
                  </a:ext>
                </a:extLst>
              </p:cNvPr>
              <p:cNvSpPr/>
              <p:nvPr userDrawn="1"/>
            </p:nvSpPr>
            <p:spPr bwMode="auto">
              <a:xfrm>
                <a:off x="2416174" y="-2116138"/>
                <a:ext cx="1223963" cy="495300"/>
              </a:xfrm>
              <a:custGeom>
                <a:avLst/>
                <a:gdLst>
                  <a:gd name="T0" fmla="*/ 2942 w 2942"/>
                  <a:gd name="T1" fmla="*/ 254 h 1186"/>
                  <a:gd name="T2" fmla="*/ 2893 w 2942"/>
                  <a:gd name="T3" fmla="*/ 304 h 1186"/>
                  <a:gd name="T4" fmla="*/ 2551 w 2942"/>
                  <a:gd name="T5" fmla="*/ 525 h 1186"/>
                  <a:gd name="T6" fmla="*/ 2493 w 2942"/>
                  <a:gd name="T7" fmla="*/ 551 h 1186"/>
                  <a:gd name="T8" fmla="*/ 2248 w 2942"/>
                  <a:gd name="T9" fmla="*/ 645 h 1186"/>
                  <a:gd name="T10" fmla="*/ 1977 w 2942"/>
                  <a:gd name="T11" fmla="*/ 742 h 1186"/>
                  <a:gd name="T12" fmla="*/ 1897 w 2942"/>
                  <a:gd name="T13" fmla="*/ 777 h 1186"/>
                  <a:gd name="T14" fmla="*/ 1489 w 2942"/>
                  <a:gd name="T15" fmla="*/ 956 h 1186"/>
                  <a:gd name="T16" fmla="*/ 1382 w 2942"/>
                  <a:gd name="T17" fmla="*/ 986 h 1186"/>
                  <a:gd name="T18" fmla="*/ 966 w 2942"/>
                  <a:gd name="T19" fmla="*/ 1123 h 1186"/>
                  <a:gd name="T20" fmla="*/ 827 w 2942"/>
                  <a:gd name="T21" fmla="*/ 1158 h 1186"/>
                  <a:gd name="T22" fmla="*/ 693 w 2942"/>
                  <a:gd name="T23" fmla="*/ 1175 h 1186"/>
                  <a:gd name="T24" fmla="*/ 558 w 2942"/>
                  <a:gd name="T25" fmla="*/ 1182 h 1186"/>
                  <a:gd name="T26" fmla="*/ 383 w 2942"/>
                  <a:gd name="T27" fmla="*/ 1171 h 1186"/>
                  <a:gd name="T28" fmla="*/ 133 w 2942"/>
                  <a:gd name="T29" fmla="*/ 1124 h 1186"/>
                  <a:gd name="T30" fmla="*/ 68 w 2942"/>
                  <a:gd name="T31" fmla="*/ 1095 h 1186"/>
                  <a:gd name="T32" fmla="*/ 12 w 2942"/>
                  <a:gd name="T33" fmla="*/ 1029 h 1186"/>
                  <a:gd name="T34" fmla="*/ 46 w 2942"/>
                  <a:gd name="T35" fmla="*/ 972 h 1186"/>
                  <a:gd name="T36" fmla="*/ 174 w 2942"/>
                  <a:gd name="T37" fmla="*/ 976 h 1186"/>
                  <a:gd name="T38" fmla="*/ 421 w 2942"/>
                  <a:gd name="T39" fmla="*/ 988 h 1186"/>
                  <a:gd name="T40" fmla="*/ 565 w 2942"/>
                  <a:gd name="T41" fmla="*/ 951 h 1186"/>
                  <a:gd name="T42" fmla="*/ 672 w 2942"/>
                  <a:gd name="T43" fmla="*/ 927 h 1186"/>
                  <a:gd name="T44" fmla="*/ 735 w 2942"/>
                  <a:gd name="T45" fmla="*/ 933 h 1186"/>
                  <a:gd name="T46" fmla="*/ 789 w 2942"/>
                  <a:gd name="T47" fmla="*/ 921 h 1186"/>
                  <a:gd name="T48" fmla="*/ 979 w 2942"/>
                  <a:gd name="T49" fmla="*/ 841 h 1186"/>
                  <a:gd name="T50" fmla="*/ 1237 w 2942"/>
                  <a:gd name="T51" fmla="*/ 717 h 1186"/>
                  <a:gd name="T52" fmla="*/ 1350 w 2942"/>
                  <a:gd name="T53" fmla="*/ 657 h 1186"/>
                  <a:gd name="T54" fmla="*/ 1638 w 2942"/>
                  <a:gd name="T55" fmla="*/ 539 h 1186"/>
                  <a:gd name="T56" fmla="*/ 1856 w 2942"/>
                  <a:gd name="T57" fmla="*/ 444 h 1186"/>
                  <a:gd name="T58" fmla="*/ 2068 w 2942"/>
                  <a:gd name="T59" fmla="*/ 300 h 1186"/>
                  <a:gd name="T60" fmla="*/ 2201 w 2942"/>
                  <a:gd name="T61" fmla="*/ 230 h 1186"/>
                  <a:gd name="T62" fmla="*/ 2268 w 2942"/>
                  <a:gd name="T63" fmla="*/ 206 h 1186"/>
                  <a:gd name="T64" fmla="*/ 2486 w 2942"/>
                  <a:gd name="T65" fmla="*/ 93 h 1186"/>
                  <a:gd name="T66" fmla="*/ 2738 w 2942"/>
                  <a:gd name="T67" fmla="*/ 74 h 1186"/>
                  <a:gd name="T68" fmla="*/ 2885 w 2942"/>
                  <a:gd name="T69" fmla="*/ 170 h 1186"/>
                  <a:gd name="T70" fmla="*/ 2942 w 2942"/>
                  <a:gd name="T71" fmla="*/ 2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42" h="1186">
                    <a:moveTo>
                      <a:pt x="2942" y="254"/>
                    </a:moveTo>
                    <a:cubicBezTo>
                      <a:pt x="2934" y="279"/>
                      <a:pt x="2913" y="291"/>
                      <a:pt x="2893" y="304"/>
                    </a:cubicBezTo>
                    <a:cubicBezTo>
                      <a:pt x="2779" y="378"/>
                      <a:pt x="2665" y="452"/>
                      <a:pt x="2551" y="525"/>
                    </a:cubicBezTo>
                    <a:cubicBezTo>
                      <a:pt x="2533" y="536"/>
                      <a:pt x="2513" y="543"/>
                      <a:pt x="2493" y="551"/>
                    </a:cubicBezTo>
                    <a:cubicBezTo>
                      <a:pt x="2412" y="583"/>
                      <a:pt x="2330" y="615"/>
                      <a:pt x="2248" y="645"/>
                    </a:cubicBezTo>
                    <a:cubicBezTo>
                      <a:pt x="2158" y="678"/>
                      <a:pt x="2067" y="709"/>
                      <a:pt x="1977" y="742"/>
                    </a:cubicBezTo>
                    <a:cubicBezTo>
                      <a:pt x="1950" y="752"/>
                      <a:pt x="1923" y="763"/>
                      <a:pt x="1897" y="777"/>
                    </a:cubicBezTo>
                    <a:cubicBezTo>
                      <a:pt x="1765" y="846"/>
                      <a:pt x="1632" y="913"/>
                      <a:pt x="1489" y="956"/>
                    </a:cubicBezTo>
                    <a:cubicBezTo>
                      <a:pt x="1453" y="967"/>
                      <a:pt x="1418" y="977"/>
                      <a:pt x="1382" y="986"/>
                    </a:cubicBezTo>
                    <a:cubicBezTo>
                      <a:pt x="1239" y="1020"/>
                      <a:pt x="1100" y="1063"/>
                      <a:pt x="966" y="1123"/>
                    </a:cubicBezTo>
                    <a:cubicBezTo>
                      <a:pt x="921" y="1143"/>
                      <a:pt x="876" y="1154"/>
                      <a:pt x="827" y="1158"/>
                    </a:cubicBezTo>
                    <a:cubicBezTo>
                      <a:pt x="782" y="1161"/>
                      <a:pt x="737" y="1165"/>
                      <a:pt x="693" y="1175"/>
                    </a:cubicBezTo>
                    <a:cubicBezTo>
                      <a:pt x="648" y="1186"/>
                      <a:pt x="603" y="1186"/>
                      <a:pt x="558" y="1182"/>
                    </a:cubicBezTo>
                    <a:cubicBezTo>
                      <a:pt x="500" y="1178"/>
                      <a:pt x="441" y="1171"/>
                      <a:pt x="383" y="1171"/>
                    </a:cubicBezTo>
                    <a:cubicBezTo>
                      <a:pt x="296" y="1170"/>
                      <a:pt x="214" y="1148"/>
                      <a:pt x="133" y="1124"/>
                    </a:cubicBezTo>
                    <a:cubicBezTo>
                      <a:pt x="110" y="1117"/>
                      <a:pt x="88" y="1106"/>
                      <a:pt x="68" y="1095"/>
                    </a:cubicBezTo>
                    <a:cubicBezTo>
                      <a:pt x="41" y="1080"/>
                      <a:pt x="23" y="1056"/>
                      <a:pt x="12" y="1029"/>
                    </a:cubicBezTo>
                    <a:cubicBezTo>
                      <a:pt x="0" y="999"/>
                      <a:pt x="15" y="973"/>
                      <a:pt x="46" y="972"/>
                    </a:cubicBezTo>
                    <a:cubicBezTo>
                      <a:pt x="89" y="972"/>
                      <a:pt x="131" y="974"/>
                      <a:pt x="174" y="976"/>
                    </a:cubicBezTo>
                    <a:cubicBezTo>
                      <a:pt x="256" y="979"/>
                      <a:pt x="339" y="983"/>
                      <a:pt x="421" y="988"/>
                    </a:cubicBezTo>
                    <a:cubicBezTo>
                      <a:pt x="474" y="992"/>
                      <a:pt x="522" y="981"/>
                      <a:pt x="565" y="951"/>
                    </a:cubicBezTo>
                    <a:cubicBezTo>
                      <a:pt x="598" y="929"/>
                      <a:pt x="633" y="923"/>
                      <a:pt x="672" y="927"/>
                    </a:cubicBezTo>
                    <a:cubicBezTo>
                      <a:pt x="693" y="930"/>
                      <a:pt x="714" y="933"/>
                      <a:pt x="735" y="933"/>
                    </a:cubicBezTo>
                    <a:cubicBezTo>
                      <a:pt x="753" y="932"/>
                      <a:pt x="774" y="931"/>
                      <a:pt x="789" y="921"/>
                    </a:cubicBezTo>
                    <a:cubicBezTo>
                      <a:pt x="847" y="882"/>
                      <a:pt x="914" y="864"/>
                      <a:pt x="979" y="841"/>
                    </a:cubicBezTo>
                    <a:cubicBezTo>
                      <a:pt x="1069" y="808"/>
                      <a:pt x="1158" y="772"/>
                      <a:pt x="1237" y="717"/>
                    </a:cubicBezTo>
                    <a:cubicBezTo>
                      <a:pt x="1272" y="692"/>
                      <a:pt x="1311" y="674"/>
                      <a:pt x="1350" y="657"/>
                    </a:cubicBezTo>
                    <a:cubicBezTo>
                      <a:pt x="1446" y="617"/>
                      <a:pt x="1542" y="579"/>
                      <a:pt x="1638" y="539"/>
                    </a:cubicBezTo>
                    <a:cubicBezTo>
                      <a:pt x="1711" y="509"/>
                      <a:pt x="1787" y="482"/>
                      <a:pt x="1856" y="444"/>
                    </a:cubicBezTo>
                    <a:cubicBezTo>
                      <a:pt x="1930" y="402"/>
                      <a:pt x="1999" y="351"/>
                      <a:pt x="2068" y="300"/>
                    </a:cubicBezTo>
                    <a:cubicBezTo>
                      <a:pt x="2109" y="270"/>
                      <a:pt x="2151" y="243"/>
                      <a:pt x="2201" y="230"/>
                    </a:cubicBezTo>
                    <a:cubicBezTo>
                      <a:pt x="2224" y="225"/>
                      <a:pt x="2245" y="213"/>
                      <a:pt x="2268" y="206"/>
                    </a:cubicBezTo>
                    <a:cubicBezTo>
                      <a:pt x="2349" y="183"/>
                      <a:pt x="2419" y="144"/>
                      <a:pt x="2486" y="93"/>
                    </a:cubicBezTo>
                    <a:cubicBezTo>
                      <a:pt x="2609" y="0"/>
                      <a:pt x="2623" y="16"/>
                      <a:pt x="2738" y="74"/>
                    </a:cubicBezTo>
                    <a:cubicBezTo>
                      <a:pt x="2790" y="100"/>
                      <a:pt x="2838" y="135"/>
                      <a:pt x="2885" y="170"/>
                    </a:cubicBezTo>
                    <a:cubicBezTo>
                      <a:pt x="2919" y="196"/>
                      <a:pt x="2920" y="202"/>
                      <a:pt x="2942" y="254"/>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 name="Freeform 58">
                <a:extLst>
                  <a:ext uri="{FF2B5EF4-FFF2-40B4-BE49-F238E27FC236}">
                    <a16:creationId xmlns:a16="http://schemas.microsoft.com/office/drawing/2014/main" id="{78D80A4C-3BD9-E44B-9C38-DAB53EFBD5D6}"/>
                  </a:ext>
                </a:extLst>
              </p:cNvPr>
              <p:cNvSpPr/>
              <p:nvPr userDrawn="1"/>
            </p:nvSpPr>
            <p:spPr bwMode="auto">
              <a:xfrm>
                <a:off x="12115799" y="-3289300"/>
                <a:ext cx="596900" cy="733425"/>
              </a:xfrm>
              <a:custGeom>
                <a:avLst/>
                <a:gdLst>
                  <a:gd name="T0" fmla="*/ 660 w 1436"/>
                  <a:gd name="T1" fmla="*/ 0 h 1758"/>
                  <a:gd name="T2" fmla="*/ 989 w 1436"/>
                  <a:gd name="T3" fmla="*/ 227 h 1758"/>
                  <a:gd name="T4" fmla="*/ 1202 w 1436"/>
                  <a:gd name="T5" fmla="*/ 396 h 1758"/>
                  <a:gd name="T6" fmla="*/ 1332 w 1436"/>
                  <a:gd name="T7" fmla="*/ 537 h 1758"/>
                  <a:gd name="T8" fmla="*/ 1417 w 1436"/>
                  <a:gd name="T9" fmla="*/ 876 h 1758"/>
                  <a:gd name="T10" fmla="*/ 1384 w 1436"/>
                  <a:gd name="T11" fmla="*/ 982 h 1758"/>
                  <a:gd name="T12" fmla="*/ 1127 w 1436"/>
                  <a:gd name="T13" fmla="*/ 1223 h 1758"/>
                  <a:gd name="T14" fmla="*/ 999 w 1436"/>
                  <a:gd name="T15" fmla="*/ 1266 h 1758"/>
                  <a:gd name="T16" fmla="*/ 779 w 1436"/>
                  <a:gd name="T17" fmla="*/ 1359 h 1758"/>
                  <a:gd name="T18" fmla="*/ 289 w 1436"/>
                  <a:gd name="T19" fmla="*/ 1629 h 1758"/>
                  <a:gd name="T20" fmla="*/ 50 w 1436"/>
                  <a:gd name="T21" fmla="*/ 1741 h 1758"/>
                  <a:gd name="T22" fmla="*/ 0 w 1436"/>
                  <a:gd name="T23" fmla="*/ 1742 h 1758"/>
                  <a:gd name="T24" fmla="*/ 5 w 1436"/>
                  <a:gd name="T25" fmla="*/ 1727 h 1758"/>
                  <a:gd name="T26" fmla="*/ 243 w 1436"/>
                  <a:gd name="T27" fmla="*/ 1448 h 1758"/>
                  <a:gd name="T28" fmla="*/ 654 w 1436"/>
                  <a:gd name="T29" fmla="*/ 754 h 1758"/>
                  <a:gd name="T30" fmla="*/ 774 w 1436"/>
                  <a:gd name="T31" fmla="*/ 441 h 1758"/>
                  <a:gd name="T32" fmla="*/ 759 w 1436"/>
                  <a:gd name="T33" fmla="*/ 279 h 1758"/>
                  <a:gd name="T34" fmla="*/ 654 w 1436"/>
                  <a:gd name="T35" fmla="*/ 81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6" h="1758">
                    <a:moveTo>
                      <a:pt x="660" y="0"/>
                    </a:moveTo>
                    <a:cubicBezTo>
                      <a:pt x="770" y="75"/>
                      <a:pt x="881" y="149"/>
                      <a:pt x="989" y="227"/>
                    </a:cubicBezTo>
                    <a:cubicBezTo>
                      <a:pt x="1063" y="280"/>
                      <a:pt x="1135" y="336"/>
                      <a:pt x="1202" y="396"/>
                    </a:cubicBezTo>
                    <a:cubicBezTo>
                      <a:pt x="1250" y="438"/>
                      <a:pt x="1292" y="487"/>
                      <a:pt x="1332" y="537"/>
                    </a:cubicBezTo>
                    <a:cubicBezTo>
                      <a:pt x="1411" y="636"/>
                      <a:pt x="1436" y="751"/>
                      <a:pt x="1417" y="876"/>
                    </a:cubicBezTo>
                    <a:cubicBezTo>
                      <a:pt x="1411" y="912"/>
                      <a:pt x="1401" y="950"/>
                      <a:pt x="1384" y="982"/>
                    </a:cubicBezTo>
                    <a:cubicBezTo>
                      <a:pt x="1326" y="1091"/>
                      <a:pt x="1245" y="1177"/>
                      <a:pt x="1127" y="1223"/>
                    </a:cubicBezTo>
                    <a:cubicBezTo>
                      <a:pt x="1085" y="1239"/>
                      <a:pt x="1042" y="1254"/>
                      <a:pt x="999" y="1266"/>
                    </a:cubicBezTo>
                    <a:cubicBezTo>
                      <a:pt x="921" y="1287"/>
                      <a:pt x="849" y="1320"/>
                      <a:pt x="779" y="1359"/>
                    </a:cubicBezTo>
                    <a:cubicBezTo>
                      <a:pt x="616" y="1450"/>
                      <a:pt x="453" y="1542"/>
                      <a:pt x="289" y="1629"/>
                    </a:cubicBezTo>
                    <a:cubicBezTo>
                      <a:pt x="212" y="1671"/>
                      <a:pt x="130" y="1704"/>
                      <a:pt x="50" y="1741"/>
                    </a:cubicBezTo>
                    <a:cubicBezTo>
                      <a:pt x="34" y="1748"/>
                      <a:pt x="17" y="1758"/>
                      <a:pt x="0" y="1742"/>
                    </a:cubicBezTo>
                    <a:cubicBezTo>
                      <a:pt x="1" y="1737"/>
                      <a:pt x="1" y="1730"/>
                      <a:pt x="5" y="1727"/>
                    </a:cubicBezTo>
                    <a:cubicBezTo>
                      <a:pt x="99" y="1647"/>
                      <a:pt x="172" y="1548"/>
                      <a:pt x="243" y="1448"/>
                    </a:cubicBezTo>
                    <a:cubicBezTo>
                      <a:pt x="400" y="1228"/>
                      <a:pt x="537" y="997"/>
                      <a:pt x="654" y="754"/>
                    </a:cubicBezTo>
                    <a:cubicBezTo>
                      <a:pt x="703" y="654"/>
                      <a:pt x="747" y="551"/>
                      <a:pt x="774" y="441"/>
                    </a:cubicBezTo>
                    <a:cubicBezTo>
                      <a:pt x="788" y="384"/>
                      <a:pt x="786" y="331"/>
                      <a:pt x="759" y="279"/>
                    </a:cubicBezTo>
                    <a:cubicBezTo>
                      <a:pt x="725" y="212"/>
                      <a:pt x="689" y="147"/>
                      <a:pt x="654" y="81"/>
                    </a:cubicBezTo>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 name="Freeform 59">
                <a:extLst>
                  <a:ext uri="{FF2B5EF4-FFF2-40B4-BE49-F238E27FC236}">
                    <a16:creationId xmlns:a16="http://schemas.microsoft.com/office/drawing/2014/main" id="{7A69BA04-CE7E-9D4C-BCB2-36573D4E1262}"/>
                  </a:ext>
                </a:extLst>
              </p:cNvPr>
              <p:cNvSpPr/>
              <p:nvPr userDrawn="1"/>
            </p:nvSpPr>
            <p:spPr bwMode="auto">
              <a:xfrm>
                <a:off x="3233737" y="-871538"/>
                <a:ext cx="433388" cy="417513"/>
              </a:xfrm>
              <a:custGeom>
                <a:avLst/>
                <a:gdLst>
                  <a:gd name="T0" fmla="*/ 737 w 1043"/>
                  <a:gd name="T1" fmla="*/ 1002 h 1002"/>
                  <a:gd name="T2" fmla="*/ 641 w 1043"/>
                  <a:gd name="T3" fmla="*/ 993 h 1002"/>
                  <a:gd name="T4" fmla="*/ 407 w 1043"/>
                  <a:gd name="T5" fmla="*/ 761 h 1002"/>
                  <a:gd name="T6" fmla="*/ 360 w 1043"/>
                  <a:gd name="T7" fmla="*/ 626 h 1002"/>
                  <a:gd name="T8" fmla="*/ 296 w 1043"/>
                  <a:gd name="T9" fmla="*/ 462 h 1002"/>
                  <a:gd name="T10" fmla="*/ 162 w 1043"/>
                  <a:gd name="T11" fmla="*/ 267 h 1002"/>
                  <a:gd name="T12" fmla="*/ 53 w 1043"/>
                  <a:gd name="T13" fmla="*/ 162 h 1002"/>
                  <a:gd name="T14" fmla="*/ 22 w 1043"/>
                  <a:gd name="T15" fmla="*/ 126 h 1002"/>
                  <a:gd name="T16" fmla="*/ 58 w 1043"/>
                  <a:gd name="T17" fmla="*/ 28 h 1002"/>
                  <a:gd name="T18" fmla="*/ 263 w 1043"/>
                  <a:gd name="T19" fmla="*/ 5 h 1002"/>
                  <a:gd name="T20" fmla="*/ 706 w 1043"/>
                  <a:gd name="T21" fmla="*/ 168 h 1002"/>
                  <a:gd name="T22" fmla="*/ 864 w 1043"/>
                  <a:gd name="T23" fmla="*/ 303 h 1002"/>
                  <a:gd name="T24" fmla="*/ 930 w 1043"/>
                  <a:gd name="T25" fmla="*/ 393 h 1002"/>
                  <a:gd name="T26" fmla="*/ 1037 w 1043"/>
                  <a:gd name="T27" fmla="*/ 701 h 1002"/>
                  <a:gd name="T28" fmla="*/ 1025 w 1043"/>
                  <a:gd name="T29" fmla="*/ 777 h 1002"/>
                  <a:gd name="T30" fmla="*/ 988 w 1043"/>
                  <a:gd name="T31" fmla="*/ 864 h 1002"/>
                  <a:gd name="T32" fmla="*/ 855 w 1043"/>
                  <a:gd name="T33" fmla="*/ 985 h 1002"/>
                  <a:gd name="T34" fmla="*/ 737 w 1043"/>
                  <a:gd name="T35" fmla="*/ 100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3" h="1002">
                    <a:moveTo>
                      <a:pt x="737" y="1002"/>
                    </a:moveTo>
                    <a:cubicBezTo>
                      <a:pt x="699" y="998"/>
                      <a:pt x="669" y="998"/>
                      <a:pt x="641" y="993"/>
                    </a:cubicBezTo>
                    <a:cubicBezTo>
                      <a:pt x="516" y="972"/>
                      <a:pt x="435" y="879"/>
                      <a:pt x="407" y="761"/>
                    </a:cubicBezTo>
                    <a:cubicBezTo>
                      <a:pt x="396" y="715"/>
                      <a:pt x="377" y="671"/>
                      <a:pt x="360" y="626"/>
                    </a:cubicBezTo>
                    <a:cubicBezTo>
                      <a:pt x="340" y="571"/>
                      <a:pt x="318" y="517"/>
                      <a:pt x="296" y="462"/>
                    </a:cubicBezTo>
                    <a:cubicBezTo>
                      <a:pt x="266" y="387"/>
                      <a:pt x="226" y="320"/>
                      <a:pt x="162" y="267"/>
                    </a:cubicBezTo>
                    <a:cubicBezTo>
                      <a:pt x="124" y="235"/>
                      <a:pt x="89" y="198"/>
                      <a:pt x="53" y="162"/>
                    </a:cubicBezTo>
                    <a:cubicBezTo>
                      <a:pt x="41" y="151"/>
                      <a:pt x="30" y="139"/>
                      <a:pt x="22" y="126"/>
                    </a:cubicBezTo>
                    <a:cubicBezTo>
                      <a:pt x="0" y="88"/>
                      <a:pt x="17" y="41"/>
                      <a:pt x="58" y="28"/>
                    </a:cubicBezTo>
                    <a:cubicBezTo>
                      <a:pt x="125" y="8"/>
                      <a:pt x="194" y="0"/>
                      <a:pt x="263" y="5"/>
                    </a:cubicBezTo>
                    <a:cubicBezTo>
                      <a:pt x="427" y="16"/>
                      <a:pt x="575" y="71"/>
                      <a:pt x="706" y="168"/>
                    </a:cubicBezTo>
                    <a:cubicBezTo>
                      <a:pt x="762" y="209"/>
                      <a:pt x="814" y="256"/>
                      <a:pt x="864" y="303"/>
                    </a:cubicBezTo>
                    <a:cubicBezTo>
                      <a:pt x="890" y="329"/>
                      <a:pt x="913" y="360"/>
                      <a:pt x="930" y="393"/>
                    </a:cubicBezTo>
                    <a:cubicBezTo>
                      <a:pt x="982" y="489"/>
                      <a:pt x="1016" y="593"/>
                      <a:pt x="1037" y="701"/>
                    </a:cubicBezTo>
                    <a:cubicBezTo>
                      <a:pt x="1043" y="729"/>
                      <a:pt x="1039" y="752"/>
                      <a:pt x="1025" y="777"/>
                    </a:cubicBezTo>
                    <a:cubicBezTo>
                      <a:pt x="1010" y="804"/>
                      <a:pt x="995" y="834"/>
                      <a:pt x="988" y="864"/>
                    </a:cubicBezTo>
                    <a:cubicBezTo>
                      <a:pt x="972" y="938"/>
                      <a:pt x="920" y="970"/>
                      <a:pt x="855" y="985"/>
                    </a:cubicBezTo>
                    <a:cubicBezTo>
                      <a:pt x="814" y="995"/>
                      <a:pt x="771" y="997"/>
                      <a:pt x="737" y="100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 name="Freeform 60">
                <a:extLst>
                  <a:ext uri="{FF2B5EF4-FFF2-40B4-BE49-F238E27FC236}">
                    <a16:creationId xmlns:a16="http://schemas.microsoft.com/office/drawing/2014/main" id="{672CDB26-D198-B54D-A838-598AFF7BAEAF}"/>
                  </a:ext>
                </a:extLst>
              </p:cNvPr>
              <p:cNvSpPr/>
              <p:nvPr userDrawn="1"/>
            </p:nvSpPr>
            <p:spPr bwMode="auto">
              <a:xfrm>
                <a:off x="6634162" y="-1477963"/>
                <a:ext cx="330200" cy="490538"/>
              </a:xfrm>
              <a:custGeom>
                <a:avLst/>
                <a:gdLst>
                  <a:gd name="T0" fmla="*/ 590 w 794"/>
                  <a:gd name="T1" fmla="*/ 1177 h 1179"/>
                  <a:gd name="T2" fmla="*/ 253 w 794"/>
                  <a:gd name="T3" fmla="*/ 964 h 1179"/>
                  <a:gd name="T4" fmla="*/ 180 w 794"/>
                  <a:gd name="T5" fmla="*/ 703 h 1179"/>
                  <a:gd name="T6" fmla="*/ 148 w 794"/>
                  <a:gd name="T7" fmla="*/ 466 h 1179"/>
                  <a:gd name="T8" fmla="*/ 65 w 794"/>
                  <a:gd name="T9" fmla="*/ 218 h 1179"/>
                  <a:gd name="T10" fmla="*/ 11 w 794"/>
                  <a:gd name="T11" fmla="*/ 103 h 1179"/>
                  <a:gd name="T12" fmla="*/ 25 w 794"/>
                  <a:gd name="T13" fmla="*/ 22 h 1179"/>
                  <a:gd name="T14" fmla="*/ 108 w 794"/>
                  <a:gd name="T15" fmla="*/ 22 h 1179"/>
                  <a:gd name="T16" fmla="*/ 187 w 794"/>
                  <a:gd name="T17" fmla="*/ 75 h 1179"/>
                  <a:gd name="T18" fmla="*/ 353 w 794"/>
                  <a:gd name="T19" fmla="*/ 237 h 1179"/>
                  <a:gd name="T20" fmla="*/ 669 w 794"/>
                  <a:gd name="T21" fmla="*/ 668 h 1179"/>
                  <a:gd name="T22" fmla="*/ 779 w 794"/>
                  <a:gd name="T23" fmla="*/ 1000 h 1179"/>
                  <a:gd name="T24" fmla="*/ 780 w 794"/>
                  <a:gd name="T25" fmla="*/ 1008 h 1179"/>
                  <a:gd name="T26" fmla="*/ 646 w 794"/>
                  <a:gd name="T27" fmla="*/ 1176 h 1179"/>
                  <a:gd name="T28" fmla="*/ 590 w 794"/>
                  <a:gd name="T29" fmla="*/ 1177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4" h="1179">
                    <a:moveTo>
                      <a:pt x="590" y="1177"/>
                    </a:moveTo>
                    <a:cubicBezTo>
                      <a:pt x="435" y="1175"/>
                      <a:pt x="321" y="1105"/>
                      <a:pt x="253" y="964"/>
                    </a:cubicBezTo>
                    <a:cubicBezTo>
                      <a:pt x="214" y="881"/>
                      <a:pt x="194" y="793"/>
                      <a:pt x="180" y="703"/>
                    </a:cubicBezTo>
                    <a:cubicBezTo>
                      <a:pt x="168" y="625"/>
                      <a:pt x="157" y="545"/>
                      <a:pt x="148" y="466"/>
                    </a:cubicBezTo>
                    <a:cubicBezTo>
                      <a:pt x="138" y="377"/>
                      <a:pt x="113" y="295"/>
                      <a:pt x="65" y="218"/>
                    </a:cubicBezTo>
                    <a:cubicBezTo>
                      <a:pt x="43" y="182"/>
                      <a:pt x="27" y="142"/>
                      <a:pt x="11" y="103"/>
                    </a:cubicBezTo>
                    <a:cubicBezTo>
                      <a:pt x="0" y="75"/>
                      <a:pt x="0" y="43"/>
                      <a:pt x="25" y="22"/>
                    </a:cubicBezTo>
                    <a:cubicBezTo>
                      <a:pt x="51" y="0"/>
                      <a:pt x="82" y="8"/>
                      <a:pt x="108" y="22"/>
                    </a:cubicBezTo>
                    <a:cubicBezTo>
                      <a:pt x="136" y="37"/>
                      <a:pt x="164" y="54"/>
                      <a:pt x="187" y="75"/>
                    </a:cubicBezTo>
                    <a:cubicBezTo>
                      <a:pt x="244" y="127"/>
                      <a:pt x="301" y="180"/>
                      <a:pt x="353" y="237"/>
                    </a:cubicBezTo>
                    <a:cubicBezTo>
                      <a:pt x="474" y="369"/>
                      <a:pt x="578" y="514"/>
                      <a:pt x="669" y="668"/>
                    </a:cubicBezTo>
                    <a:cubicBezTo>
                      <a:pt x="730" y="771"/>
                      <a:pt x="762" y="883"/>
                      <a:pt x="779" y="1000"/>
                    </a:cubicBezTo>
                    <a:cubicBezTo>
                      <a:pt x="779" y="1002"/>
                      <a:pt x="779" y="1005"/>
                      <a:pt x="780" y="1008"/>
                    </a:cubicBezTo>
                    <a:cubicBezTo>
                      <a:pt x="794" y="1101"/>
                      <a:pt x="763" y="1156"/>
                      <a:pt x="646" y="1176"/>
                    </a:cubicBezTo>
                    <a:cubicBezTo>
                      <a:pt x="628" y="1179"/>
                      <a:pt x="609" y="1177"/>
                      <a:pt x="590" y="117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 name="Freeform 61">
                <a:extLst>
                  <a:ext uri="{FF2B5EF4-FFF2-40B4-BE49-F238E27FC236}">
                    <a16:creationId xmlns:a16="http://schemas.microsoft.com/office/drawing/2014/main" id="{82728722-A629-5A42-A179-023ACC792904}"/>
                  </a:ext>
                </a:extLst>
              </p:cNvPr>
              <p:cNvSpPr/>
              <p:nvPr userDrawn="1"/>
            </p:nvSpPr>
            <p:spPr bwMode="auto">
              <a:xfrm>
                <a:off x="11664949" y="-1009650"/>
                <a:ext cx="733425" cy="317500"/>
              </a:xfrm>
              <a:custGeom>
                <a:avLst/>
                <a:gdLst>
                  <a:gd name="T0" fmla="*/ 0 w 1763"/>
                  <a:gd name="T1" fmla="*/ 312 h 762"/>
                  <a:gd name="T2" fmla="*/ 268 w 1763"/>
                  <a:gd name="T3" fmla="*/ 346 h 762"/>
                  <a:gd name="T4" fmla="*/ 480 w 1763"/>
                  <a:gd name="T5" fmla="*/ 310 h 762"/>
                  <a:gd name="T6" fmla="*/ 714 w 1763"/>
                  <a:gd name="T7" fmla="*/ 263 h 762"/>
                  <a:gd name="T8" fmla="*/ 832 w 1763"/>
                  <a:gd name="T9" fmla="*/ 219 h 762"/>
                  <a:gd name="T10" fmla="*/ 911 w 1763"/>
                  <a:gd name="T11" fmla="*/ 182 h 762"/>
                  <a:gd name="T12" fmla="*/ 1027 w 1763"/>
                  <a:gd name="T13" fmla="*/ 153 h 762"/>
                  <a:gd name="T14" fmla="*/ 1252 w 1763"/>
                  <a:gd name="T15" fmla="*/ 54 h 762"/>
                  <a:gd name="T16" fmla="*/ 1448 w 1763"/>
                  <a:gd name="T17" fmla="*/ 24 h 762"/>
                  <a:gd name="T18" fmla="*/ 1681 w 1763"/>
                  <a:gd name="T19" fmla="*/ 74 h 762"/>
                  <a:gd name="T20" fmla="*/ 1725 w 1763"/>
                  <a:gd name="T21" fmla="*/ 90 h 762"/>
                  <a:gd name="T22" fmla="*/ 1747 w 1763"/>
                  <a:gd name="T23" fmla="*/ 166 h 762"/>
                  <a:gd name="T24" fmla="*/ 1705 w 1763"/>
                  <a:gd name="T25" fmla="*/ 223 h 762"/>
                  <a:gd name="T26" fmla="*/ 1572 w 1763"/>
                  <a:gd name="T27" fmla="*/ 338 h 762"/>
                  <a:gd name="T28" fmla="*/ 1305 w 1763"/>
                  <a:gd name="T29" fmla="*/ 528 h 762"/>
                  <a:gd name="T30" fmla="*/ 1022 w 1763"/>
                  <a:gd name="T31" fmla="*/ 737 h 762"/>
                  <a:gd name="T32" fmla="*/ 944 w 1763"/>
                  <a:gd name="T33" fmla="*/ 726 h 762"/>
                  <a:gd name="T34" fmla="*/ 985 w 1763"/>
                  <a:gd name="T35" fmla="*/ 670 h 762"/>
                  <a:gd name="T36" fmla="*/ 1098 w 1763"/>
                  <a:gd name="T37" fmla="*/ 535 h 762"/>
                  <a:gd name="T38" fmla="*/ 1153 w 1763"/>
                  <a:gd name="T39" fmla="*/ 438 h 762"/>
                  <a:gd name="T40" fmla="*/ 1077 w 1763"/>
                  <a:gd name="T41" fmla="*/ 275 h 762"/>
                  <a:gd name="T42" fmla="*/ 1014 w 1763"/>
                  <a:gd name="T43" fmla="*/ 278 h 762"/>
                  <a:gd name="T44" fmla="*/ 856 w 1763"/>
                  <a:gd name="T45" fmla="*/ 333 h 762"/>
                  <a:gd name="T46" fmla="*/ 377 w 1763"/>
                  <a:gd name="T47" fmla="*/ 487 h 762"/>
                  <a:gd name="T48" fmla="*/ 0 w 1763"/>
                  <a:gd name="T49" fmla="*/ 31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3" h="762">
                    <a:moveTo>
                      <a:pt x="0" y="312"/>
                    </a:moveTo>
                    <a:cubicBezTo>
                      <a:pt x="143" y="348"/>
                      <a:pt x="143" y="348"/>
                      <a:pt x="268" y="346"/>
                    </a:cubicBezTo>
                    <a:cubicBezTo>
                      <a:pt x="341" y="345"/>
                      <a:pt x="411" y="329"/>
                      <a:pt x="480" y="310"/>
                    </a:cubicBezTo>
                    <a:cubicBezTo>
                      <a:pt x="557" y="289"/>
                      <a:pt x="633" y="267"/>
                      <a:pt x="714" y="263"/>
                    </a:cubicBezTo>
                    <a:cubicBezTo>
                      <a:pt x="757" y="261"/>
                      <a:pt x="797" y="246"/>
                      <a:pt x="832" y="219"/>
                    </a:cubicBezTo>
                    <a:cubicBezTo>
                      <a:pt x="855" y="202"/>
                      <a:pt x="884" y="191"/>
                      <a:pt x="911" y="182"/>
                    </a:cubicBezTo>
                    <a:cubicBezTo>
                      <a:pt x="949" y="170"/>
                      <a:pt x="988" y="162"/>
                      <a:pt x="1027" y="153"/>
                    </a:cubicBezTo>
                    <a:cubicBezTo>
                      <a:pt x="1108" y="133"/>
                      <a:pt x="1186" y="105"/>
                      <a:pt x="1252" y="54"/>
                    </a:cubicBezTo>
                    <a:cubicBezTo>
                      <a:pt x="1313" y="7"/>
                      <a:pt x="1376" y="0"/>
                      <a:pt x="1448" y="24"/>
                    </a:cubicBezTo>
                    <a:cubicBezTo>
                      <a:pt x="1523" y="48"/>
                      <a:pt x="1601" y="69"/>
                      <a:pt x="1681" y="74"/>
                    </a:cubicBezTo>
                    <a:cubicBezTo>
                      <a:pt x="1696" y="74"/>
                      <a:pt x="1712" y="82"/>
                      <a:pt x="1725" y="90"/>
                    </a:cubicBezTo>
                    <a:cubicBezTo>
                      <a:pt x="1754" y="107"/>
                      <a:pt x="1763" y="136"/>
                      <a:pt x="1747" y="166"/>
                    </a:cubicBezTo>
                    <a:cubicBezTo>
                      <a:pt x="1736" y="187"/>
                      <a:pt x="1722" y="207"/>
                      <a:pt x="1705" y="223"/>
                    </a:cubicBezTo>
                    <a:cubicBezTo>
                      <a:pt x="1662" y="263"/>
                      <a:pt x="1619" y="303"/>
                      <a:pt x="1572" y="338"/>
                    </a:cubicBezTo>
                    <a:cubicBezTo>
                      <a:pt x="1484" y="403"/>
                      <a:pt x="1393" y="464"/>
                      <a:pt x="1305" y="528"/>
                    </a:cubicBezTo>
                    <a:cubicBezTo>
                      <a:pt x="1210" y="597"/>
                      <a:pt x="1116" y="667"/>
                      <a:pt x="1022" y="737"/>
                    </a:cubicBezTo>
                    <a:cubicBezTo>
                      <a:pt x="989" y="761"/>
                      <a:pt x="990" y="762"/>
                      <a:pt x="944" y="726"/>
                    </a:cubicBezTo>
                    <a:cubicBezTo>
                      <a:pt x="958" y="707"/>
                      <a:pt x="970" y="687"/>
                      <a:pt x="985" y="670"/>
                    </a:cubicBezTo>
                    <a:cubicBezTo>
                      <a:pt x="1022" y="624"/>
                      <a:pt x="1062" y="581"/>
                      <a:pt x="1098" y="535"/>
                    </a:cubicBezTo>
                    <a:cubicBezTo>
                      <a:pt x="1120" y="505"/>
                      <a:pt x="1140" y="472"/>
                      <a:pt x="1153" y="438"/>
                    </a:cubicBezTo>
                    <a:cubicBezTo>
                      <a:pt x="1178" y="377"/>
                      <a:pt x="1138" y="297"/>
                      <a:pt x="1077" y="275"/>
                    </a:cubicBezTo>
                    <a:cubicBezTo>
                      <a:pt x="1055" y="266"/>
                      <a:pt x="1034" y="271"/>
                      <a:pt x="1014" y="278"/>
                    </a:cubicBezTo>
                    <a:cubicBezTo>
                      <a:pt x="961" y="296"/>
                      <a:pt x="909" y="316"/>
                      <a:pt x="856" y="333"/>
                    </a:cubicBezTo>
                    <a:cubicBezTo>
                      <a:pt x="696" y="385"/>
                      <a:pt x="538" y="441"/>
                      <a:pt x="377" y="487"/>
                    </a:cubicBezTo>
                    <a:cubicBezTo>
                      <a:pt x="224" y="532"/>
                      <a:pt x="81" y="463"/>
                      <a:pt x="0" y="31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 name="Freeform 62">
                <a:extLst>
                  <a:ext uri="{FF2B5EF4-FFF2-40B4-BE49-F238E27FC236}">
                    <a16:creationId xmlns:a16="http://schemas.microsoft.com/office/drawing/2014/main" id="{366E578E-ABD4-2C4E-9CF9-39684CCAA319}"/>
                  </a:ext>
                </a:extLst>
              </p:cNvPr>
              <p:cNvSpPr/>
              <p:nvPr userDrawn="1"/>
            </p:nvSpPr>
            <p:spPr bwMode="auto">
              <a:xfrm>
                <a:off x="11223624" y="-2146300"/>
                <a:ext cx="298450" cy="514350"/>
              </a:xfrm>
              <a:custGeom>
                <a:avLst/>
                <a:gdLst>
                  <a:gd name="T0" fmla="*/ 11 w 717"/>
                  <a:gd name="T1" fmla="*/ 0 h 1234"/>
                  <a:gd name="T2" fmla="*/ 48 w 717"/>
                  <a:gd name="T3" fmla="*/ 20 h 1234"/>
                  <a:gd name="T4" fmla="*/ 137 w 717"/>
                  <a:gd name="T5" fmla="*/ 123 h 1234"/>
                  <a:gd name="T6" fmla="*/ 492 w 717"/>
                  <a:gd name="T7" fmla="*/ 564 h 1234"/>
                  <a:gd name="T8" fmla="*/ 637 w 717"/>
                  <a:gd name="T9" fmla="*/ 783 h 1234"/>
                  <a:gd name="T10" fmla="*/ 605 w 717"/>
                  <a:gd name="T11" fmla="*/ 1167 h 1234"/>
                  <a:gd name="T12" fmla="*/ 460 w 717"/>
                  <a:gd name="T13" fmla="*/ 1204 h 1234"/>
                  <a:gd name="T14" fmla="*/ 278 w 717"/>
                  <a:gd name="T15" fmla="*/ 1064 h 1234"/>
                  <a:gd name="T16" fmla="*/ 240 w 717"/>
                  <a:gd name="T17" fmla="*/ 954 h 1234"/>
                  <a:gd name="T18" fmla="*/ 240 w 717"/>
                  <a:gd name="T19" fmla="*/ 882 h 1234"/>
                  <a:gd name="T20" fmla="*/ 198 w 717"/>
                  <a:gd name="T21" fmla="*/ 592 h 1234"/>
                  <a:gd name="T22" fmla="*/ 23 w 717"/>
                  <a:gd name="T23" fmla="*/ 79 h 1234"/>
                  <a:gd name="T24" fmla="*/ 0 w 717"/>
                  <a:gd name="T25" fmla="*/ 12 h 1234"/>
                  <a:gd name="T26" fmla="*/ 11 w 717"/>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7" h="1234">
                    <a:moveTo>
                      <a:pt x="11" y="0"/>
                    </a:moveTo>
                    <a:cubicBezTo>
                      <a:pt x="24" y="6"/>
                      <a:pt x="39" y="10"/>
                      <a:pt x="48" y="20"/>
                    </a:cubicBezTo>
                    <a:cubicBezTo>
                      <a:pt x="79" y="53"/>
                      <a:pt x="108" y="87"/>
                      <a:pt x="137" y="123"/>
                    </a:cubicBezTo>
                    <a:cubicBezTo>
                      <a:pt x="256" y="269"/>
                      <a:pt x="376" y="415"/>
                      <a:pt x="492" y="564"/>
                    </a:cubicBezTo>
                    <a:cubicBezTo>
                      <a:pt x="546" y="633"/>
                      <a:pt x="592" y="708"/>
                      <a:pt x="637" y="783"/>
                    </a:cubicBezTo>
                    <a:cubicBezTo>
                      <a:pt x="717" y="918"/>
                      <a:pt x="677" y="1046"/>
                      <a:pt x="605" y="1167"/>
                    </a:cubicBezTo>
                    <a:cubicBezTo>
                      <a:pt x="572" y="1225"/>
                      <a:pt x="522" y="1234"/>
                      <a:pt x="460" y="1204"/>
                    </a:cubicBezTo>
                    <a:cubicBezTo>
                      <a:pt x="390" y="1171"/>
                      <a:pt x="329" y="1123"/>
                      <a:pt x="278" y="1064"/>
                    </a:cubicBezTo>
                    <a:cubicBezTo>
                      <a:pt x="251" y="1032"/>
                      <a:pt x="236" y="997"/>
                      <a:pt x="240" y="954"/>
                    </a:cubicBezTo>
                    <a:cubicBezTo>
                      <a:pt x="241" y="930"/>
                      <a:pt x="239" y="906"/>
                      <a:pt x="240" y="882"/>
                    </a:cubicBezTo>
                    <a:cubicBezTo>
                      <a:pt x="247" y="782"/>
                      <a:pt x="229" y="686"/>
                      <a:pt x="198" y="592"/>
                    </a:cubicBezTo>
                    <a:cubicBezTo>
                      <a:pt x="140" y="421"/>
                      <a:pt x="81" y="250"/>
                      <a:pt x="23" y="79"/>
                    </a:cubicBezTo>
                    <a:cubicBezTo>
                      <a:pt x="15" y="57"/>
                      <a:pt x="7" y="35"/>
                      <a:pt x="0" y="12"/>
                    </a:cubicBezTo>
                    <a:cubicBezTo>
                      <a:pt x="3" y="8"/>
                      <a:pt x="7" y="4"/>
                      <a:pt x="11" y="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 name="Freeform 63">
                <a:extLst>
                  <a:ext uri="{FF2B5EF4-FFF2-40B4-BE49-F238E27FC236}">
                    <a16:creationId xmlns:a16="http://schemas.microsoft.com/office/drawing/2014/main" id="{220E03D7-811E-9643-A97B-6A2C99FB1B36}"/>
                  </a:ext>
                </a:extLst>
              </p:cNvPr>
              <p:cNvSpPr/>
              <p:nvPr userDrawn="1"/>
            </p:nvSpPr>
            <p:spPr bwMode="auto">
              <a:xfrm>
                <a:off x="6835774" y="-860425"/>
                <a:ext cx="211138" cy="295275"/>
              </a:xfrm>
              <a:custGeom>
                <a:avLst/>
                <a:gdLst>
                  <a:gd name="T0" fmla="*/ 508 w 509"/>
                  <a:gd name="T1" fmla="*/ 557 h 709"/>
                  <a:gd name="T2" fmla="*/ 475 w 509"/>
                  <a:gd name="T3" fmla="*/ 649 h 709"/>
                  <a:gd name="T4" fmla="*/ 283 w 509"/>
                  <a:gd name="T5" fmla="*/ 675 h 709"/>
                  <a:gd name="T6" fmla="*/ 231 w 509"/>
                  <a:gd name="T7" fmla="*/ 616 h 709"/>
                  <a:gd name="T8" fmla="*/ 198 w 509"/>
                  <a:gd name="T9" fmla="*/ 510 h 709"/>
                  <a:gd name="T10" fmla="*/ 177 w 509"/>
                  <a:gd name="T11" fmla="*/ 416 h 709"/>
                  <a:gd name="T12" fmla="*/ 91 w 509"/>
                  <a:gd name="T13" fmla="*/ 203 h 709"/>
                  <a:gd name="T14" fmla="*/ 26 w 509"/>
                  <a:gd name="T15" fmla="*/ 93 h 709"/>
                  <a:gd name="T16" fmla="*/ 86 w 509"/>
                  <a:gd name="T17" fmla="*/ 7 h 709"/>
                  <a:gd name="T18" fmla="*/ 160 w 509"/>
                  <a:gd name="T19" fmla="*/ 32 h 709"/>
                  <a:gd name="T20" fmla="*/ 269 w 509"/>
                  <a:gd name="T21" fmla="*/ 126 h 709"/>
                  <a:gd name="T22" fmla="*/ 492 w 509"/>
                  <a:gd name="T23" fmla="*/ 502 h 709"/>
                  <a:gd name="T24" fmla="*/ 508 w 509"/>
                  <a:gd name="T25" fmla="*/ 557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9" h="709">
                    <a:moveTo>
                      <a:pt x="508" y="557"/>
                    </a:moveTo>
                    <a:cubicBezTo>
                      <a:pt x="509" y="602"/>
                      <a:pt x="497" y="628"/>
                      <a:pt x="475" y="649"/>
                    </a:cubicBezTo>
                    <a:cubicBezTo>
                      <a:pt x="422" y="700"/>
                      <a:pt x="347" y="709"/>
                      <a:pt x="283" y="675"/>
                    </a:cubicBezTo>
                    <a:cubicBezTo>
                      <a:pt x="258" y="661"/>
                      <a:pt x="241" y="642"/>
                      <a:pt x="231" y="616"/>
                    </a:cubicBezTo>
                    <a:cubicBezTo>
                      <a:pt x="219" y="581"/>
                      <a:pt x="208" y="546"/>
                      <a:pt x="198" y="510"/>
                    </a:cubicBezTo>
                    <a:cubicBezTo>
                      <a:pt x="189" y="479"/>
                      <a:pt x="182" y="448"/>
                      <a:pt x="177" y="416"/>
                    </a:cubicBezTo>
                    <a:cubicBezTo>
                      <a:pt x="163" y="339"/>
                      <a:pt x="132" y="269"/>
                      <a:pt x="91" y="203"/>
                    </a:cubicBezTo>
                    <a:cubicBezTo>
                      <a:pt x="68" y="166"/>
                      <a:pt x="45" y="130"/>
                      <a:pt x="26" y="93"/>
                    </a:cubicBezTo>
                    <a:cubicBezTo>
                      <a:pt x="0" y="42"/>
                      <a:pt x="29" y="0"/>
                      <a:pt x="86" y="7"/>
                    </a:cubicBezTo>
                    <a:cubicBezTo>
                      <a:pt x="112" y="9"/>
                      <a:pt x="140" y="18"/>
                      <a:pt x="160" y="32"/>
                    </a:cubicBezTo>
                    <a:cubicBezTo>
                      <a:pt x="199" y="60"/>
                      <a:pt x="237" y="90"/>
                      <a:pt x="269" y="126"/>
                    </a:cubicBezTo>
                    <a:cubicBezTo>
                      <a:pt x="366" y="237"/>
                      <a:pt x="438" y="364"/>
                      <a:pt x="492" y="502"/>
                    </a:cubicBezTo>
                    <a:cubicBezTo>
                      <a:pt x="501" y="524"/>
                      <a:pt x="505" y="547"/>
                      <a:pt x="508" y="55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 name="Freeform 64">
                <a:extLst>
                  <a:ext uri="{FF2B5EF4-FFF2-40B4-BE49-F238E27FC236}">
                    <a16:creationId xmlns:a16="http://schemas.microsoft.com/office/drawing/2014/main" id="{9BC708C3-4D69-1441-9CDD-96917C3CBDFA}"/>
                  </a:ext>
                </a:extLst>
              </p:cNvPr>
              <p:cNvSpPr/>
              <p:nvPr userDrawn="1"/>
            </p:nvSpPr>
            <p:spPr bwMode="auto">
              <a:xfrm>
                <a:off x="11182349" y="-1403350"/>
                <a:ext cx="254000" cy="296863"/>
              </a:xfrm>
              <a:custGeom>
                <a:avLst/>
                <a:gdLst>
                  <a:gd name="T0" fmla="*/ 0 w 611"/>
                  <a:gd name="T1" fmla="*/ 710 h 712"/>
                  <a:gd name="T2" fmla="*/ 3 w 611"/>
                  <a:gd name="T3" fmla="*/ 690 h 712"/>
                  <a:gd name="T4" fmla="*/ 534 w 611"/>
                  <a:gd name="T5" fmla="*/ 21 h 712"/>
                  <a:gd name="T6" fmla="*/ 556 w 611"/>
                  <a:gd name="T7" fmla="*/ 0 h 712"/>
                  <a:gd name="T8" fmla="*/ 605 w 611"/>
                  <a:gd name="T9" fmla="*/ 39 h 712"/>
                  <a:gd name="T10" fmla="*/ 595 w 611"/>
                  <a:gd name="T11" fmla="*/ 92 h 712"/>
                  <a:gd name="T12" fmla="*/ 554 w 611"/>
                  <a:gd name="T13" fmla="*/ 151 h 712"/>
                  <a:gd name="T14" fmla="*/ 72 w 611"/>
                  <a:gd name="T15" fmla="*/ 672 h 712"/>
                  <a:gd name="T16" fmla="*/ 29 w 611"/>
                  <a:gd name="T17" fmla="*/ 707 h 712"/>
                  <a:gd name="T18" fmla="*/ 0 w 611"/>
                  <a:gd name="T19" fmla="*/ 71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1" h="712">
                    <a:moveTo>
                      <a:pt x="0" y="710"/>
                    </a:moveTo>
                    <a:cubicBezTo>
                      <a:pt x="1" y="699"/>
                      <a:pt x="0" y="693"/>
                      <a:pt x="3" y="690"/>
                    </a:cubicBezTo>
                    <a:cubicBezTo>
                      <a:pt x="180" y="466"/>
                      <a:pt x="357" y="244"/>
                      <a:pt x="534" y="21"/>
                    </a:cubicBezTo>
                    <a:cubicBezTo>
                      <a:pt x="540" y="13"/>
                      <a:pt x="549" y="7"/>
                      <a:pt x="556" y="0"/>
                    </a:cubicBezTo>
                    <a:cubicBezTo>
                      <a:pt x="581" y="4"/>
                      <a:pt x="597" y="17"/>
                      <a:pt x="605" y="39"/>
                    </a:cubicBezTo>
                    <a:cubicBezTo>
                      <a:pt x="611" y="58"/>
                      <a:pt x="605" y="76"/>
                      <a:pt x="595" y="92"/>
                    </a:cubicBezTo>
                    <a:cubicBezTo>
                      <a:pt x="581" y="112"/>
                      <a:pt x="569" y="132"/>
                      <a:pt x="554" y="151"/>
                    </a:cubicBezTo>
                    <a:cubicBezTo>
                      <a:pt x="406" y="337"/>
                      <a:pt x="244" y="509"/>
                      <a:pt x="72" y="672"/>
                    </a:cubicBezTo>
                    <a:cubicBezTo>
                      <a:pt x="59" y="685"/>
                      <a:pt x="45" y="698"/>
                      <a:pt x="29" y="707"/>
                    </a:cubicBezTo>
                    <a:cubicBezTo>
                      <a:pt x="22" y="712"/>
                      <a:pt x="10" y="709"/>
                      <a:pt x="0" y="71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 name="Freeform 67">
                <a:extLst>
                  <a:ext uri="{FF2B5EF4-FFF2-40B4-BE49-F238E27FC236}">
                    <a16:creationId xmlns:a16="http://schemas.microsoft.com/office/drawing/2014/main" id="{819AE69B-6456-414D-BC34-7A61EB0AA8EE}"/>
                  </a:ext>
                </a:extLst>
              </p:cNvPr>
              <p:cNvSpPr/>
              <p:nvPr userDrawn="1"/>
            </p:nvSpPr>
            <p:spPr bwMode="auto">
              <a:xfrm>
                <a:off x="1303337" y="-2041525"/>
                <a:ext cx="176213" cy="284163"/>
              </a:xfrm>
              <a:custGeom>
                <a:avLst/>
                <a:gdLst>
                  <a:gd name="T0" fmla="*/ 5 w 426"/>
                  <a:gd name="T1" fmla="*/ 255 h 684"/>
                  <a:gd name="T2" fmla="*/ 6 w 426"/>
                  <a:gd name="T3" fmla="*/ 151 h 684"/>
                  <a:gd name="T4" fmla="*/ 42 w 426"/>
                  <a:gd name="T5" fmla="*/ 46 h 684"/>
                  <a:gd name="T6" fmla="*/ 140 w 426"/>
                  <a:gd name="T7" fmla="*/ 15 h 684"/>
                  <a:gd name="T8" fmla="*/ 221 w 426"/>
                  <a:gd name="T9" fmla="*/ 65 h 684"/>
                  <a:gd name="T10" fmla="*/ 295 w 426"/>
                  <a:gd name="T11" fmla="*/ 158 h 684"/>
                  <a:gd name="T12" fmla="*/ 415 w 426"/>
                  <a:gd name="T13" fmla="*/ 444 h 684"/>
                  <a:gd name="T14" fmla="*/ 415 w 426"/>
                  <a:gd name="T15" fmla="*/ 571 h 684"/>
                  <a:gd name="T16" fmla="*/ 322 w 426"/>
                  <a:gd name="T17" fmla="*/ 669 h 684"/>
                  <a:gd name="T18" fmla="*/ 156 w 426"/>
                  <a:gd name="T19" fmla="*/ 675 h 684"/>
                  <a:gd name="T20" fmla="*/ 64 w 426"/>
                  <a:gd name="T21" fmla="*/ 606 h 684"/>
                  <a:gd name="T22" fmla="*/ 39 w 426"/>
                  <a:gd name="T23" fmla="*/ 539 h 684"/>
                  <a:gd name="T24" fmla="*/ 5 w 426"/>
                  <a:gd name="T25" fmla="*/ 25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6" h="684">
                    <a:moveTo>
                      <a:pt x="5" y="255"/>
                    </a:moveTo>
                    <a:cubicBezTo>
                      <a:pt x="5" y="220"/>
                      <a:pt x="3" y="185"/>
                      <a:pt x="6" y="151"/>
                    </a:cubicBezTo>
                    <a:cubicBezTo>
                      <a:pt x="8" y="113"/>
                      <a:pt x="20" y="77"/>
                      <a:pt x="42" y="46"/>
                    </a:cubicBezTo>
                    <a:cubicBezTo>
                      <a:pt x="67" y="13"/>
                      <a:pt x="101" y="0"/>
                      <a:pt x="140" y="15"/>
                    </a:cubicBezTo>
                    <a:cubicBezTo>
                      <a:pt x="169" y="27"/>
                      <a:pt x="198" y="44"/>
                      <a:pt x="221" y="65"/>
                    </a:cubicBezTo>
                    <a:cubicBezTo>
                      <a:pt x="249" y="92"/>
                      <a:pt x="274" y="125"/>
                      <a:pt x="295" y="158"/>
                    </a:cubicBezTo>
                    <a:cubicBezTo>
                      <a:pt x="350" y="247"/>
                      <a:pt x="388" y="343"/>
                      <a:pt x="415" y="444"/>
                    </a:cubicBezTo>
                    <a:cubicBezTo>
                      <a:pt x="426" y="487"/>
                      <a:pt x="423" y="528"/>
                      <a:pt x="415" y="571"/>
                    </a:cubicBezTo>
                    <a:cubicBezTo>
                      <a:pt x="404" y="623"/>
                      <a:pt x="374" y="655"/>
                      <a:pt x="322" y="669"/>
                    </a:cubicBezTo>
                    <a:cubicBezTo>
                      <a:pt x="267" y="684"/>
                      <a:pt x="211" y="684"/>
                      <a:pt x="156" y="675"/>
                    </a:cubicBezTo>
                    <a:cubicBezTo>
                      <a:pt x="114" y="669"/>
                      <a:pt x="81" y="646"/>
                      <a:pt x="64" y="606"/>
                    </a:cubicBezTo>
                    <a:cubicBezTo>
                      <a:pt x="54" y="584"/>
                      <a:pt x="44" y="562"/>
                      <a:pt x="39" y="539"/>
                    </a:cubicBezTo>
                    <a:cubicBezTo>
                      <a:pt x="18" y="445"/>
                      <a:pt x="0" y="351"/>
                      <a:pt x="5" y="255"/>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 name="Freeform 68">
                <a:extLst>
                  <a:ext uri="{FF2B5EF4-FFF2-40B4-BE49-F238E27FC236}">
                    <a16:creationId xmlns:a16="http://schemas.microsoft.com/office/drawing/2014/main" id="{ADD60418-6049-5947-9418-CD10E0661A50}"/>
                  </a:ext>
                </a:extLst>
              </p:cNvPr>
              <p:cNvSpPr/>
              <p:nvPr userDrawn="1"/>
            </p:nvSpPr>
            <p:spPr bwMode="auto">
              <a:xfrm>
                <a:off x="7483474" y="-1524000"/>
                <a:ext cx="114300" cy="144463"/>
              </a:xfrm>
              <a:custGeom>
                <a:avLst/>
                <a:gdLst>
                  <a:gd name="T0" fmla="*/ 173 w 275"/>
                  <a:gd name="T1" fmla="*/ 0 h 345"/>
                  <a:gd name="T2" fmla="*/ 262 w 275"/>
                  <a:gd name="T3" fmla="*/ 112 h 345"/>
                  <a:gd name="T4" fmla="*/ 267 w 275"/>
                  <a:gd name="T5" fmla="*/ 263 h 345"/>
                  <a:gd name="T6" fmla="*/ 194 w 275"/>
                  <a:gd name="T7" fmla="*/ 337 h 345"/>
                  <a:gd name="T8" fmla="*/ 70 w 275"/>
                  <a:gd name="T9" fmla="*/ 323 h 345"/>
                  <a:gd name="T10" fmla="*/ 18 w 275"/>
                  <a:gd name="T11" fmla="*/ 205 h 345"/>
                  <a:gd name="T12" fmla="*/ 173 w 275"/>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275" h="345">
                    <a:moveTo>
                      <a:pt x="173" y="0"/>
                    </a:moveTo>
                    <a:cubicBezTo>
                      <a:pt x="227" y="23"/>
                      <a:pt x="249" y="65"/>
                      <a:pt x="262" y="112"/>
                    </a:cubicBezTo>
                    <a:cubicBezTo>
                      <a:pt x="275" y="161"/>
                      <a:pt x="275" y="212"/>
                      <a:pt x="267" y="263"/>
                    </a:cubicBezTo>
                    <a:cubicBezTo>
                      <a:pt x="261" y="305"/>
                      <a:pt x="236" y="329"/>
                      <a:pt x="194" y="337"/>
                    </a:cubicBezTo>
                    <a:cubicBezTo>
                      <a:pt x="151" y="345"/>
                      <a:pt x="109" y="343"/>
                      <a:pt x="70" y="323"/>
                    </a:cubicBezTo>
                    <a:cubicBezTo>
                      <a:pt x="20" y="299"/>
                      <a:pt x="0" y="258"/>
                      <a:pt x="18" y="205"/>
                    </a:cubicBezTo>
                    <a:cubicBezTo>
                      <a:pt x="45" y="118"/>
                      <a:pt x="100" y="52"/>
                      <a:pt x="173" y="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 name="Freeform 69">
                <a:extLst>
                  <a:ext uri="{FF2B5EF4-FFF2-40B4-BE49-F238E27FC236}">
                    <a16:creationId xmlns:a16="http://schemas.microsoft.com/office/drawing/2014/main" id="{38D2099D-0151-D14B-BAE5-1BEF04CFBC47}"/>
                  </a:ext>
                </a:extLst>
              </p:cNvPr>
              <p:cNvSpPr/>
              <p:nvPr userDrawn="1"/>
            </p:nvSpPr>
            <p:spPr bwMode="auto">
              <a:xfrm>
                <a:off x="7504112" y="-1138238"/>
                <a:ext cx="92075" cy="115888"/>
              </a:xfrm>
              <a:custGeom>
                <a:avLst/>
                <a:gdLst>
                  <a:gd name="T0" fmla="*/ 222 w 222"/>
                  <a:gd name="T1" fmla="*/ 116 h 280"/>
                  <a:gd name="T2" fmla="*/ 174 w 222"/>
                  <a:gd name="T3" fmla="*/ 250 h 280"/>
                  <a:gd name="T4" fmla="*/ 74 w 222"/>
                  <a:gd name="T5" fmla="*/ 255 h 280"/>
                  <a:gd name="T6" fmla="*/ 82 w 222"/>
                  <a:gd name="T7" fmla="*/ 31 h 280"/>
                  <a:gd name="T8" fmla="*/ 203 w 222"/>
                  <a:gd name="T9" fmla="*/ 60 h 280"/>
                  <a:gd name="T10" fmla="*/ 222 w 222"/>
                  <a:gd name="T11" fmla="*/ 116 h 280"/>
                </a:gdLst>
                <a:ahLst/>
                <a:cxnLst>
                  <a:cxn ang="0">
                    <a:pos x="T0" y="T1"/>
                  </a:cxn>
                  <a:cxn ang="0">
                    <a:pos x="T2" y="T3"/>
                  </a:cxn>
                  <a:cxn ang="0">
                    <a:pos x="T4" y="T5"/>
                  </a:cxn>
                  <a:cxn ang="0">
                    <a:pos x="T6" y="T7"/>
                  </a:cxn>
                  <a:cxn ang="0">
                    <a:pos x="T8" y="T9"/>
                  </a:cxn>
                  <a:cxn ang="0">
                    <a:pos x="T10" y="T11"/>
                  </a:cxn>
                </a:cxnLst>
                <a:rect l="0" t="0" r="r" b="b"/>
                <a:pathLst>
                  <a:path w="222" h="280">
                    <a:moveTo>
                      <a:pt x="222" y="116"/>
                    </a:moveTo>
                    <a:cubicBezTo>
                      <a:pt x="220" y="174"/>
                      <a:pt x="207" y="216"/>
                      <a:pt x="174" y="250"/>
                    </a:cubicBezTo>
                    <a:cubicBezTo>
                      <a:pt x="145" y="279"/>
                      <a:pt x="105" y="280"/>
                      <a:pt x="74" y="255"/>
                    </a:cubicBezTo>
                    <a:cubicBezTo>
                      <a:pt x="0" y="196"/>
                      <a:pt x="5" y="83"/>
                      <a:pt x="82" y="31"/>
                    </a:cubicBezTo>
                    <a:cubicBezTo>
                      <a:pt x="129" y="0"/>
                      <a:pt x="176" y="10"/>
                      <a:pt x="203" y="60"/>
                    </a:cubicBezTo>
                    <a:cubicBezTo>
                      <a:pt x="214" y="80"/>
                      <a:pt x="218" y="104"/>
                      <a:pt x="222" y="11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4" name="任意多边形 128">
              <a:extLst>
                <a:ext uri="{FF2B5EF4-FFF2-40B4-BE49-F238E27FC236}">
                  <a16:creationId xmlns:a16="http://schemas.microsoft.com/office/drawing/2014/main" id="{4E8AD967-2CE3-044D-8AC8-5C6126AF8FF2}"/>
                </a:ext>
              </a:extLst>
            </p:cNvPr>
            <p:cNvSpPr/>
            <p:nvPr/>
          </p:nvSpPr>
          <p:spPr>
            <a:xfrm>
              <a:off x="1002460" y="222287"/>
              <a:ext cx="1413668" cy="60326"/>
            </a:xfrm>
            <a:custGeom>
              <a:avLst/>
              <a:gdLst/>
              <a:ahLst/>
              <a:cxnLst/>
              <a:rect l="l" t="t" r="r" b="b"/>
              <a:pathLst>
                <a:path w="1413668" h="60326">
                  <a:moveTo>
                    <a:pt x="10172" y="32649"/>
                  </a:moveTo>
                  <a:lnTo>
                    <a:pt x="10172" y="52490"/>
                  </a:lnTo>
                  <a:lnTo>
                    <a:pt x="17915" y="52490"/>
                  </a:lnTo>
                  <a:cubicBezTo>
                    <a:pt x="22352" y="52490"/>
                    <a:pt x="25659" y="51618"/>
                    <a:pt x="27836" y="49874"/>
                  </a:cubicBezTo>
                  <a:cubicBezTo>
                    <a:pt x="30012" y="48129"/>
                    <a:pt x="31101" y="45611"/>
                    <a:pt x="31101" y="42318"/>
                  </a:cubicBezTo>
                  <a:cubicBezTo>
                    <a:pt x="31101" y="39137"/>
                    <a:pt x="29894" y="36730"/>
                    <a:pt x="27480" y="35098"/>
                  </a:cubicBezTo>
                  <a:cubicBezTo>
                    <a:pt x="25066" y="33465"/>
                    <a:pt x="21683" y="32649"/>
                    <a:pt x="17329" y="32649"/>
                  </a:cubicBezTo>
                  <a:close/>
                  <a:moveTo>
                    <a:pt x="478631" y="8539"/>
                  </a:moveTo>
                  <a:cubicBezTo>
                    <a:pt x="478129" y="10157"/>
                    <a:pt x="477655" y="11664"/>
                    <a:pt x="477208" y="13060"/>
                  </a:cubicBezTo>
                  <a:cubicBezTo>
                    <a:pt x="476762" y="14455"/>
                    <a:pt x="476232" y="15990"/>
                    <a:pt x="475618" y="17664"/>
                  </a:cubicBezTo>
                  <a:lnTo>
                    <a:pt x="469046" y="35998"/>
                  </a:lnTo>
                  <a:lnTo>
                    <a:pt x="488217" y="35998"/>
                  </a:lnTo>
                  <a:lnTo>
                    <a:pt x="481603" y="17706"/>
                  </a:lnTo>
                  <a:cubicBezTo>
                    <a:pt x="480683" y="15194"/>
                    <a:pt x="479692" y="12139"/>
                    <a:pt x="478631" y="8539"/>
                  </a:cubicBezTo>
                  <a:close/>
                  <a:moveTo>
                    <a:pt x="1191272" y="8246"/>
                  </a:moveTo>
                  <a:lnTo>
                    <a:pt x="1191272" y="28589"/>
                  </a:lnTo>
                  <a:lnTo>
                    <a:pt x="1201150" y="28589"/>
                  </a:lnTo>
                  <a:cubicBezTo>
                    <a:pt x="1204862" y="28589"/>
                    <a:pt x="1207771" y="27675"/>
                    <a:pt x="1209878" y="25847"/>
                  </a:cubicBezTo>
                  <a:cubicBezTo>
                    <a:pt x="1211985" y="24019"/>
                    <a:pt x="1213038" y="21473"/>
                    <a:pt x="1213038" y="18208"/>
                  </a:cubicBezTo>
                  <a:cubicBezTo>
                    <a:pt x="1213038" y="14971"/>
                    <a:pt x="1211978" y="12501"/>
                    <a:pt x="1209857" y="10799"/>
                  </a:cubicBezTo>
                  <a:cubicBezTo>
                    <a:pt x="1207736" y="9097"/>
                    <a:pt x="1204722" y="8246"/>
                    <a:pt x="1200815" y="8246"/>
                  </a:cubicBezTo>
                  <a:close/>
                  <a:moveTo>
                    <a:pt x="10172" y="8246"/>
                  </a:moveTo>
                  <a:lnTo>
                    <a:pt x="10172" y="25617"/>
                  </a:lnTo>
                  <a:lnTo>
                    <a:pt x="16199" y="25617"/>
                  </a:lnTo>
                  <a:cubicBezTo>
                    <a:pt x="19966" y="25617"/>
                    <a:pt x="22827" y="24843"/>
                    <a:pt x="24780" y="23294"/>
                  </a:cubicBezTo>
                  <a:cubicBezTo>
                    <a:pt x="26733" y="21745"/>
                    <a:pt x="27710" y="19506"/>
                    <a:pt x="27710" y="16576"/>
                  </a:cubicBezTo>
                  <a:cubicBezTo>
                    <a:pt x="27710" y="13701"/>
                    <a:pt x="26754" y="11594"/>
                    <a:pt x="24843" y="10255"/>
                  </a:cubicBezTo>
                  <a:cubicBezTo>
                    <a:pt x="22931" y="8916"/>
                    <a:pt x="20022" y="8246"/>
                    <a:pt x="16115" y="8246"/>
                  </a:cubicBezTo>
                  <a:close/>
                  <a:moveTo>
                    <a:pt x="672815" y="8120"/>
                  </a:moveTo>
                  <a:cubicBezTo>
                    <a:pt x="666899" y="8120"/>
                    <a:pt x="662406" y="10011"/>
                    <a:pt x="659337" y="13792"/>
                  </a:cubicBezTo>
                  <a:cubicBezTo>
                    <a:pt x="656267" y="17573"/>
                    <a:pt x="654732" y="23008"/>
                    <a:pt x="654732" y="30096"/>
                  </a:cubicBezTo>
                  <a:cubicBezTo>
                    <a:pt x="654732" y="37184"/>
                    <a:pt x="656288" y="42709"/>
                    <a:pt x="659399" y="46671"/>
                  </a:cubicBezTo>
                  <a:cubicBezTo>
                    <a:pt x="662511" y="50634"/>
                    <a:pt x="666955" y="52615"/>
                    <a:pt x="672731" y="52615"/>
                  </a:cubicBezTo>
                  <a:cubicBezTo>
                    <a:pt x="678647" y="52615"/>
                    <a:pt x="683126" y="50704"/>
                    <a:pt x="686168" y="46881"/>
                  </a:cubicBezTo>
                  <a:cubicBezTo>
                    <a:pt x="689209" y="43058"/>
                    <a:pt x="690730" y="37463"/>
                    <a:pt x="690730" y="30096"/>
                  </a:cubicBezTo>
                  <a:cubicBezTo>
                    <a:pt x="690730" y="23064"/>
                    <a:pt x="689195" y="17643"/>
                    <a:pt x="686126" y="13834"/>
                  </a:cubicBezTo>
                  <a:cubicBezTo>
                    <a:pt x="683056" y="10025"/>
                    <a:pt x="678619" y="8120"/>
                    <a:pt x="672815" y="8120"/>
                  </a:cubicBezTo>
                  <a:close/>
                  <a:moveTo>
                    <a:pt x="548990" y="8120"/>
                  </a:moveTo>
                  <a:cubicBezTo>
                    <a:pt x="543074" y="8120"/>
                    <a:pt x="538581" y="10011"/>
                    <a:pt x="535512" y="13792"/>
                  </a:cubicBezTo>
                  <a:cubicBezTo>
                    <a:pt x="532442" y="17573"/>
                    <a:pt x="530907" y="23008"/>
                    <a:pt x="530907" y="30096"/>
                  </a:cubicBezTo>
                  <a:cubicBezTo>
                    <a:pt x="530907" y="37184"/>
                    <a:pt x="532463" y="42709"/>
                    <a:pt x="535574" y="46671"/>
                  </a:cubicBezTo>
                  <a:cubicBezTo>
                    <a:pt x="538686" y="50634"/>
                    <a:pt x="543130" y="52615"/>
                    <a:pt x="548906" y="52615"/>
                  </a:cubicBezTo>
                  <a:cubicBezTo>
                    <a:pt x="554822" y="52615"/>
                    <a:pt x="559301" y="50704"/>
                    <a:pt x="562343" y="46881"/>
                  </a:cubicBezTo>
                  <a:cubicBezTo>
                    <a:pt x="565384" y="43058"/>
                    <a:pt x="566905" y="37463"/>
                    <a:pt x="566905" y="30096"/>
                  </a:cubicBezTo>
                  <a:cubicBezTo>
                    <a:pt x="566905" y="23064"/>
                    <a:pt x="565370" y="17643"/>
                    <a:pt x="562301" y="13834"/>
                  </a:cubicBezTo>
                  <a:cubicBezTo>
                    <a:pt x="559231" y="10025"/>
                    <a:pt x="554794" y="8120"/>
                    <a:pt x="548990" y="8120"/>
                  </a:cubicBezTo>
                  <a:close/>
                  <a:moveTo>
                    <a:pt x="1364317" y="879"/>
                  </a:moveTo>
                  <a:lnTo>
                    <a:pt x="1375284" y="879"/>
                  </a:lnTo>
                  <a:lnTo>
                    <a:pt x="1389097" y="27375"/>
                  </a:lnTo>
                  <a:lnTo>
                    <a:pt x="1403078" y="879"/>
                  </a:lnTo>
                  <a:lnTo>
                    <a:pt x="1413668" y="879"/>
                  </a:lnTo>
                  <a:lnTo>
                    <a:pt x="1394036" y="35579"/>
                  </a:lnTo>
                  <a:lnTo>
                    <a:pt x="1394036" y="59857"/>
                  </a:lnTo>
                  <a:lnTo>
                    <a:pt x="1383948" y="59857"/>
                  </a:lnTo>
                  <a:lnTo>
                    <a:pt x="1383948" y="35579"/>
                  </a:lnTo>
                  <a:close/>
                  <a:moveTo>
                    <a:pt x="1317739" y="879"/>
                  </a:moveTo>
                  <a:lnTo>
                    <a:pt x="1362861" y="879"/>
                  </a:lnTo>
                  <a:lnTo>
                    <a:pt x="1362861" y="9083"/>
                  </a:lnTo>
                  <a:lnTo>
                    <a:pt x="1345239" y="9083"/>
                  </a:lnTo>
                  <a:lnTo>
                    <a:pt x="1345239" y="59857"/>
                  </a:lnTo>
                  <a:lnTo>
                    <a:pt x="1335110" y="59857"/>
                  </a:lnTo>
                  <a:lnTo>
                    <a:pt x="1335110" y="9083"/>
                  </a:lnTo>
                  <a:lnTo>
                    <a:pt x="1317739" y="9083"/>
                  </a:lnTo>
                  <a:close/>
                  <a:moveTo>
                    <a:pt x="1295442" y="879"/>
                  </a:moveTo>
                  <a:lnTo>
                    <a:pt x="1305656" y="879"/>
                  </a:lnTo>
                  <a:lnTo>
                    <a:pt x="1305656" y="59857"/>
                  </a:lnTo>
                  <a:lnTo>
                    <a:pt x="1295442" y="59857"/>
                  </a:lnTo>
                  <a:close/>
                  <a:moveTo>
                    <a:pt x="1181100" y="879"/>
                  </a:moveTo>
                  <a:lnTo>
                    <a:pt x="1201820" y="879"/>
                  </a:lnTo>
                  <a:cubicBezTo>
                    <a:pt x="1208657" y="879"/>
                    <a:pt x="1213931" y="2379"/>
                    <a:pt x="1217642" y="5379"/>
                  </a:cubicBezTo>
                  <a:cubicBezTo>
                    <a:pt x="1221354" y="8378"/>
                    <a:pt x="1223209" y="12627"/>
                    <a:pt x="1223209" y="18124"/>
                  </a:cubicBezTo>
                  <a:cubicBezTo>
                    <a:pt x="1223209" y="22310"/>
                    <a:pt x="1222016" y="25868"/>
                    <a:pt x="1219631" y="28798"/>
                  </a:cubicBezTo>
                  <a:cubicBezTo>
                    <a:pt x="1217245" y="31728"/>
                    <a:pt x="1213875" y="33682"/>
                    <a:pt x="1209522" y="34658"/>
                  </a:cubicBezTo>
                  <a:lnTo>
                    <a:pt x="1225888" y="59857"/>
                  </a:lnTo>
                  <a:lnTo>
                    <a:pt x="1214294" y="59857"/>
                  </a:lnTo>
                  <a:lnTo>
                    <a:pt x="1199853" y="35830"/>
                  </a:lnTo>
                  <a:lnTo>
                    <a:pt x="1191272" y="35830"/>
                  </a:lnTo>
                  <a:lnTo>
                    <a:pt x="1191272" y="59857"/>
                  </a:lnTo>
                  <a:lnTo>
                    <a:pt x="1181100" y="59857"/>
                  </a:lnTo>
                  <a:close/>
                  <a:moveTo>
                    <a:pt x="1133475" y="879"/>
                  </a:moveTo>
                  <a:lnTo>
                    <a:pt x="1165622" y="879"/>
                  </a:lnTo>
                  <a:lnTo>
                    <a:pt x="1165622" y="8957"/>
                  </a:lnTo>
                  <a:lnTo>
                    <a:pt x="1143647" y="8957"/>
                  </a:lnTo>
                  <a:lnTo>
                    <a:pt x="1143647" y="25868"/>
                  </a:lnTo>
                  <a:lnTo>
                    <a:pt x="1163027" y="25868"/>
                  </a:lnTo>
                  <a:lnTo>
                    <a:pt x="1163027" y="33737"/>
                  </a:lnTo>
                  <a:lnTo>
                    <a:pt x="1143647" y="33737"/>
                  </a:lnTo>
                  <a:lnTo>
                    <a:pt x="1143647" y="51862"/>
                  </a:lnTo>
                  <a:lnTo>
                    <a:pt x="1167338" y="51862"/>
                  </a:lnTo>
                  <a:lnTo>
                    <a:pt x="1167338" y="59857"/>
                  </a:lnTo>
                  <a:lnTo>
                    <a:pt x="1133475" y="59857"/>
                  </a:lnTo>
                  <a:close/>
                  <a:moveTo>
                    <a:pt x="1059935" y="879"/>
                  </a:moveTo>
                  <a:lnTo>
                    <a:pt x="1070526" y="879"/>
                  </a:lnTo>
                  <a:lnTo>
                    <a:pt x="1083753" y="40351"/>
                  </a:lnTo>
                  <a:cubicBezTo>
                    <a:pt x="1085008" y="44118"/>
                    <a:pt x="1086111" y="47899"/>
                    <a:pt x="1087059" y="51694"/>
                  </a:cubicBezTo>
                  <a:cubicBezTo>
                    <a:pt x="1088204" y="47369"/>
                    <a:pt x="1089278" y="43658"/>
                    <a:pt x="1090282" y="40560"/>
                  </a:cubicBezTo>
                  <a:lnTo>
                    <a:pt x="1103426" y="879"/>
                  </a:lnTo>
                  <a:lnTo>
                    <a:pt x="1114016" y="879"/>
                  </a:lnTo>
                  <a:lnTo>
                    <a:pt x="1092417" y="59857"/>
                  </a:lnTo>
                  <a:lnTo>
                    <a:pt x="1081576" y="59857"/>
                  </a:lnTo>
                  <a:close/>
                  <a:moveTo>
                    <a:pt x="1038267" y="879"/>
                  </a:moveTo>
                  <a:lnTo>
                    <a:pt x="1048480" y="879"/>
                  </a:lnTo>
                  <a:lnTo>
                    <a:pt x="1048480" y="59857"/>
                  </a:lnTo>
                  <a:lnTo>
                    <a:pt x="1038267" y="59857"/>
                  </a:lnTo>
                  <a:close/>
                  <a:moveTo>
                    <a:pt x="971550" y="879"/>
                  </a:moveTo>
                  <a:lnTo>
                    <a:pt x="983689" y="879"/>
                  </a:lnTo>
                  <a:lnTo>
                    <a:pt x="1013827" y="48974"/>
                  </a:lnTo>
                  <a:cubicBezTo>
                    <a:pt x="1013715" y="47439"/>
                    <a:pt x="1013617" y="45751"/>
                    <a:pt x="1013534" y="43909"/>
                  </a:cubicBezTo>
                  <a:cubicBezTo>
                    <a:pt x="1013450" y="42067"/>
                    <a:pt x="1013408" y="39876"/>
                    <a:pt x="1013408" y="37337"/>
                  </a:cubicBezTo>
                  <a:lnTo>
                    <a:pt x="1013408" y="879"/>
                  </a:lnTo>
                  <a:lnTo>
                    <a:pt x="1022659" y="879"/>
                  </a:lnTo>
                  <a:lnTo>
                    <a:pt x="1022659" y="59857"/>
                  </a:lnTo>
                  <a:lnTo>
                    <a:pt x="1010227" y="59857"/>
                  </a:lnTo>
                  <a:lnTo>
                    <a:pt x="980424" y="12097"/>
                  </a:lnTo>
                  <a:cubicBezTo>
                    <a:pt x="980508" y="13911"/>
                    <a:pt x="980585" y="15704"/>
                    <a:pt x="980654" y="17476"/>
                  </a:cubicBezTo>
                  <a:cubicBezTo>
                    <a:pt x="980724" y="19248"/>
                    <a:pt x="980759" y="21040"/>
                    <a:pt x="980759" y="22854"/>
                  </a:cubicBezTo>
                  <a:lnTo>
                    <a:pt x="980759" y="59857"/>
                  </a:lnTo>
                  <a:lnTo>
                    <a:pt x="971550" y="59857"/>
                  </a:lnTo>
                  <a:close/>
                  <a:moveTo>
                    <a:pt x="903829" y="879"/>
                  </a:moveTo>
                  <a:lnTo>
                    <a:pt x="914000" y="879"/>
                  </a:lnTo>
                  <a:lnTo>
                    <a:pt x="914000" y="37337"/>
                  </a:lnTo>
                  <a:cubicBezTo>
                    <a:pt x="914000" y="42193"/>
                    <a:pt x="915193" y="45953"/>
                    <a:pt x="917579" y="48618"/>
                  </a:cubicBezTo>
                  <a:cubicBezTo>
                    <a:pt x="919965" y="51283"/>
                    <a:pt x="923279" y="52615"/>
                    <a:pt x="927520" y="52615"/>
                  </a:cubicBezTo>
                  <a:cubicBezTo>
                    <a:pt x="932013" y="52615"/>
                    <a:pt x="935445" y="51234"/>
                    <a:pt x="937817" y="48471"/>
                  </a:cubicBezTo>
                  <a:cubicBezTo>
                    <a:pt x="940189" y="45709"/>
                    <a:pt x="941375" y="41830"/>
                    <a:pt x="941375" y="36835"/>
                  </a:cubicBezTo>
                  <a:lnTo>
                    <a:pt x="941375" y="879"/>
                  </a:lnTo>
                  <a:lnTo>
                    <a:pt x="951505" y="879"/>
                  </a:lnTo>
                  <a:lnTo>
                    <a:pt x="951505" y="37421"/>
                  </a:lnTo>
                  <a:cubicBezTo>
                    <a:pt x="951505" y="44927"/>
                    <a:pt x="949419" y="50683"/>
                    <a:pt x="945247" y="54687"/>
                  </a:cubicBezTo>
                  <a:lnTo>
                    <a:pt x="928331" y="60326"/>
                  </a:lnTo>
                  <a:lnTo>
                    <a:pt x="926119" y="60326"/>
                  </a:lnTo>
                  <a:lnTo>
                    <a:pt x="909814" y="54917"/>
                  </a:lnTo>
                  <a:cubicBezTo>
                    <a:pt x="905824" y="51066"/>
                    <a:pt x="903829" y="45458"/>
                    <a:pt x="903829" y="38091"/>
                  </a:cubicBezTo>
                  <a:close/>
                  <a:moveTo>
                    <a:pt x="714375" y="879"/>
                  </a:moveTo>
                  <a:lnTo>
                    <a:pt x="726514" y="879"/>
                  </a:lnTo>
                  <a:lnTo>
                    <a:pt x="756652" y="48974"/>
                  </a:lnTo>
                  <a:cubicBezTo>
                    <a:pt x="756540" y="47439"/>
                    <a:pt x="756442" y="45751"/>
                    <a:pt x="756359" y="43909"/>
                  </a:cubicBezTo>
                  <a:cubicBezTo>
                    <a:pt x="756275" y="42067"/>
                    <a:pt x="756233" y="39876"/>
                    <a:pt x="756233" y="37337"/>
                  </a:cubicBezTo>
                  <a:lnTo>
                    <a:pt x="756233" y="879"/>
                  </a:lnTo>
                  <a:lnTo>
                    <a:pt x="765484" y="879"/>
                  </a:lnTo>
                  <a:lnTo>
                    <a:pt x="765484" y="59857"/>
                  </a:lnTo>
                  <a:lnTo>
                    <a:pt x="753052" y="59857"/>
                  </a:lnTo>
                  <a:lnTo>
                    <a:pt x="723249" y="12097"/>
                  </a:lnTo>
                  <a:cubicBezTo>
                    <a:pt x="723333" y="13911"/>
                    <a:pt x="723410" y="15704"/>
                    <a:pt x="723479" y="17476"/>
                  </a:cubicBezTo>
                  <a:cubicBezTo>
                    <a:pt x="723549" y="19248"/>
                    <a:pt x="723584" y="21040"/>
                    <a:pt x="723584" y="22854"/>
                  </a:cubicBezTo>
                  <a:lnTo>
                    <a:pt x="723584" y="59857"/>
                  </a:lnTo>
                  <a:lnTo>
                    <a:pt x="714375" y="59857"/>
                  </a:lnTo>
                  <a:close/>
                  <a:moveTo>
                    <a:pt x="584313" y="879"/>
                  </a:moveTo>
                  <a:lnTo>
                    <a:pt x="629436" y="879"/>
                  </a:lnTo>
                  <a:lnTo>
                    <a:pt x="629436" y="9083"/>
                  </a:lnTo>
                  <a:lnTo>
                    <a:pt x="611814" y="9083"/>
                  </a:lnTo>
                  <a:lnTo>
                    <a:pt x="611814" y="59857"/>
                  </a:lnTo>
                  <a:lnTo>
                    <a:pt x="601684" y="59857"/>
                  </a:lnTo>
                  <a:lnTo>
                    <a:pt x="601684" y="9083"/>
                  </a:lnTo>
                  <a:lnTo>
                    <a:pt x="584313" y="9083"/>
                  </a:lnTo>
                  <a:close/>
                  <a:moveTo>
                    <a:pt x="472646" y="879"/>
                  </a:moveTo>
                  <a:lnTo>
                    <a:pt x="484575" y="879"/>
                  </a:lnTo>
                  <a:lnTo>
                    <a:pt x="506551" y="59857"/>
                  </a:lnTo>
                  <a:lnTo>
                    <a:pt x="496337" y="59857"/>
                  </a:lnTo>
                  <a:lnTo>
                    <a:pt x="490477" y="43741"/>
                  </a:lnTo>
                  <a:lnTo>
                    <a:pt x="466660" y="43741"/>
                  </a:lnTo>
                  <a:lnTo>
                    <a:pt x="460842" y="59857"/>
                  </a:lnTo>
                  <a:lnTo>
                    <a:pt x="450629" y="59857"/>
                  </a:lnTo>
                  <a:close/>
                  <a:moveTo>
                    <a:pt x="428667" y="879"/>
                  </a:moveTo>
                  <a:lnTo>
                    <a:pt x="438880" y="879"/>
                  </a:lnTo>
                  <a:lnTo>
                    <a:pt x="438880" y="59857"/>
                  </a:lnTo>
                  <a:lnTo>
                    <a:pt x="428667" y="59857"/>
                  </a:lnTo>
                  <a:close/>
                  <a:moveTo>
                    <a:pt x="381461" y="879"/>
                  </a:moveTo>
                  <a:lnTo>
                    <a:pt x="401511" y="879"/>
                  </a:lnTo>
                  <a:lnTo>
                    <a:pt x="401511" y="41732"/>
                  </a:lnTo>
                  <a:cubicBezTo>
                    <a:pt x="401511" y="47481"/>
                    <a:pt x="399941" y="52078"/>
                    <a:pt x="396802" y="55524"/>
                  </a:cubicBezTo>
                  <a:lnTo>
                    <a:pt x="385274" y="60326"/>
                  </a:lnTo>
                  <a:lnTo>
                    <a:pt x="380646" y="60326"/>
                  </a:lnTo>
                  <a:lnTo>
                    <a:pt x="375015" y="59773"/>
                  </a:lnTo>
                  <a:lnTo>
                    <a:pt x="375015" y="50941"/>
                  </a:lnTo>
                  <a:cubicBezTo>
                    <a:pt x="375880" y="51499"/>
                    <a:pt x="376982" y="51918"/>
                    <a:pt x="378321" y="52197"/>
                  </a:cubicBezTo>
                  <a:cubicBezTo>
                    <a:pt x="379661" y="52476"/>
                    <a:pt x="380930" y="52615"/>
                    <a:pt x="382130" y="52615"/>
                  </a:cubicBezTo>
                  <a:cubicBezTo>
                    <a:pt x="385088" y="52615"/>
                    <a:pt x="387370" y="51701"/>
                    <a:pt x="388974" y="49874"/>
                  </a:cubicBezTo>
                  <a:cubicBezTo>
                    <a:pt x="390579" y="48046"/>
                    <a:pt x="391381" y="45332"/>
                    <a:pt x="391381" y="41732"/>
                  </a:cubicBezTo>
                  <a:lnTo>
                    <a:pt x="391381" y="8999"/>
                  </a:lnTo>
                  <a:lnTo>
                    <a:pt x="381461" y="8999"/>
                  </a:lnTo>
                  <a:close/>
                  <a:moveTo>
                    <a:pt x="200025" y="879"/>
                  </a:moveTo>
                  <a:lnTo>
                    <a:pt x="212164" y="879"/>
                  </a:lnTo>
                  <a:lnTo>
                    <a:pt x="242302" y="48974"/>
                  </a:lnTo>
                  <a:cubicBezTo>
                    <a:pt x="242190" y="47439"/>
                    <a:pt x="242092" y="45751"/>
                    <a:pt x="242009" y="43909"/>
                  </a:cubicBezTo>
                  <a:cubicBezTo>
                    <a:pt x="241925" y="42067"/>
                    <a:pt x="241883" y="39876"/>
                    <a:pt x="241883" y="37337"/>
                  </a:cubicBezTo>
                  <a:lnTo>
                    <a:pt x="241883" y="879"/>
                  </a:lnTo>
                  <a:lnTo>
                    <a:pt x="251134" y="879"/>
                  </a:lnTo>
                  <a:lnTo>
                    <a:pt x="251134" y="59857"/>
                  </a:lnTo>
                  <a:lnTo>
                    <a:pt x="238702" y="59857"/>
                  </a:lnTo>
                  <a:lnTo>
                    <a:pt x="208899" y="12097"/>
                  </a:lnTo>
                  <a:cubicBezTo>
                    <a:pt x="208983" y="13911"/>
                    <a:pt x="209060" y="15704"/>
                    <a:pt x="209129" y="17476"/>
                  </a:cubicBezTo>
                  <a:cubicBezTo>
                    <a:pt x="209199" y="19248"/>
                    <a:pt x="209234" y="21040"/>
                    <a:pt x="209234" y="22854"/>
                  </a:cubicBezTo>
                  <a:lnTo>
                    <a:pt x="209234" y="59857"/>
                  </a:lnTo>
                  <a:lnTo>
                    <a:pt x="200025" y="59857"/>
                  </a:lnTo>
                  <a:close/>
                  <a:moveTo>
                    <a:pt x="171492" y="879"/>
                  </a:moveTo>
                  <a:lnTo>
                    <a:pt x="181705" y="879"/>
                  </a:lnTo>
                  <a:lnTo>
                    <a:pt x="181705" y="59857"/>
                  </a:lnTo>
                  <a:lnTo>
                    <a:pt x="171492" y="59857"/>
                  </a:lnTo>
                  <a:close/>
                  <a:moveTo>
                    <a:pt x="133811" y="879"/>
                  </a:moveTo>
                  <a:lnTo>
                    <a:pt x="153861" y="879"/>
                  </a:lnTo>
                  <a:lnTo>
                    <a:pt x="153861" y="41732"/>
                  </a:lnTo>
                  <a:cubicBezTo>
                    <a:pt x="153861" y="47481"/>
                    <a:pt x="152291" y="52078"/>
                    <a:pt x="149152" y="55524"/>
                  </a:cubicBezTo>
                  <a:lnTo>
                    <a:pt x="137624" y="60326"/>
                  </a:lnTo>
                  <a:lnTo>
                    <a:pt x="132996" y="60326"/>
                  </a:lnTo>
                  <a:lnTo>
                    <a:pt x="127365" y="59773"/>
                  </a:lnTo>
                  <a:lnTo>
                    <a:pt x="127365" y="50941"/>
                  </a:lnTo>
                  <a:cubicBezTo>
                    <a:pt x="128230" y="51499"/>
                    <a:pt x="129332" y="51918"/>
                    <a:pt x="130671" y="52197"/>
                  </a:cubicBezTo>
                  <a:cubicBezTo>
                    <a:pt x="132011" y="52476"/>
                    <a:pt x="133280" y="52615"/>
                    <a:pt x="134480" y="52615"/>
                  </a:cubicBezTo>
                  <a:cubicBezTo>
                    <a:pt x="137438" y="52615"/>
                    <a:pt x="139720" y="51701"/>
                    <a:pt x="141324" y="49874"/>
                  </a:cubicBezTo>
                  <a:cubicBezTo>
                    <a:pt x="142929" y="48046"/>
                    <a:pt x="143731" y="45332"/>
                    <a:pt x="143731" y="41732"/>
                  </a:cubicBezTo>
                  <a:lnTo>
                    <a:pt x="143731" y="8999"/>
                  </a:lnTo>
                  <a:lnTo>
                    <a:pt x="133811" y="8999"/>
                  </a:lnTo>
                  <a:close/>
                  <a:moveTo>
                    <a:pt x="95292" y="879"/>
                  </a:moveTo>
                  <a:lnTo>
                    <a:pt x="105505" y="879"/>
                  </a:lnTo>
                  <a:lnTo>
                    <a:pt x="105505" y="59857"/>
                  </a:lnTo>
                  <a:lnTo>
                    <a:pt x="95292" y="59857"/>
                  </a:lnTo>
                  <a:close/>
                  <a:moveTo>
                    <a:pt x="47625" y="879"/>
                  </a:moveTo>
                  <a:lnTo>
                    <a:pt x="79772" y="879"/>
                  </a:lnTo>
                  <a:lnTo>
                    <a:pt x="79772" y="8957"/>
                  </a:lnTo>
                  <a:lnTo>
                    <a:pt x="57797" y="8957"/>
                  </a:lnTo>
                  <a:lnTo>
                    <a:pt x="57797" y="25868"/>
                  </a:lnTo>
                  <a:lnTo>
                    <a:pt x="77177" y="25868"/>
                  </a:lnTo>
                  <a:lnTo>
                    <a:pt x="77177" y="33737"/>
                  </a:lnTo>
                  <a:lnTo>
                    <a:pt x="57797" y="33737"/>
                  </a:lnTo>
                  <a:lnTo>
                    <a:pt x="57797" y="51862"/>
                  </a:lnTo>
                  <a:lnTo>
                    <a:pt x="81488" y="51862"/>
                  </a:lnTo>
                  <a:lnTo>
                    <a:pt x="81488" y="59857"/>
                  </a:lnTo>
                  <a:lnTo>
                    <a:pt x="47625" y="59857"/>
                  </a:lnTo>
                  <a:close/>
                  <a:moveTo>
                    <a:pt x="0" y="879"/>
                  </a:moveTo>
                  <a:lnTo>
                    <a:pt x="16618" y="879"/>
                  </a:lnTo>
                  <a:cubicBezTo>
                    <a:pt x="30822" y="879"/>
                    <a:pt x="37923" y="5665"/>
                    <a:pt x="37923" y="15236"/>
                  </a:cubicBezTo>
                  <a:cubicBezTo>
                    <a:pt x="37923" y="18752"/>
                    <a:pt x="36947" y="21696"/>
                    <a:pt x="34993" y="24068"/>
                  </a:cubicBezTo>
                  <a:cubicBezTo>
                    <a:pt x="33040" y="26440"/>
                    <a:pt x="30277" y="28031"/>
                    <a:pt x="26706" y="28840"/>
                  </a:cubicBezTo>
                  <a:cubicBezTo>
                    <a:pt x="31310" y="29314"/>
                    <a:pt x="34903" y="30828"/>
                    <a:pt x="37484" y="33382"/>
                  </a:cubicBezTo>
                  <a:cubicBezTo>
                    <a:pt x="40065" y="35935"/>
                    <a:pt x="41356" y="39235"/>
                    <a:pt x="41356" y="43281"/>
                  </a:cubicBezTo>
                  <a:cubicBezTo>
                    <a:pt x="41356" y="48555"/>
                    <a:pt x="39402" y="52636"/>
                    <a:pt x="35496" y="55524"/>
                  </a:cubicBezTo>
                  <a:cubicBezTo>
                    <a:pt x="31589" y="58413"/>
                    <a:pt x="26133" y="59857"/>
                    <a:pt x="19129" y="59857"/>
                  </a:cubicBezTo>
                  <a:lnTo>
                    <a:pt x="0" y="59857"/>
                  </a:lnTo>
                  <a:close/>
                  <a:moveTo>
                    <a:pt x="1253863" y="0"/>
                  </a:moveTo>
                  <a:cubicBezTo>
                    <a:pt x="1259444" y="0"/>
                    <a:pt x="1263805" y="1109"/>
                    <a:pt x="1266944" y="3328"/>
                  </a:cubicBezTo>
                  <a:cubicBezTo>
                    <a:pt x="1270083" y="5546"/>
                    <a:pt x="1272253" y="9027"/>
                    <a:pt x="1273453" y="13771"/>
                  </a:cubicBezTo>
                  <a:lnTo>
                    <a:pt x="1263867" y="15487"/>
                  </a:lnTo>
                  <a:cubicBezTo>
                    <a:pt x="1262612" y="10102"/>
                    <a:pt x="1259249" y="7409"/>
                    <a:pt x="1253780" y="7409"/>
                  </a:cubicBezTo>
                  <a:cubicBezTo>
                    <a:pt x="1250961" y="7409"/>
                    <a:pt x="1248792" y="8099"/>
                    <a:pt x="1247271" y="9481"/>
                  </a:cubicBezTo>
                  <a:cubicBezTo>
                    <a:pt x="1245750" y="10862"/>
                    <a:pt x="1244990" y="12780"/>
                    <a:pt x="1244990" y="15236"/>
                  </a:cubicBezTo>
                  <a:cubicBezTo>
                    <a:pt x="1244990" y="16938"/>
                    <a:pt x="1245331" y="18341"/>
                    <a:pt x="1246015" y="19443"/>
                  </a:cubicBezTo>
                  <a:cubicBezTo>
                    <a:pt x="1246699" y="20545"/>
                    <a:pt x="1247724" y="21501"/>
                    <a:pt x="1249092" y="22310"/>
                  </a:cubicBezTo>
                  <a:cubicBezTo>
                    <a:pt x="1250459" y="23119"/>
                    <a:pt x="1253096" y="24124"/>
                    <a:pt x="1257003" y="25324"/>
                  </a:cubicBezTo>
                  <a:cubicBezTo>
                    <a:pt x="1261579" y="26747"/>
                    <a:pt x="1264844" y="27996"/>
                    <a:pt x="1266797" y="29070"/>
                  </a:cubicBezTo>
                  <a:cubicBezTo>
                    <a:pt x="1268751" y="30145"/>
                    <a:pt x="1270300" y="31337"/>
                    <a:pt x="1271444" y="32649"/>
                  </a:cubicBezTo>
                  <a:cubicBezTo>
                    <a:pt x="1272588" y="33961"/>
                    <a:pt x="1273453" y="35481"/>
                    <a:pt x="1274039" y="37212"/>
                  </a:cubicBezTo>
                  <a:cubicBezTo>
                    <a:pt x="1274625" y="38942"/>
                    <a:pt x="1274918" y="40951"/>
                    <a:pt x="1274918" y="43239"/>
                  </a:cubicBezTo>
                  <a:cubicBezTo>
                    <a:pt x="1274918" y="48876"/>
                    <a:pt x="1273125" y="53194"/>
                    <a:pt x="1269539" y="56194"/>
                  </a:cubicBezTo>
                  <a:lnTo>
                    <a:pt x="1255260" y="60326"/>
                  </a:lnTo>
                  <a:lnTo>
                    <a:pt x="1252658" y="60326"/>
                  </a:lnTo>
                  <a:lnTo>
                    <a:pt x="1239904" y="56801"/>
                  </a:lnTo>
                  <a:cubicBezTo>
                    <a:pt x="1236485" y="54206"/>
                    <a:pt x="1234260" y="50285"/>
                    <a:pt x="1233227" y="45039"/>
                  </a:cubicBezTo>
                  <a:lnTo>
                    <a:pt x="1242687" y="43406"/>
                  </a:lnTo>
                  <a:cubicBezTo>
                    <a:pt x="1244055" y="49797"/>
                    <a:pt x="1247989" y="52992"/>
                    <a:pt x="1254491" y="52992"/>
                  </a:cubicBezTo>
                  <a:cubicBezTo>
                    <a:pt x="1261579" y="52992"/>
                    <a:pt x="1265123" y="49936"/>
                    <a:pt x="1265123" y="43825"/>
                  </a:cubicBezTo>
                  <a:cubicBezTo>
                    <a:pt x="1265123" y="42067"/>
                    <a:pt x="1264774" y="40630"/>
                    <a:pt x="1264077" y="39514"/>
                  </a:cubicBezTo>
                  <a:cubicBezTo>
                    <a:pt x="1263379" y="38397"/>
                    <a:pt x="1262416" y="37463"/>
                    <a:pt x="1261189" y="36709"/>
                  </a:cubicBezTo>
                  <a:cubicBezTo>
                    <a:pt x="1259961" y="35956"/>
                    <a:pt x="1258517" y="35321"/>
                    <a:pt x="1256856" y="34805"/>
                  </a:cubicBezTo>
                  <a:cubicBezTo>
                    <a:pt x="1255196" y="34288"/>
                    <a:pt x="1253417" y="33751"/>
                    <a:pt x="1251519" y="33193"/>
                  </a:cubicBezTo>
                  <a:cubicBezTo>
                    <a:pt x="1246943" y="31882"/>
                    <a:pt x="1243629" y="30514"/>
                    <a:pt x="1241578" y="29091"/>
                  </a:cubicBezTo>
                  <a:cubicBezTo>
                    <a:pt x="1239527" y="27668"/>
                    <a:pt x="1237950" y="25882"/>
                    <a:pt x="1236848" y="23733"/>
                  </a:cubicBezTo>
                  <a:cubicBezTo>
                    <a:pt x="1235746" y="21585"/>
                    <a:pt x="1235195" y="18906"/>
                    <a:pt x="1235195" y="15697"/>
                  </a:cubicBezTo>
                  <a:cubicBezTo>
                    <a:pt x="1235195" y="10757"/>
                    <a:pt x="1236841" y="6906"/>
                    <a:pt x="1240134" y="4144"/>
                  </a:cubicBezTo>
                  <a:cubicBezTo>
                    <a:pt x="1243427" y="1381"/>
                    <a:pt x="1248003" y="0"/>
                    <a:pt x="1253863" y="0"/>
                  </a:cubicBezTo>
                  <a:close/>
                  <a:moveTo>
                    <a:pt x="814183" y="0"/>
                  </a:moveTo>
                  <a:cubicBezTo>
                    <a:pt x="820071" y="0"/>
                    <a:pt x="824913" y="1165"/>
                    <a:pt x="828708" y="3495"/>
                  </a:cubicBezTo>
                  <a:cubicBezTo>
                    <a:pt x="832503" y="5825"/>
                    <a:pt x="835279" y="9376"/>
                    <a:pt x="837037" y="14148"/>
                  </a:cubicBezTo>
                  <a:lnTo>
                    <a:pt x="827661" y="16994"/>
                  </a:lnTo>
                  <a:cubicBezTo>
                    <a:pt x="825485" y="11078"/>
                    <a:pt x="820950" y="8120"/>
                    <a:pt x="814058" y="8120"/>
                  </a:cubicBezTo>
                  <a:cubicBezTo>
                    <a:pt x="808755" y="8120"/>
                    <a:pt x="804730" y="10011"/>
                    <a:pt x="801981" y="13792"/>
                  </a:cubicBezTo>
                  <a:cubicBezTo>
                    <a:pt x="799233" y="17573"/>
                    <a:pt x="797858" y="23008"/>
                    <a:pt x="797858" y="30096"/>
                  </a:cubicBezTo>
                  <a:cubicBezTo>
                    <a:pt x="797858" y="37184"/>
                    <a:pt x="799330" y="42709"/>
                    <a:pt x="802274" y="46671"/>
                  </a:cubicBezTo>
                  <a:cubicBezTo>
                    <a:pt x="805219" y="50634"/>
                    <a:pt x="809314" y="52615"/>
                    <a:pt x="814560" y="52615"/>
                  </a:cubicBezTo>
                  <a:cubicBezTo>
                    <a:pt x="820001" y="52615"/>
                    <a:pt x="824536" y="50885"/>
                    <a:pt x="828164" y="47425"/>
                  </a:cubicBezTo>
                  <a:lnTo>
                    <a:pt x="828164" y="37044"/>
                  </a:lnTo>
                  <a:lnTo>
                    <a:pt x="814267" y="37044"/>
                  </a:lnTo>
                  <a:lnTo>
                    <a:pt x="814267" y="29552"/>
                  </a:lnTo>
                  <a:lnTo>
                    <a:pt x="837707" y="29552"/>
                  </a:lnTo>
                  <a:lnTo>
                    <a:pt x="837707" y="51066"/>
                  </a:lnTo>
                  <a:cubicBezTo>
                    <a:pt x="835112" y="53997"/>
                    <a:pt x="831749" y="56334"/>
                    <a:pt x="827619" y="58078"/>
                  </a:cubicBezTo>
                  <a:lnTo>
                    <a:pt x="816324" y="60326"/>
                  </a:lnTo>
                  <a:lnTo>
                    <a:pt x="813570" y="60326"/>
                  </a:lnTo>
                  <a:lnTo>
                    <a:pt x="794615" y="52636"/>
                  </a:lnTo>
                  <a:cubicBezTo>
                    <a:pt x="789912" y="47264"/>
                    <a:pt x="787561" y="39751"/>
                    <a:pt x="787561" y="30096"/>
                  </a:cubicBezTo>
                  <a:cubicBezTo>
                    <a:pt x="787561" y="20385"/>
                    <a:pt x="789864" y="12941"/>
                    <a:pt x="794468" y="7764"/>
                  </a:cubicBezTo>
                  <a:cubicBezTo>
                    <a:pt x="799072" y="2588"/>
                    <a:pt x="805644" y="0"/>
                    <a:pt x="814183" y="0"/>
                  </a:cubicBezTo>
                  <a:close/>
                  <a:moveTo>
                    <a:pt x="672815" y="0"/>
                  </a:moveTo>
                  <a:cubicBezTo>
                    <a:pt x="681800" y="0"/>
                    <a:pt x="688763" y="2651"/>
                    <a:pt x="693702" y="7953"/>
                  </a:cubicBezTo>
                  <a:cubicBezTo>
                    <a:pt x="698641" y="13255"/>
                    <a:pt x="701111" y="20636"/>
                    <a:pt x="701111" y="30096"/>
                  </a:cubicBezTo>
                  <a:cubicBezTo>
                    <a:pt x="701111" y="36319"/>
                    <a:pt x="699974" y="41753"/>
                    <a:pt x="697699" y="46399"/>
                  </a:cubicBezTo>
                  <a:cubicBezTo>
                    <a:pt x="695425" y="51046"/>
                    <a:pt x="692160" y="54590"/>
                    <a:pt x="687905" y="57031"/>
                  </a:cubicBezTo>
                  <a:lnTo>
                    <a:pt x="674255" y="60326"/>
                  </a:lnTo>
                  <a:lnTo>
                    <a:pt x="671778" y="60326"/>
                  </a:lnTo>
                  <a:lnTo>
                    <a:pt x="651844" y="52636"/>
                  </a:lnTo>
                  <a:cubicBezTo>
                    <a:pt x="646905" y="47264"/>
                    <a:pt x="644435" y="39751"/>
                    <a:pt x="644435" y="30096"/>
                  </a:cubicBezTo>
                  <a:cubicBezTo>
                    <a:pt x="644435" y="20524"/>
                    <a:pt x="646919" y="13115"/>
                    <a:pt x="651886" y="7869"/>
                  </a:cubicBezTo>
                  <a:cubicBezTo>
                    <a:pt x="656853" y="2623"/>
                    <a:pt x="663829" y="0"/>
                    <a:pt x="672815" y="0"/>
                  </a:cubicBezTo>
                  <a:close/>
                  <a:moveTo>
                    <a:pt x="548990" y="0"/>
                  </a:moveTo>
                  <a:cubicBezTo>
                    <a:pt x="557975" y="0"/>
                    <a:pt x="564938" y="2651"/>
                    <a:pt x="569877" y="7953"/>
                  </a:cubicBezTo>
                  <a:cubicBezTo>
                    <a:pt x="574816" y="13255"/>
                    <a:pt x="577286" y="20636"/>
                    <a:pt x="577286" y="30096"/>
                  </a:cubicBezTo>
                  <a:cubicBezTo>
                    <a:pt x="577286" y="36319"/>
                    <a:pt x="576149" y="41753"/>
                    <a:pt x="573874" y="46399"/>
                  </a:cubicBezTo>
                  <a:cubicBezTo>
                    <a:pt x="571600" y="51046"/>
                    <a:pt x="568335" y="54590"/>
                    <a:pt x="564080" y="57031"/>
                  </a:cubicBezTo>
                  <a:lnTo>
                    <a:pt x="550430" y="60326"/>
                  </a:lnTo>
                  <a:lnTo>
                    <a:pt x="547953" y="60326"/>
                  </a:lnTo>
                  <a:lnTo>
                    <a:pt x="528019" y="52636"/>
                  </a:lnTo>
                  <a:cubicBezTo>
                    <a:pt x="523080" y="47264"/>
                    <a:pt x="520610" y="39751"/>
                    <a:pt x="520610" y="30096"/>
                  </a:cubicBezTo>
                  <a:cubicBezTo>
                    <a:pt x="520610" y="20524"/>
                    <a:pt x="523094" y="13115"/>
                    <a:pt x="528061" y="7869"/>
                  </a:cubicBezTo>
                  <a:cubicBezTo>
                    <a:pt x="533028" y="2623"/>
                    <a:pt x="540004" y="0"/>
                    <a:pt x="548990" y="0"/>
                  </a:cubicBezTo>
                  <a:close/>
                  <a:moveTo>
                    <a:pt x="299833" y="0"/>
                  </a:moveTo>
                  <a:cubicBezTo>
                    <a:pt x="305721" y="0"/>
                    <a:pt x="310563" y="1165"/>
                    <a:pt x="314358" y="3495"/>
                  </a:cubicBezTo>
                  <a:cubicBezTo>
                    <a:pt x="318153" y="5825"/>
                    <a:pt x="320929" y="9376"/>
                    <a:pt x="322687" y="14148"/>
                  </a:cubicBezTo>
                  <a:lnTo>
                    <a:pt x="313311" y="16994"/>
                  </a:lnTo>
                  <a:cubicBezTo>
                    <a:pt x="311135" y="11078"/>
                    <a:pt x="306600" y="8120"/>
                    <a:pt x="299707" y="8120"/>
                  </a:cubicBezTo>
                  <a:cubicBezTo>
                    <a:pt x="294405" y="8120"/>
                    <a:pt x="290380" y="10011"/>
                    <a:pt x="287631" y="13792"/>
                  </a:cubicBezTo>
                  <a:cubicBezTo>
                    <a:pt x="284883" y="17573"/>
                    <a:pt x="283508" y="23008"/>
                    <a:pt x="283508" y="30096"/>
                  </a:cubicBezTo>
                  <a:cubicBezTo>
                    <a:pt x="283508" y="37184"/>
                    <a:pt x="284980" y="42709"/>
                    <a:pt x="287924" y="46671"/>
                  </a:cubicBezTo>
                  <a:cubicBezTo>
                    <a:pt x="290868" y="50634"/>
                    <a:pt x="294964" y="52615"/>
                    <a:pt x="300210" y="52615"/>
                  </a:cubicBezTo>
                  <a:cubicBezTo>
                    <a:pt x="305651" y="52615"/>
                    <a:pt x="310186" y="50885"/>
                    <a:pt x="313814" y="47425"/>
                  </a:cubicBezTo>
                  <a:lnTo>
                    <a:pt x="313814" y="37044"/>
                  </a:lnTo>
                  <a:lnTo>
                    <a:pt x="299917" y="37044"/>
                  </a:lnTo>
                  <a:lnTo>
                    <a:pt x="299917" y="29552"/>
                  </a:lnTo>
                  <a:lnTo>
                    <a:pt x="323357" y="29552"/>
                  </a:lnTo>
                  <a:lnTo>
                    <a:pt x="323357" y="51066"/>
                  </a:lnTo>
                  <a:cubicBezTo>
                    <a:pt x="320762" y="53997"/>
                    <a:pt x="317399" y="56334"/>
                    <a:pt x="313269" y="58078"/>
                  </a:cubicBezTo>
                  <a:lnTo>
                    <a:pt x="301974" y="60326"/>
                  </a:lnTo>
                  <a:lnTo>
                    <a:pt x="299220" y="60326"/>
                  </a:lnTo>
                  <a:lnTo>
                    <a:pt x="280264" y="52636"/>
                  </a:lnTo>
                  <a:cubicBezTo>
                    <a:pt x="275562" y="47264"/>
                    <a:pt x="273211" y="39751"/>
                    <a:pt x="273211" y="30096"/>
                  </a:cubicBezTo>
                  <a:cubicBezTo>
                    <a:pt x="273211" y="20385"/>
                    <a:pt x="275514" y="12941"/>
                    <a:pt x="280118" y="7764"/>
                  </a:cubicBezTo>
                  <a:cubicBezTo>
                    <a:pt x="284722" y="2588"/>
                    <a:pt x="291294" y="0"/>
                    <a:pt x="299833"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sz="700" b="1" kern="700" dirty="0">
                <a:solidFill>
                  <a:schemeClr val="bg1"/>
                </a:solidFill>
              </a:endParaRPr>
            </a:p>
          </p:txBody>
        </p:sp>
      </p:grpSp>
    </p:spTree>
    <p:extLst>
      <p:ext uri="{BB962C8B-B14F-4D97-AF65-F5344CB8AC3E}">
        <p14:creationId xmlns:p14="http://schemas.microsoft.com/office/powerpoint/2010/main" val="35067872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10B6F18-A913-4242-B83F-2783B1AEBE6B}"/>
              </a:ext>
            </a:extLst>
          </p:cNvPr>
          <p:cNvSpPr/>
          <p:nvPr userDrawn="1"/>
        </p:nvSpPr>
        <p:spPr>
          <a:xfrm>
            <a:off x="5030577" y="2143267"/>
            <a:ext cx="5310608" cy="4338994"/>
          </a:xfrm>
          <a:prstGeom prst="rect">
            <a:avLst/>
          </a:prstGeom>
          <a:blipFill dpi="0" rotWithShape="1">
            <a:blip r:embed="rId5">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2079579"/>
      </p:ext>
    </p:extLst>
  </p:cSld>
  <p:clrMap bg1="lt1" tx1="dk1" bg2="lt2" tx2="dk2" accent1="accent1" accent2="accent2" accent3="accent3" accent4="accent4" accent5="accent5" accent6="accent6" hlink="hlink" folHlink="folHlink"/>
  <p:sldLayoutIdLst>
    <p:sldLayoutId id="2147483718" r:id="rId1"/>
    <p:sldLayoutId id="2147483725" r:id="rId2"/>
    <p:sldLayoutId id="2147483724" r:id="rId3"/>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891" indent="-267891"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5.png"/><Relationship Id="rId10" Type="http://schemas.openxmlformats.org/officeDocument/2006/relationships/image" Target="../media/image22.jpeg"/><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5"/>
          <p:cNvSpPr txBox="1"/>
          <p:nvPr/>
        </p:nvSpPr>
        <p:spPr>
          <a:xfrm>
            <a:off x="3760941" y="2872018"/>
            <a:ext cx="1215717" cy="284693"/>
          </a:xfrm>
          <a:prstGeom prst="rect">
            <a:avLst/>
          </a:prstGeom>
          <a:noFill/>
        </p:spPr>
        <p:txBody>
          <a:bodyPr wrap="none" lIns="68580" tIns="34290" rIns="68580" bIns="34290" rtlCol="0">
            <a:spAutoFit/>
          </a:bodyPr>
          <a:lstStyle/>
          <a:p>
            <a:r>
              <a:rPr lang="zh-CN" altLang="en-US" b="1" dirty="0">
                <a:solidFill>
                  <a:srgbClr val="071F65"/>
                </a:solidFill>
                <a:latin typeface="微软雅黑" panose="020B0503020204020204" pitchFamily="34" charset="-122"/>
                <a:ea typeface="微软雅黑" panose="020B0503020204020204" pitchFamily="34" charset="-122"/>
                <a:cs typeface="微软雅黑"/>
              </a:rPr>
              <a:t>导师：郭宇春</a:t>
            </a:r>
            <a:endParaRPr lang="zh-CN" altLang="en-US" b="1" dirty="0">
              <a:latin typeface="微软雅黑" panose="020B0503020204020204" pitchFamily="34" charset="-122"/>
              <a:ea typeface="微软雅黑" panose="020B0503020204020204" pitchFamily="34" charset="-122"/>
              <a:cs typeface="微软雅黑"/>
            </a:endParaRPr>
          </a:p>
        </p:txBody>
      </p:sp>
      <p:sp>
        <p:nvSpPr>
          <p:cNvPr id="21" name="矩形 20"/>
          <p:cNvSpPr/>
          <p:nvPr/>
        </p:nvSpPr>
        <p:spPr>
          <a:xfrm>
            <a:off x="2186149" y="2254767"/>
            <a:ext cx="3422909" cy="354328"/>
          </a:xfrm>
          <a:prstGeom prst="rect">
            <a:avLst/>
          </a:prstGeom>
        </p:spPr>
        <p:txBody>
          <a:bodyPr wrap="square" lIns="68580" tIns="34290" rIns="68580" bIns="34290">
            <a:spAutoFit/>
          </a:bodyPr>
          <a:lstStyle/>
          <a:p>
            <a:pPr>
              <a:lnSpc>
                <a:spcPct val="150000"/>
              </a:lnSpc>
              <a:spcBef>
                <a:spcPct val="0"/>
              </a:spcBef>
            </a:pPr>
            <a:r>
              <a:rPr lang="zh-CN" altLang="en-US" b="1" dirty="0">
                <a:latin typeface="+mj-ea"/>
                <a:ea typeface="+mj-ea"/>
              </a:rPr>
              <a:t>毕业论文答辩</a:t>
            </a:r>
          </a:p>
        </p:txBody>
      </p:sp>
      <p:sp>
        <p:nvSpPr>
          <p:cNvPr id="22" name="矩形 21"/>
          <p:cNvSpPr/>
          <p:nvPr/>
        </p:nvSpPr>
        <p:spPr>
          <a:xfrm>
            <a:off x="2166661" y="2872018"/>
            <a:ext cx="1395254" cy="284693"/>
          </a:xfrm>
          <a:prstGeom prst="rect">
            <a:avLst/>
          </a:prstGeom>
        </p:spPr>
        <p:txBody>
          <a:bodyPr wrap="none" lIns="68580" tIns="34290" rIns="68580" bIns="34290">
            <a:spAutoFit/>
          </a:bodyPr>
          <a:lstStyle/>
          <a:p>
            <a:r>
              <a:rPr kumimoji="1" lang="zh-CN" altLang="en-US" b="1" dirty="0">
                <a:solidFill>
                  <a:srgbClr val="071F65"/>
                </a:solidFill>
                <a:latin typeface="微软雅黑" panose="020B0503020204020204" pitchFamily="34" charset="-122"/>
                <a:ea typeface="微软雅黑" panose="020B0503020204020204" pitchFamily="34" charset="-122"/>
                <a:cs typeface="微软雅黑"/>
              </a:rPr>
              <a:t>答辩人：尹姜谊</a:t>
            </a:r>
            <a:endParaRPr kumimoji="1" lang="en-US" altLang="zh-CN" b="1" dirty="0">
              <a:latin typeface="微软雅黑" panose="020B0503020204020204" pitchFamily="34" charset="-122"/>
              <a:ea typeface="微软雅黑" panose="020B0503020204020204" pitchFamily="34" charset="-122"/>
              <a:cs typeface="微软雅黑"/>
            </a:endParaRPr>
          </a:p>
        </p:txBody>
      </p:sp>
      <p:sp>
        <p:nvSpPr>
          <p:cNvPr id="23" name="矩形 22"/>
          <p:cNvSpPr/>
          <p:nvPr/>
        </p:nvSpPr>
        <p:spPr>
          <a:xfrm>
            <a:off x="2166661" y="1598705"/>
            <a:ext cx="5839485" cy="500137"/>
          </a:xfrm>
          <a:prstGeom prst="rect">
            <a:avLst/>
          </a:prstGeom>
        </p:spPr>
        <p:txBody>
          <a:bodyPr wrap="square" lIns="68580" tIns="34290" rIns="68580" bIns="34290">
            <a:spAutoFit/>
          </a:bodyPr>
          <a:lstStyle/>
          <a:p>
            <a:r>
              <a:rPr lang="zh-CN" altLang="en-US" sz="2800" b="1" dirty="0">
                <a:solidFill>
                  <a:srgbClr val="071F65"/>
                </a:solidFill>
                <a:latin typeface="+mj-ea"/>
                <a:ea typeface="+mj-ea"/>
              </a:rPr>
              <a:t>基于异质信息网络的跨领域推荐系统</a:t>
            </a:r>
          </a:p>
        </p:txBody>
      </p:sp>
      <p:cxnSp>
        <p:nvCxnSpPr>
          <p:cNvPr id="24" name="直接连接符 23"/>
          <p:cNvCxnSpPr>
            <a:cxnSpLocks/>
          </p:cNvCxnSpPr>
          <p:nvPr/>
        </p:nvCxnSpPr>
        <p:spPr>
          <a:xfrm flipH="1">
            <a:off x="2166661" y="2114550"/>
            <a:ext cx="5839485" cy="33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12318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6">
            <a:extLst>
              <a:ext uri="{FF2B5EF4-FFF2-40B4-BE49-F238E27FC236}">
                <a16:creationId xmlns:a16="http://schemas.microsoft.com/office/drawing/2014/main" id="{32A9A5C5-54A8-7044-907E-B0086D4311F5}"/>
              </a:ext>
            </a:extLst>
          </p:cNvPr>
          <p:cNvSpPr>
            <a:spLocks noChangeArrowheads="1"/>
          </p:cNvSpPr>
          <p:nvPr/>
        </p:nvSpPr>
        <p:spPr bwMode="auto">
          <a:xfrm>
            <a:off x="476188" y="177842"/>
            <a:ext cx="552105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a:t>
            </a:r>
            <a:r>
              <a:rPr lang="en-US" altLang="zh-CN" sz="1600" b="1" dirty="0">
                <a:solidFill>
                  <a:srgbClr val="071D66"/>
                </a:solidFill>
              </a:rPr>
              <a:t>HIN</a:t>
            </a:r>
            <a:r>
              <a:rPr lang="zh-CN" altLang="en-US" sz="1600" b="1" dirty="0">
                <a:solidFill>
                  <a:srgbClr val="071D66"/>
                </a:solidFill>
              </a:rPr>
              <a:t>表达的评分预测推荐框架</a:t>
            </a:r>
            <a:endParaRPr lang="zh-CN" altLang="en-US" sz="2400" b="1" dirty="0">
              <a:solidFill>
                <a:srgbClr val="071D66"/>
              </a:solidFill>
              <a:latin typeface="Arial" panose="020B0604020202020204" pitchFamily="34" charset="0"/>
            </a:endParaRPr>
          </a:p>
        </p:txBody>
      </p:sp>
      <p:sp>
        <p:nvSpPr>
          <p:cNvPr id="7" name="等腰三角形 47">
            <a:extLst>
              <a:ext uri="{FF2B5EF4-FFF2-40B4-BE49-F238E27FC236}">
                <a16:creationId xmlns:a16="http://schemas.microsoft.com/office/drawing/2014/main" id="{D5E132F0-409D-164F-A451-07EECA2D7AB2}"/>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8" name="文本框 7">
            <a:extLst>
              <a:ext uri="{FF2B5EF4-FFF2-40B4-BE49-F238E27FC236}">
                <a16:creationId xmlns:a16="http://schemas.microsoft.com/office/drawing/2014/main" id="{8DEEBAEC-58D5-A846-9CA0-2329E90CB92F}"/>
              </a:ext>
            </a:extLst>
          </p:cNvPr>
          <p:cNvSpPr txBox="1"/>
          <p:nvPr/>
        </p:nvSpPr>
        <p:spPr>
          <a:xfrm>
            <a:off x="654518" y="1039527"/>
            <a:ext cx="7161196" cy="624786"/>
          </a:xfrm>
          <a:prstGeom prst="rect">
            <a:avLst/>
          </a:prstGeom>
          <a:noFill/>
        </p:spPr>
        <p:txBody>
          <a:bodyPr wrap="square" rtlCol="0">
            <a:spAutoFit/>
          </a:bodyPr>
          <a:lstStyle/>
          <a:p>
            <a:pPr>
              <a:lnSpc>
                <a:spcPct val="130000"/>
              </a:lnSpc>
            </a:pPr>
            <a:r>
              <a:rPr kumimoji="1" lang="zh-CN" altLang="en-US" sz="1400" dirty="0">
                <a:latin typeface="Arial" panose="020B0604020202020204" pitchFamily="34" charset="0"/>
                <a:ea typeface="微软雅黑" panose="020B0503020204020204" pitchFamily="34" charset="-122"/>
              </a:rPr>
              <a:t>场景：个性化评分预测</a:t>
            </a:r>
            <a:endParaRPr kumimoji="1" lang="en-US" altLang="zh-CN" sz="1400" dirty="0">
              <a:latin typeface="Arial" panose="020B0604020202020204" pitchFamily="34" charset="0"/>
              <a:ea typeface="微软雅黑" panose="020B0503020204020204" pitchFamily="34" charset="-122"/>
            </a:endParaRPr>
          </a:p>
          <a:p>
            <a:pPr>
              <a:lnSpc>
                <a:spcPct val="130000"/>
              </a:lnSpc>
            </a:pPr>
            <a:r>
              <a:rPr kumimoji="1" lang="zh-CN" altLang="en-US" dirty="0">
                <a:latin typeface="Arial" panose="020B0604020202020204" pitchFamily="34" charset="0"/>
                <a:ea typeface="微软雅黑" panose="020B0503020204020204" pitchFamily="34" charset="-122"/>
              </a:rPr>
              <a:t>目标：以</a:t>
            </a:r>
            <a:r>
              <a:rPr kumimoji="1" lang="zh-CN" altLang="en-US" b="1" dirty="0">
                <a:latin typeface="Arial" panose="020B0604020202020204" pitchFamily="34" charset="0"/>
                <a:ea typeface="微软雅黑" panose="020B0503020204020204" pitchFamily="34" charset="-122"/>
              </a:rPr>
              <a:t>电影</a:t>
            </a:r>
            <a:r>
              <a:rPr kumimoji="1" lang="zh-CN" altLang="en-US" dirty="0">
                <a:latin typeface="Arial" panose="020B0604020202020204" pitchFamily="34" charset="0"/>
                <a:ea typeface="微软雅黑" panose="020B0503020204020204" pitchFamily="34" charset="-122"/>
              </a:rPr>
              <a:t>推荐系统作为</a:t>
            </a:r>
            <a:r>
              <a:rPr kumimoji="1" lang="zh-CN" altLang="en-US" b="1" dirty="0">
                <a:latin typeface="Arial" panose="020B0604020202020204" pitchFamily="34" charset="0"/>
                <a:ea typeface="微软雅黑" panose="020B0503020204020204" pitchFamily="34" charset="-122"/>
              </a:rPr>
              <a:t>辅助域</a:t>
            </a:r>
            <a:r>
              <a:rPr kumimoji="1" lang="zh-CN" altLang="en-US" dirty="0">
                <a:latin typeface="Arial" panose="020B0604020202020204" pitchFamily="34" charset="0"/>
                <a:ea typeface="微软雅黑" panose="020B0503020204020204" pitchFamily="34" charset="-122"/>
              </a:rPr>
              <a:t>，提高</a:t>
            </a:r>
            <a:r>
              <a:rPr kumimoji="1" lang="zh-CN" altLang="en-US" b="1" dirty="0">
                <a:latin typeface="Arial" panose="020B0604020202020204" pitchFamily="34" charset="0"/>
                <a:ea typeface="微软雅黑" panose="020B0503020204020204" pitchFamily="34" charset="-122"/>
              </a:rPr>
              <a:t>目标域</a:t>
            </a:r>
            <a:r>
              <a:rPr kumimoji="1" lang="zh-CN" altLang="en-US" dirty="0">
                <a:latin typeface="Arial" panose="020B0604020202020204" pitchFamily="34" charset="0"/>
                <a:ea typeface="微软雅黑" panose="020B0503020204020204" pitchFamily="34" charset="-122"/>
              </a:rPr>
              <a:t>（</a:t>
            </a:r>
            <a:r>
              <a:rPr kumimoji="1" lang="zh-CN" altLang="en-US" b="1" dirty="0">
                <a:latin typeface="Arial" panose="020B0604020202020204" pitchFamily="34" charset="0"/>
                <a:ea typeface="微软雅黑" panose="020B0503020204020204" pitchFamily="34" charset="-122"/>
              </a:rPr>
              <a:t>图书</a:t>
            </a:r>
            <a:r>
              <a:rPr kumimoji="1" lang="zh-CN" altLang="en-US" dirty="0">
                <a:latin typeface="Arial" panose="020B0604020202020204" pitchFamily="34" charset="0"/>
                <a:ea typeface="微软雅黑" panose="020B0503020204020204" pitchFamily="34" charset="-122"/>
              </a:rPr>
              <a:t>网站）的评分预测准确度</a:t>
            </a:r>
            <a:endParaRPr kumimoji="1" lang="en-US" altLang="zh-CN" sz="1400" dirty="0">
              <a:latin typeface="Arial" panose="020B0604020202020204" pitchFamily="34" charset="0"/>
              <a:ea typeface="微软雅黑" panose="020B0503020204020204" pitchFamily="34" charset="-122"/>
            </a:endParaRPr>
          </a:p>
        </p:txBody>
      </p:sp>
      <p:sp>
        <p:nvSpPr>
          <p:cNvPr id="5" name="文本框 4">
            <a:extLst>
              <a:ext uri="{FF2B5EF4-FFF2-40B4-BE49-F238E27FC236}">
                <a16:creationId xmlns:a16="http://schemas.microsoft.com/office/drawing/2014/main" id="{FD98AC45-A931-8044-9FDD-604E7C5AE07F}"/>
              </a:ext>
            </a:extLst>
          </p:cNvPr>
          <p:cNvSpPr txBox="1"/>
          <p:nvPr/>
        </p:nvSpPr>
        <p:spPr>
          <a:xfrm>
            <a:off x="654518" y="2194400"/>
            <a:ext cx="2149642"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数据集</a:t>
            </a:r>
            <a:endParaRPr kumimoji="1" lang="zh-CN" altLang="en-US" sz="1400" dirty="0">
              <a:latin typeface="Arial" panose="020B06040202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598DC5C0-BB27-6841-A67B-8A6CA5DE6E95}"/>
              </a:ext>
            </a:extLst>
          </p:cNvPr>
          <p:cNvSpPr txBox="1"/>
          <p:nvPr/>
        </p:nvSpPr>
        <p:spPr>
          <a:xfrm>
            <a:off x="654518" y="2640606"/>
            <a:ext cx="4129239" cy="1743619"/>
          </a:xfrm>
          <a:prstGeom prst="rect">
            <a:avLst/>
          </a:prstGeom>
          <a:noFill/>
        </p:spPr>
        <p:txBody>
          <a:bodyPr wrap="square" rtlCol="0">
            <a:spAutoFit/>
          </a:bodyPr>
          <a:lstStyle/>
          <a:p>
            <a:pPr>
              <a:lnSpc>
                <a:spcPct val="130000"/>
              </a:lnSpc>
            </a:pPr>
            <a:r>
              <a:rPr kumimoji="1" lang="zh-CN" altLang="en-US" dirty="0">
                <a:latin typeface="Arial" panose="020B0604020202020204" pitchFamily="34" charset="0"/>
                <a:ea typeface="微软雅黑" panose="020B0503020204020204" pitchFamily="34" charset="-122"/>
              </a:rPr>
              <a:t>图书：</a:t>
            </a:r>
            <a:r>
              <a:rPr kumimoji="1" lang="en-US" altLang="zh-CN" dirty="0" err="1">
                <a:latin typeface="Arial" panose="020B0604020202020204" pitchFamily="34" charset="0"/>
                <a:ea typeface="微软雅黑" panose="020B0503020204020204" pitchFamily="34" charset="-122"/>
              </a:rPr>
              <a:t>LibraryThing</a:t>
            </a:r>
            <a:r>
              <a:rPr kumimoji="1" lang="zh-CN" altLang="en-US" dirty="0">
                <a:latin typeface="Arial" panose="020B0604020202020204" pitchFamily="34" charset="0"/>
                <a:ea typeface="微软雅黑" panose="020B0503020204020204" pitchFamily="34" charset="-122"/>
              </a:rPr>
              <a:t> 网站</a:t>
            </a:r>
            <a:endParaRPr kumimoji="1" lang="en-US" altLang="zh-CN" dirty="0">
              <a:latin typeface="Arial" panose="020B0604020202020204" pitchFamily="34" charset="0"/>
              <a:ea typeface="微软雅黑" panose="020B0503020204020204" pitchFamily="34" charset="-122"/>
            </a:endParaRPr>
          </a:p>
          <a:p>
            <a:pPr>
              <a:lnSpc>
                <a:spcPct val="130000"/>
              </a:lnSpc>
            </a:pPr>
            <a:r>
              <a:rPr kumimoji="1" lang="zh-CN" altLang="en-US" dirty="0">
                <a:latin typeface="Arial" panose="020B0604020202020204" pitchFamily="34" charset="0"/>
                <a:ea typeface="微软雅黑" panose="020B0503020204020204" pitchFamily="34" charset="-122"/>
              </a:rPr>
              <a:t>电影：</a:t>
            </a:r>
            <a:r>
              <a:rPr kumimoji="1" lang="en-US" altLang="zh-CN" dirty="0">
                <a:latin typeface="Arial" panose="020B0604020202020204" pitchFamily="34" charset="0"/>
                <a:ea typeface="微软雅黑" panose="020B0503020204020204" pitchFamily="34" charset="-122"/>
              </a:rPr>
              <a:t>MovieLens-20m</a:t>
            </a:r>
            <a:r>
              <a:rPr kumimoji="1" lang="zh-CN" altLang="en-US" dirty="0">
                <a:latin typeface="Arial" panose="020B0604020202020204" pitchFamily="34" charset="0"/>
                <a:ea typeface="微软雅黑" panose="020B0503020204020204" pitchFamily="34" charset="-122"/>
              </a:rPr>
              <a:t>数据集</a:t>
            </a:r>
            <a:endParaRPr kumimoji="1" lang="en-US" altLang="zh-CN" dirty="0">
              <a:latin typeface="Arial" panose="020B0604020202020204" pitchFamily="34" charset="0"/>
              <a:ea typeface="微软雅黑" panose="020B0503020204020204" pitchFamily="34" charset="-122"/>
            </a:endParaRPr>
          </a:p>
          <a:p>
            <a:pPr>
              <a:lnSpc>
                <a:spcPct val="130000"/>
              </a:lnSpc>
            </a:pPr>
            <a:r>
              <a:rPr kumimoji="1" lang="zh-CN" altLang="en-US" dirty="0">
                <a:latin typeface="Arial" panose="020B0604020202020204" pitchFamily="34" charset="0"/>
                <a:ea typeface="微软雅黑" panose="020B0503020204020204" pitchFamily="34" charset="-122"/>
              </a:rPr>
              <a:t>包括用户、项目、评分及标签</a:t>
            </a:r>
            <a:endParaRPr kumimoji="1" lang="en-US" altLang="zh-CN" dirty="0">
              <a:latin typeface="Arial" panose="020B0604020202020204" pitchFamily="34" charset="0"/>
              <a:ea typeface="微软雅黑" panose="020B0503020204020204" pitchFamily="34" charset="-122"/>
            </a:endParaRPr>
          </a:p>
          <a:p>
            <a:pPr>
              <a:lnSpc>
                <a:spcPct val="130000"/>
              </a:lnSpc>
            </a:pPr>
            <a:endParaRPr kumimoji="1" lang="en-US" altLang="zh-CN" sz="1400" dirty="0">
              <a:latin typeface="Arial" panose="020B0604020202020204" pitchFamily="34" charset="0"/>
              <a:ea typeface="微软雅黑" panose="020B0503020204020204" pitchFamily="34" charset="-122"/>
            </a:endParaRPr>
          </a:p>
          <a:p>
            <a:pPr>
              <a:lnSpc>
                <a:spcPct val="130000"/>
              </a:lnSpc>
            </a:pPr>
            <a:r>
              <a:rPr kumimoji="1" lang="zh-CN" altLang="en-US" b="1" dirty="0">
                <a:latin typeface="Arial" panose="020B0604020202020204" pitchFamily="34" charset="0"/>
                <a:ea typeface="微软雅黑" panose="020B0503020204020204" pitchFamily="34" charset="-122"/>
              </a:rPr>
              <a:t>抽取</a:t>
            </a:r>
            <a:r>
              <a:rPr kumimoji="1" lang="en-US" altLang="zh-CN" b="1" dirty="0">
                <a:latin typeface="Arial" panose="020B0604020202020204" pitchFamily="34" charset="0"/>
                <a:ea typeface="微软雅黑" panose="020B0503020204020204" pitchFamily="34" charset="-122"/>
              </a:rPr>
              <a:t>5000</a:t>
            </a:r>
            <a:r>
              <a:rPr kumimoji="1" lang="zh-CN" altLang="en-US" b="1" dirty="0">
                <a:latin typeface="Arial" panose="020B0604020202020204" pitchFamily="34" charset="0"/>
                <a:ea typeface="微软雅黑" panose="020B0503020204020204" pitchFamily="34" charset="-122"/>
              </a:rPr>
              <a:t>的用户和项目</a:t>
            </a:r>
            <a:endParaRPr kumimoji="1" lang="en-US" altLang="zh-CN" sz="1400" b="1" dirty="0">
              <a:latin typeface="Arial" panose="020B0604020202020204" pitchFamily="34" charset="0"/>
              <a:ea typeface="微软雅黑" panose="020B0503020204020204" pitchFamily="34" charset="-122"/>
            </a:endParaRPr>
          </a:p>
          <a:p>
            <a:pPr>
              <a:lnSpc>
                <a:spcPct val="130000"/>
              </a:lnSpc>
            </a:pPr>
            <a:endParaRPr kumimoji="1" lang="en-US" altLang="zh-CN" sz="1400" dirty="0">
              <a:latin typeface="Arial" panose="020B0604020202020204" pitchFamily="34" charset="0"/>
              <a:ea typeface="微软雅黑" panose="020B0503020204020204" pitchFamily="34" charset="-122"/>
            </a:endParaRPr>
          </a:p>
        </p:txBody>
      </p:sp>
      <p:graphicFrame>
        <p:nvGraphicFramePr>
          <p:cNvPr id="10" name="表格 9">
            <a:extLst>
              <a:ext uri="{FF2B5EF4-FFF2-40B4-BE49-F238E27FC236}">
                <a16:creationId xmlns:a16="http://schemas.microsoft.com/office/drawing/2014/main" id="{3DF20BC5-8EB4-AB45-9FCA-243783EF2486}"/>
              </a:ext>
            </a:extLst>
          </p:cNvPr>
          <p:cNvGraphicFramePr>
            <a:graphicFrameLocks noGrp="1"/>
          </p:cNvGraphicFramePr>
          <p:nvPr>
            <p:extLst>
              <p:ext uri="{D42A27DB-BD31-4B8C-83A1-F6EECF244321}">
                <p14:modId xmlns:p14="http://schemas.microsoft.com/office/powerpoint/2010/main" val="3393349329"/>
              </p:ext>
            </p:extLst>
          </p:nvPr>
        </p:nvGraphicFramePr>
        <p:xfrm>
          <a:off x="4077837" y="2539110"/>
          <a:ext cx="4903603" cy="876043"/>
        </p:xfrm>
        <a:graphic>
          <a:graphicData uri="http://schemas.openxmlformats.org/drawingml/2006/table">
            <a:tbl>
              <a:tblPr firstRow="1" firstCol="1" bandRow="1"/>
              <a:tblGrid>
                <a:gridCol w="649642">
                  <a:extLst>
                    <a:ext uri="{9D8B030D-6E8A-4147-A177-3AD203B41FA5}">
                      <a16:colId xmlns:a16="http://schemas.microsoft.com/office/drawing/2014/main" val="1073659432"/>
                    </a:ext>
                  </a:extLst>
                </a:gridCol>
                <a:gridCol w="789207">
                  <a:extLst>
                    <a:ext uri="{9D8B030D-6E8A-4147-A177-3AD203B41FA5}">
                      <a16:colId xmlns:a16="http://schemas.microsoft.com/office/drawing/2014/main" val="1533422291"/>
                    </a:ext>
                  </a:extLst>
                </a:gridCol>
                <a:gridCol w="736592">
                  <a:extLst>
                    <a:ext uri="{9D8B030D-6E8A-4147-A177-3AD203B41FA5}">
                      <a16:colId xmlns:a16="http://schemas.microsoft.com/office/drawing/2014/main" val="1307411037"/>
                    </a:ext>
                  </a:extLst>
                </a:gridCol>
                <a:gridCol w="736593">
                  <a:extLst>
                    <a:ext uri="{9D8B030D-6E8A-4147-A177-3AD203B41FA5}">
                      <a16:colId xmlns:a16="http://schemas.microsoft.com/office/drawing/2014/main" val="3522840273"/>
                    </a:ext>
                  </a:extLst>
                </a:gridCol>
                <a:gridCol w="881141">
                  <a:extLst>
                    <a:ext uri="{9D8B030D-6E8A-4147-A177-3AD203B41FA5}">
                      <a16:colId xmlns:a16="http://schemas.microsoft.com/office/drawing/2014/main" val="3813847742"/>
                    </a:ext>
                  </a:extLst>
                </a:gridCol>
                <a:gridCol w="1110428">
                  <a:extLst>
                    <a:ext uri="{9D8B030D-6E8A-4147-A177-3AD203B41FA5}">
                      <a16:colId xmlns:a16="http://schemas.microsoft.com/office/drawing/2014/main" val="2606816679"/>
                    </a:ext>
                  </a:extLst>
                </a:gridCol>
              </a:tblGrid>
              <a:tr h="309791">
                <a:tc>
                  <a:txBody>
                    <a:bodyPr/>
                    <a:lstStyle/>
                    <a:p>
                      <a:pPr indent="266700" algn="ctr">
                        <a:lnSpc>
                          <a:spcPts val="2000"/>
                        </a:lnSpc>
                        <a:spcAft>
                          <a:spcPts val="0"/>
                        </a:spcAft>
                      </a:pPr>
                      <a:r>
                        <a:rPr lang="en-US" sz="1200" kern="100" dirty="0">
                          <a:effectLst/>
                          <a:latin typeface="Times New Roman" panose="02020603050405020304" pitchFamily="18" charset="0"/>
                          <a:ea typeface="宋体" panose="02010600030101010101" pitchFamily="2" charset="-122"/>
                        </a:rPr>
                        <a:t> </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lnSpc>
                          <a:spcPts val="2000"/>
                        </a:lnSpc>
                        <a:spcAft>
                          <a:spcPts val="0"/>
                        </a:spcAft>
                      </a:pPr>
                      <a:r>
                        <a:rPr lang="zh-CN" sz="1200" kern="100">
                          <a:effectLst/>
                          <a:latin typeface="Times New Roman" panose="02020603050405020304" pitchFamily="18" charset="0"/>
                          <a:ea typeface="宋体" panose="02010600030101010101" pitchFamily="2" charset="-122"/>
                        </a:rPr>
                        <a:t>用户数</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lnSpc>
                          <a:spcPts val="2000"/>
                        </a:lnSpc>
                        <a:spcAft>
                          <a:spcPts val="0"/>
                        </a:spcAft>
                      </a:pPr>
                      <a:r>
                        <a:rPr lang="zh-CN" sz="1200" kern="100">
                          <a:effectLst/>
                          <a:latin typeface="Times New Roman" panose="02020603050405020304" pitchFamily="18" charset="0"/>
                          <a:ea typeface="宋体" panose="02010600030101010101" pitchFamily="2" charset="-122"/>
                        </a:rPr>
                        <a:t>项目数</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lnSpc>
                          <a:spcPts val="2000"/>
                        </a:lnSpc>
                        <a:spcAft>
                          <a:spcPts val="0"/>
                        </a:spcAft>
                      </a:pPr>
                      <a:r>
                        <a:rPr lang="zh-CN" sz="1200" kern="100">
                          <a:effectLst/>
                          <a:latin typeface="Times New Roman" panose="02020603050405020304" pitchFamily="18" charset="0"/>
                          <a:ea typeface="宋体" panose="02010600030101010101" pitchFamily="2" charset="-122"/>
                        </a:rPr>
                        <a:t>评分数</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l">
                        <a:lnSpc>
                          <a:spcPts val="2000"/>
                        </a:lnSpc>
                        <a:spcAft>
                          <a:spcPts val="0"/>
                        </a:spcAft>
                      </a:pPr>
                      <a:r>
                        <a:rPr lang="zh-CN" altLang="en-US" sz="1200" kern="100" dirty="0">
                          <a:effectLst/>
                          <a:latin typeface="Times New Roman" panose="02020603050405020304" pitchFamily="18" charset="0"/>
                          <a:ea typeface="宋体" panose="02010600030101010101" pitchFamily="2" charset="-122"/>
                        </a:rPr>
                        <a:t>数据密</a:t>
                      </a:r>
                      <a:r>
                        <a:rPr lang="zh-CN" sz="1200" kern="100" dirty="0">
                          <a:effectLst/>
                          <a:latin typeface="Times New Roman" panose="02020603050405020304" pitchFamily="18" charset="0"/>
                          <a:ea typeface="宋体" panose="02010600030101010101" pitchFamily="2" charset="-122"/>
                        </a:rPr>
                        <a:t>度</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just">
                        <a:lnSpc>
                          <a:spcPts val="2000"/>
                        </a:lnSpc>
                        <a:spcAft>
                          <a:spcPts val="0"/>
                        </a:spcAft>
                      </a:pPr>
                      <a:r>
                        <a:rPr lang="zh-CN" sz="1200" kern="100" dirty="0">
                          <a:effectLst/>
                          <a:latin typeface="Times New Roman" panose="02020603050405020304" pitchFamily="18" charset="0"/>
                          <a:ea typeface="宋体" panose="02010600030101010101" pitchFamily="2" charset="-122"/>
                        </a:rPr>
                        <a:t>公共标签数</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8166204"/>
                  </a:ext>
                </a:extLst>
              </a:tr>
              <a:tr h="340001">
                <a:tc>
                  <a:txBody>
                    <a:bodyPr/>
                    <a:lstStyle/>
                    <a:p>
                      <a:pPr indent="127000" algn="just">
                        <a:lnSpc>
                          <a:spcPts val="2000"/>
                        </a:lnSpc>
                        <a:spcAft>
                          <a:spcPts val="0"/>
                        </a:spcAft>
                      </a:pPr>
                      <a:r>
                        <a:rPr lang="zh-CN" altLang="en-US" sz="1200" kern="100" dirty="0">
                          <a:effectLst/>
                          <a:latin typeface="Times New Roman" panose="02020603050405020304" pitchFamily="18" charset="0"/>
                          <a:ea typeface="宋体" panose="02010600030101010101" pitchFamily="2" charset="-122"/>
                        </a:rPr>
                        <a:t>图书</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4974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4998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493460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0.724%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indent="266700" algn="just">
                        <a:lnSpc>
                          <a:spcPts val="2000"/>
                        </a:lnSpc>
                        <a:spcAft>
                          <a:spcPts val="0"/>
                        </a:spcAft>
                      </a:pPr>
                      <a:r>
                        <a:rPr lang="en-US" sz="1200" kern="100">
                          <a:effectLst/>
                          <a:latin typeface="Times New Roman" panose="02020603050405020304" pitchFamily="18" charset="0"/>
                          <a:ea typeface="宋体" panose="02010600030101010101" pitchFamily="2" charset="-122"/>
                        </a:rPr>
                        <a:t>699</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8901785"/>
                  </a:ext>
                </a:extLst>
              </a:tr>
              <a:tr h="0">
                <a:tc>
                  <a:txBody>
                    <a:bodyPr/>
                    <a:lstStyle/>
                    <a:p>
                      <a:pPr indent="127000" algn="just">
                        <a:lnSpc>
                          <a:spcPts val="2000"/>
                        </a:lnSpc>
                        <a:spcAft>
                          <a:spcPts val="0"/>
                        </a:spcAft>
                      </a:pPr>
                      <a:r>
                        <a:rPr lang="zh-CN" altLang="en-US" sz="1200" kern="100" dirty="0">
                          <a:effectLst/>
                          <a:latin typeface="Times New Roman" panose="02020603050405020304" pitchFamily="18" charset="0"/>
                          <a:ea typeface="宋体" panose="02010600030101010101" pitchFamily="2" charset="-122"/>
                        </a:rPr>
                        <a:t>电影</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4999</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4796</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581684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2.426%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764092682"/>
                  </a:ext>
                </a:extLst>
              </a:tr>
            </a:tbl>
          </a:graphicData>
        </a:graphic>
      </p:graphicFrame>
      <p:sp>
        <p:nvSpPr>
          <p:cNvPr id="11" name="矩形 10">
            <a:extLst>
              <a:ext uri="{FF2B5EF4-FFF2-40B4-BE49-F238E27FC236}">
                <a16:creationId xmlns:a16="http://schemas.microsoft.com/office/drawing/2014/main" id="{20A99D50-A50C-BB41-897D-E7AD1B96D408}"/>
              </a:ext>
            </a:extLst>
          </p:cNvPr>
          <p:cNvSpPr/>
          <p:nvPr/>
        </p:nvSpPr>
        <p:spPr>
          <a:xfrm>
            <a:off x="6685985" y="3536548"/>
            <a:ext cx="1613131" cy="624786"/>
          </a:xfrm>
          <a:prstGeom prst="rect">
            <a:avLst/>
          </a:prstGeom>
        </p:spPr>
        <p:txBody>
          <a:bodyPr wrap="square">
            <a:spAutoFit/>
          </a:bodyPr>
          <a:lstStyle/>
          <a:p>
            <a:pPr>
              <a:lnSpc>
                <a:spcPct val="130000"/>
              </a:lnSpc>
            </a:pPr>
            <a:r>
              <a:rPr kumimoji="1" lang="zh-CN" altLang="en-US" dirty="0">
                <a:latin typeface="Arial" panose="020B0604020202020204" pitchFamily="34" charset="0"/>
                <a:ea typeface="微软雅黑" panose="020B0503020204020204" pitchFamily="34" charset="-122"/>
              </a:rPr>
              <a:t>目标域：图书网站</a:t>
            </a:r>
            <a:endParaRPr kumimoji="1" lang="en-US" altLang="zh-CN" dirty="0">
              <a:latin typeface="Arial" panose="020B0604020202020204" pitchFamily="34" charset="0"/>
              <a:ea typeface="微软雅黑" panose="020B0503020204020204" pitchFamily="34" charset="-122"/>
            </a:endParaRPr>
          </a:p>
          <a:p>
            <a:pPr>
              <a:lnSpc>
                <a:spcPct val="130000"/>
              </a:lnSpc>
            </a:pPr>
            <a:r>
              <a:rPr kumimoji="1" lang="zh-CN" altLang="en-US" dirty="0">
                <a:latin typeface="Arial" panose="020B0604020202020204" pitchFamily="34" charset="0"/>
                <a:ea typeface="微软雅黑" panose="020B0503020204020204" pitchFamily="34" charset="-122"/>
              </a:rPr>
              <a:t>辅助域：电影网站 </a:t>
            </a:r>
          </a:p>
        </p:txBody>
      </p:sp>
      <p:sp>
        <p:nvSpPr>
          <p:cNvPr id="12" name="矩形 11">
            <a:extLst>
              <a:ext uri="{FF2B5EF4-FFF2-40B4-BE49-F238E27FC236}">
                <a16:creationId xmlns:a16="http://schemas.microsoft.com/office/drawing/2014/main" id="{9F0021BE-9978-6946-9526-B5C6585EAB10}"/>
              </a:ext>
            </a:extLst>
          </p:cNvPr>
          <p:cNvSpPr/>
          <p:nvPr/>
        </p:nvSpPr>
        <p:spPr>
          <a:xfrm>
            <a:off x="7064682" y="2875636"/>
            <a:ext cx="758283" cy="5395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898139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9" grpId="0"/>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FC73A495-8F8E-974C-8AD8-B8B0755A1E4B}"/>
              </a:ext>
            </a:extLst>
          </p:cNvPr>
          <p:cNvSpPr>
            <a:spLocks noChangeArrowheads="1"/>
          </p:cNvSpPr>
          <p:nvPr/>
        </p:nvSpPr>
        <p:spPr bwMode="auto">
          <a:xfrm>
            <a:off x="476188" y="177842"/>
            <a:ext cx="552105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a:t>
            </a:r>
            <a:r>
              <a:rPr lang="en-US" altLang="zh-CN" sz="1600" b="1" dirty="0">
                <a:solidFill>
                  <a:srgbClr val="071D66"/>
                </a:solidFill>
              </a:rPr>
              <a:t>HIN</a:t>
            </a:r>
            <a:r>
              <a:rPr lang="zh-CN" altLang="en-US" sz="1600" b="1" dirty="0">
                <a:solidFill>
                  <a:srgbClr val="071D66"/>
                </a:solidFill>
              </a:rPr>
              <a:t>表达的评分预测推荐框架</a:t>
            </a:r>
            <a:endParaRPr lang="zh-CN" altLang="en-US" sz="2400" b="1" dirty="0">
              <a:solidFill>
                <a:srgbClr val="071D66"/>
              </a:solidFill>
              <a:latin typeface="Arial" panose="020B0604020202020204" pitchFamily="34" charset="0"/>
            </a:endParaRPr>
          </a:p>
        </p:txBody>
      </p:sp>
      <p:sp>
        <p:nvSpPr>
          <p:cNvPr id="3" name="等腰三角形 47">
            <a:extLst>
              <a:ext uri="{FF2B5EF4-FFF2-40B4-BE49-F238E27FC236}">
                <a16:creationId xmlns:a16="http://schemas.microsoft.com/office/drawing/2014/main" id="{BA1C1F52-F789-8D49-955D-42060C3D77CF}"/>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5" name="图片 4">
            <a:extLst>
              <a:ext uri="{FF2B5EF4-FFF2-40B4-BE49-F238E27FC236}">
                <a16:creationId xmlns:a16="http://schemas.microsoft.com/office/drawing/2014/main" id="{B9FC23B2-8C2F-574C-B18B-CA855BE32F16}"/>
              </a:ext>
            </a:extLst>
          </p:cNvPr>
          <p:cNvPicPr>
            <a:picLocks noChangeAspect="1"/>
          </p:cNvPicPr>
          <p:nvPr/>
        </p:nvPicPr>
        <p:blipFill rotWithShape="1">
          <a:blip r:embed="rId3"/>
          <a:srcRect l="4410" t="12433" r="8603" b="15228"/>
          <a:stretch/>
        </p:blipFill>
        <p:spPr>
          <a:xfrm>
            <a:off x="250792" y="1485868"/>
            <a:ext cx="6564429" cy="3144851"/>
          </a:xfrm>
          <a:prstGeom prst="rect">
            <a:avLst/>
          </a:prstGeom>
        </p:spPr>
      </p:pic>
      <p:sp>
        <p:nvSpPr>
          <p:cNvPr id="6" name="文本框 5">
            <a:extLst>
              <a:ext uri="{FF2B5EF4-FFF2-40B4-BE49-F238E27FC236}">
                <a16:creationId xmlns:a16="http://schemas.microsoft.com/office/drawing/2014/main" id="{6BC74DA9-231D-B044-A6D8-DA80026378B7}"/>
              </a:ext>
            </a:extLst>
          </p:cNvPr>
          <p:cNvSpPr txBox="1"/>
          <p:nvPr/>
        </p:nvSpPr>
        <p:spPr>
          <a:xfrm>
            <a:off x="501585" y="890331"/>
            <a:ext cx="2723949"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算法介绍：</a:t>
            </a:r>
            <a:r>
              <a:rPr kumimoji="1" lang="zh-CN" altLang="en-US" dirty="0">
                <a:latin typeface="Arial" panose="020B0604020202020204" pitchFamily="34" charset="0"/>
                <a:ea typeface="微软雅黑" panose="020B0503020204020204" pitchFamily="34" charset="-122"/>
              </a:rPr>
              <a:t>系统整体</a:t>
            </a:r>
            <a:r>
              <a:rPr kumimoji="1" lang="zh-CN" altLang="en-US" sz="1400" dirty="0">
                <a:latin typeface="Arial" panose="020B0604020202020204" pitchFamily="34" charset="0"/>
                <a:ea typeface="微软雅黑" panose="020B0503020204020204" pitchFamily="34" charset="-122"/>
              </a:rPr>
              <a:t>框架</a:t>
            </a:r>
          </a:p>
        </p:txBody>
      </p:sp>
      <p:sp>
        <p:nvSpPr>
          <p:cNvPr id="7" name="文本框 6">
            <a:extLst>
              <a:ext uri="{FF2B5EF4-FFF2-40B4-BE49-F238E27FC236}">
                <a16:creationId xmlns:a16="http://schemas.microsoft.com/office/drawing/2014/main" id="{B30CE6E1-7A79-9D47-A5B0-D29BFE591A97}"/>
              </a:ext>
            </a:extLst>
          </p:cNvPr>
          <p:cNvSpPr txBox="1"/>
          <p:nvPr/>
        </p:nvSpPr>
        <p:spPr>
          <a:xfrm>
            <a:off x="6930189" y="2731034"/>
            <a:ext cx="2213811" cy="890372"/>
          </a:xfrm>
          <a:prstGeom prst="rect">
            <a:avLst/>
          </a:prstGeom>
          <a:noFill/>
        </p:spPr>
        <p:txBody>
          <a:bodyPr wrap="square" rtlCol="0">
            <a:spAutoFit/>
          </a:bodyPr>
          <a:lstStyle/>
          <a:p>
            <a:pPr marL="228600" indent="-228600">
              <a:lnSpc>
                <a:spcPct val="150000"/>
              </a:lnSpc>
              <a:buFont typeface="+mj-lt"/>
              <a:buAutoNum type="alphaLcParenR"/>
            </a:pPr>
            <a:r>
              <a:rPr kumimoji="1" lang="zh-CN" altLang="en-US" sz="1200" dirty="0">
                <a:latin typeface="Arial" panose="020B0604020202020204" pitchFamily="34" charset="0"/>
                <a:ea typeface="微软雅黑" panose="020B0503020204020204" pitchFamily="34" charset="-122"/>
              </a:rPr>
              <a:t>构造跨领域</a:t>
            </a:r>
            <a:r>
              <a:rPr kumimoji="1" lang="en-US" altLang="zh-CN" sz="1200" dirty="0">
                <a:latin typeface="Arial" panose="020B0604020202020204" pitchFamily="34" charset="0"/>
                <a:ea typeface="微软雅黑" panose="020B0503020204020204" pitchFamily="34" charset="-122"/>
              </a:rPr>
              <a:t>HIN</a:t>
            </a:r>
          </a:p>
          <a:p>
            <a:pPr marL="228600" indent="-228600">
              <a:lnSpc>
                <a:spcPct val="150000"/>
              </a:lnSpc>
              <a:buFont typeface="+mj-lt"/>
              <a:buAutoNum type="alphaLcParenR"/>
            </a:pPr>
            <a:r>
              <a:rPr kumimoji="1" lang="zh-CN" altLang="en-US" sz="1200" dirty="0">
                <a:latin typeface="Arial" panose="020B0604020202020204" pitchFamily="34" charset="0"/>
                <a:ea typeface="微软雅黑" panose="020B0503020204020204" pitchFamily="34" charset="-122"/>
              </a:rPr>
              <a:t>训练跨领域</a:t>
            </a:r>
            <a:r>
              <a:rPr kumimoji="1" lang="en-US" altLang="zh-CN" sz="1200" dirty="0">
                <a:latin typeface="Arial" panose="020B0604020202020204" pitchFamily="34" charset="0"/>
                <a:ea typeface="微软雅黑" panose="020B0503020204020204" pitchFamily="34" charset="-122"/>
              </a:rPr>
              <a:t>HIN</a:t>
            </a:r>
            <a:r>
              <a:rPr kumimoji="1" lang="zh-CN" altLang="en-US" sz="1200" dirty="0">
                <a:latin typeface="Arial" panose="020B0604020202020204" pitchFamily="34" charset="0"/>
                <a:ea typeface="微软雅黑" panose="020B0503020204020204" pitchFamily="34" charset="-122"/>
              </a:rPr>
              <a:t>的节点表达</a:t>
            </a:r>
            <a:endParaRPr kumimoji="1" lang="en-US" altLang="zh-CN" sz="1200" dirty="0">
              <a:latin typeface="Arial" panose="020B0604020202020204" pitchFamily="34" charset="0"/>
              <a:ea typeface="微软雅黑" panose="020B0503020204020204" pitchFamily="34" charset="-122"/>
            </a:endParaRPr>
          </a:p>
          <a:p>
            <a:pPr marL="228600" indent="-228600">
              <a:lnSpc>
                <a:spcPct val="150000"/>
              </a:lnSpc>
              <a:buFont typeface="+mj-lt"/>
              <a:buAutoNum type="alphaLcParenR"/>
            </a:pPr>
            <a:r>
              <a:rPr kumimoji="1" lang="zh-CN" altLang="en-US" sz="1200" dirty="0">
                <a:latin typeface="Arial" panose="020B0604020202020204" pitchFamily="34" charset="0"/>
                <a:ea typeface="微软雅黑" panose="020B0503020204020204" pitchFamily="34" charset="-122"/>
              </a:rPr>
              <a:t>训练评分预测器</a:t>
            </a:r>
            <a:endParaRPr kumimoji="1" lang="en-US" altLang="zh-CN" sz="12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240421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par>
                          <p:cTn id="11" fill="hold">
                            <p:stCondLst>
                              <p:cond delay="100"/>
                            </p:stCondLst>
                            <p:childTnLst>
                              <p:par>
                                <p:cTn id="12" presetID="1" presetClass="entr" presetSubtype="0" fill="hold" grpId="0" nodeType="afterEffect">
                                  <p:stCondLst>
                                    <p:cond delay="100"/>
                                  </p:stCondLst>
                                  <p:childTnLst>
                                    <p:set>
                                      <p:cBhvr>
                                        <p:cTn id="13" dur="1" fill="hold">
                                          <p:stCondLst>
                                            <p:cond delay="0"/>
                                          </p:stCondLst>
                                        </p:cTn>
                                        <p:tgtEl>
                                          <p:spTgt spid="7">
                                            <p:txEl>
                                              <p:pRg st="1" end="1"/>
                                            </p:txEl>
                                          </p:spTgt>
                                        </p:tgtEl>
                                        <p:attrNameLst>
                                          <p:attrName>style.visibility</p:attrName>
                                        </p:attrNameLst>
                                      </p:cBhvr>
                                      <p:to>
                                        <p:strVal val="visible"/>
                                      </p:to>
                                    </p:set>
                                  </p:childTnLst>
                                </p:cTn>
                              </p:par>
                            </p:childTnLst>
                          </p:cTn>
                        </p:par>
                        <p:par>
                          <p:cTn id="14" fill="hold">
                            <p:stCondLst>
                              <p:cond delay="200"/>
                            </p:stCondLst>
                            <p:childTnLst>
                              <p:par>
                                <p:cTn id="15" presetID="1" presetClass="entr" presetSubtype="0" fill="hold" grpId="0" nodeType="afterEffect">
                                  <p:stCondLst>
                                    <p:cond delay="10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FC73A495-8F8E-974C-8AD8-B8B0755A1E4B}"/>
              </a:ext>
            </a:extLst>
          </p:cNvPr>
          <p:cNvSpPr>
            <a:spLocks noChangeArrowheads="1"/>
          </p:cNvSpPr>
          <p:nvPr/>
        </p:nvSpPr>
        <p:spPr bwMode="auto">
          <a:xfrm>
            <a:off x="476188" y="177842"/>
            <a:ext cx="552105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a:t>
            </a:r>
            <a:r>
              <a:rPr lang="en-US" altLang="zh-CN" sz="1600" b="1" dirty="0">
                <a:solidFill>
                  <a:srgbClr val="071D66"/>
                </a:solidFill>
              </a:rPr>
              <a:t>HIN</a:t>
            </a:r>
            <a:r>
              <a:rPr lang="zh-CN" altLang="en-US" sz="1600" b="1" dirty="0">
                <a:solidFill>
                  <a:srgbClr val="071D66"/>
                </a:solidFill>
              </a:rPr>
              <a:t>表达的评分预测推荐框架</a:t>
            </a:r>
            <a:endParaRPr lang="zh-CN" altLang="en-US" sz="2400" b="1" dirty="0">
              <a:solidFill>
                <a:srgbClr val="071D66"/>
              </a:solidFill>
              <a:latin typeface="Arial" panose="020B0604020202020204" pitchFamily="34" charset="0"/>
            </a:endParaRPr>
          </a:p>
        </p:txBody>
      </p:sp>
      <p:sp>
        <p:nvSpPr>
          <p:cNvPr id="3" name="等腰三角形 47">
            <a:extLst>
              <a:ext uri="{FF2B5EF4-FFF2-40B4-BE49-F238E27FC236}">
                <a16:creationId xmlns:a16="http://schemas.microsoft.com/office/drawing/2014/main" id="{BA1C1F52-F789-8D49-955D-42060C3D77CF}"/>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6" name="文本框 5">
            <a:extLst>
              <a:ext uri="{FF2B5EF4-FFF2-40B4-BE49-F238E27FC236}">
                <a16:creationId xmlns:a16="http://schemas.microsoft.com/office/drawing/2014/main" id="{6BC74DA9-231D-B044-A6D8-DA80026378B7}"/>
              </a:ext>
            </a:extLst>
          </p:cNvPr>
          <p:cNvSpPr txBox="1"/>
          <p:nvPr/>
        </p:nvSpPr>
        <p:spPr>
          <a:xfrm>
            <a:off x="501585" y="890331"/>
            <a:ext cx="2723949"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算法介绍：</a:t>
            </a:r>
            <a:r>
              <a:rPr kumimoji="1" lang="en-US" altLang="zh-CN" dirty="0">
                <a:latin typeface="Arial" panose="020B0604020202020204" pitchFamily="34" charset="0"/>
                <a:ea typeface="微软雅黑" panose="020B0503020204020204" pitchFamily="34" charset="-122"/>
              </a:rPr>
              <a:t>1</a:t>
            </a:r>
            <a:r>
              <a:rPr kumimoji="1" lang="zh-CN" altLang="en-US" dirty="0">
                <a:latin typeface="Arial" panose="020B0604020202020204" pitchFamily="34" charset="0"/>
                <a:ea typeface="微软雅黑" panose="020B0503020204020204" pitchFamily="34" charset="-122"/>
              </a:rPr>
              <a:t>）构造跨领域</a:t>
            </a:r>
            <a:r>
              <a:rPr kumimoji="1" lang="en-US" altLang="zh-CN" dirty="0">
                <a:latin typeface="Arial" panose="020B0604020202020204" pitchFamily="34" charset="0"/>
                <a:ea typeface="微软雅黑" panose="020B0503020204020204" pitchFamily="34" charset="-122"/>
              </a:rPr>
              <a:t>HIN</a:t>
            </a:r>
          </a:p>
        </p:txBody>
      </p:sp>
      <p:sp>
        <p:nvSpPr>
          <p:cNvPr id="4" name="文本框 3">
            <a:extLst>
              <a:ext uri="{FF2B5EF4-FFF2-40B4-BE49-F238E27FC236}">
                <a16:creationId xmlns:a16="http://schemas.microsoft.com/office/drawing/2014/main" id="{14FECBAA-C63D-4B40-9430-D87D4DDEE623}"/>
              </a:ext>
            </a:extLst>
          </p:cNvPr>
          <p:cNvSpPr txBox="1"/>
          <p:nvPr/>
        </p:nvSpPr>
        <p:spPr>
          <a:xfrm>
            <a:off x="501585" y="1263934"/>
            <a:ext cx="6255350" cy="701282"/>
          </a:xfrm>
          <a:prstGeom prst="rect">
            <a:avLst/>
          </a:prstGeom>
          <a:noFill/>
        </p:spPr>
        <p:txBody>
          <a:bodyPr wrap="square" rtlCol="0">
            <a:spAutoFit/>
          </a:bodyPr>
          <a:lstStyle/>
          <a:p>
            <a:pPr>
              <a:lnSpc>
                <a:spcPct val="130000"/>
              </a:lnSpc>
            </a:pPr>
            <a:r>
              <a:rPr kumimoji="1" lang="zh-CN" altLang="en-US" dirty="0">
                <a:latin typeface="Arial" panose="020B0604020202020204" pitchFamily="34" charset="0"/>
                <a:ea typeface="微软雅黑" panose="020B0503020204020204" pitchFamily="34" charset="-122"/>
              </a:rPr>
              <a:t>将</a:t>
            </a:r>
            <a:r>
              <a:rPr kumimoji="1" lang="zh-CN" altLang="en-US" sz="1600" b="1" dirty="0">
                <a:latin typeface="Arial" panose="020B0604020202020204" pitchFamily="34" charset="0"/>
                <a:ea typeface="微软雅黑" panose="020B0503020204020204" pitchFamily="34" charset="-122"/>
              </a:rPr>
              <a:t>标签</a:t>
            </a:r>
            <a:r>
              <a:rPr kumimoji="1" lang="zh-CN" altLang="en-US" dirty="0">
                <a:latin typeface="Arial" panose="020B0604020202020204" pitchFamily="34" charset="0"/>
                <a:ea typeface="微软雅黑" panose="020B0503020204020204" pitchFamily="34" charset="-122"/>
              </a:rPr>
              <a:t>作为</a:t>
            </a:r>
            <a:r>
              <a:rPr kumimoji="1" lang="zh-CN" altLang="en-US" sz="1600" b="1" dirty="0">
                <a:latin typeface="Arial" panose="020B0604020202020204" pitchFamily="34" charset="0"/>
                <a:ea typeface="微软雅黑" panose="020B0503020204020204" pitchFamily="34" charset="-122"/>
              </a:rPr>
              <a:t>异质信息的来源</a:t>
            </a:r>
            <a:endParaRPr kumimoji="1" lang="en-US" altLang="zh-CN" sz="1400" b="1" dirty="0">
              <a:latin typeface="Arial" panose="020B0604020202020204" pitchFamily="34" charset="0"/>
              <a:ea typeface="微软雅黑" panose="020B0503020204020204" pitchFamily="34" charset="-122"/>
            </a:endParaRPr>
          </a:p>
          <a:p>
            <a:pPr>
              <a:lnSpc>
                <a:spcPct val="130000"/>
              </a:lnSpc>
            </a:pPr>
            <a:r>
              <a:rPr kumimoji="1" lang="zh-CN" altLang="en-US" sz="1400" dirty="0">
                <a:latin typeface="Arial" panose="020B0604020202020204" pitchFamily="34" charset="0"/>
                <a:ea typeface="微软雅黑" panose="020B0503020204020204" pitchFamily="34" charset="-122"/>
              </a:rPr>
              <a:t>采用</a:t>
            </a:r>
            <a:r>
              <a:rPr kumimoji="1" lang="zh-CN" altLang="en-US" sz="1600" b="1" dirty="0">
                <a:latin typeface="Arial" panose="020B0604020202020204" pitchFamily="34" charset="0"/>
                <a:ea typeface="微软雅黑" panose="020B0503020204020204" pitchFamily="34" charset="-122"/>
              </a:rPr>
              <a:t>领域间公共标签</a:t>
            </a:r>
            <a:r>
              <a:rPr kumimoji="1" lang="zh-CN" altLang="en-US" sz="1400" dirty="0">
                <a:latin typeface="Arial" panose="020B0604020202020204" pitchFamily="34" charset="0"/>
                <a:ea typeface="微软雅黑" panose="020B0503020204020204" pitchFamily="34" charset="-122"/>
              </a:rPr>
              <a:t>作为</a:t>
            </a:r>
            <a:r>
              <a:rPr kumimoji="1" lang="zh-CN" altLang="en-US" sz="1600" b="1" dirty="0">
                <a:latin typeface="Arial" panose="020B0604020202020204" pitchFamily="34" charset="0"/>
                <a:ea typeface="微软雅黑" panose="020B0503020204020204" pitchFamily="34" charset="-122"/>
              </a:rPr>
              <a:t>桥梁</a:t>
            </a:r>
            <a:r>
              <a:rPr kumimoji="1" lang="zh-CN" altLang="en-US" sz="1400" dirty="0">
                <a:latin typeface="Arial" panose="020B0604020202020204" pitchFamily="34" charset="0"/>
                <a:ea typeface="微软雅黑" panose="020B0503020204020204" pitchFamily="34" charset="-122"/>
              </a:rPr>
              <a:t>，将单领域</a:t>
            </a:r>
            <a:r>
              <a:rPr kumimoji="1" lang="en-US" altLang="zh-CN" sz="1400" dirty="0">
                <a:latin typeface="Arial" panose="020B0604020202020204" pitchFamily="34" charset="0"/>
                <a:ea typeface="微软雅黑" panose="020B0503020204020204" pitchFamily="34" charset="-122"/>
              </a:rPr>
              <a:t>HIN</a:t>
            </a:r>
            <a:r>
              <a:rPr kumimoji="1" lang="zh-CN" altLang="en-US" sz="1400" dirty="0">
                <a:latin typeface="Arial" panose="020B0604020202020204" pitchFamily="34" charset="0"/>
                <a:ea typeface="微软雅黑" panose="020B0503020204020204" pitchFamily="34" charset="-122"/>
              </a:rPr>
              <a:t>进行连接</a:t>
            </a:r>
            <a:r>
              <a:rPr kumimoji="1" lang="zh-CN" altLang="en-US" dirty="0">
                <a:latin typeface="Arial" panose="020B0604020202020204" pitchFamily="34" charset="0"/>
                <a:ea typeface="微软雅黑" panose="020B0503020204020204" pitchFamily="34" charset="-122"/>
              </a:rPr>
              <a:t>，构造跨领域</a:t>
            </a:r>
            <a:r>
              <a:rPr kumimoji="1" lang="en-US" altLang="zh-CN" dirty="0">
                <a:latin typeface="Arial" panose="020B0604020202020204" pitchFamily="34" charset="0"/>
                <a:ea typeface="微软雅黑" panose="020B0503020204020204" pitchFamily="34" charset="-122"/>
              </a:rPr>
              <a:t>HIN</a:t>
            </a:r>
            <a:r>
              <a:rPr kumimoji="1" lang="zh-CN" altLang="en-US" dirty="0">
                <a:latin typeface="Arial" panose="020B0604020202020204" pitchFamily="34" charset="0"/>
                <a:ea typeface="微软雅黑" panose="020B0503020204020204" pitchFamily="34" charset="-122"/>
              </a:rPr>
              <a:t>。</a:t>
            </a:r>
            <a:endParaRPr kumimoji="1" lang="zh-CN" altLang="en-US" sz="1400" dirty="0">
              <a:latin typeface="Arial" panose="020B0604020202020204" pitchFamily="34" charset="0"/>
              <a:ea typeface="微软雅黑" panose="020B0503020204020204" pitchFamily="34" charset="-122"/>
            </a:endParaRPr>
          </a:p>
        </p:txBody>
      </p:sp>
      <p:pic>
        <p:nvPicPr>
          <p:cNvPr id="13" name="图片 12">
            <a:extLst>
              <a:ext uri="{FF2B5EF4-FFF2-40B4-BE49-F238E27FC236}">
                <a16:creationId xmlns:a16="http://schemas.microsoft.com/office/drawing/2014/main" id="{DDC9441B-8E3C-6F40-B576-DE49209012FB}"/>
              </a:ext>
            </a:extLst>
          </p:cNvPr>
          <p:cNvPicPr>
            <a:picLocks noChangeAspect="1"/>
          </p:cNvPicPr>
          <p:nvPr/>
        </p:nvPicPr>
        <p:blipFill rotWithShape="1">
          <a:blip r:embed="rId3"/>
          <a:srcRect r="4849"/>
          <a:stretch/>
        </p:blipFill>
        <p:spPr>
          <a:xfrm>
            <a:off x="3975409" y="2463638"/>
            <a:ext cx="5182668" cy="2370207"/>
          </a:xfrm>
          <a:prstGeom prst="rect">
            <a:avLst/>
          </a:prstGeom>
        </p:spPr>
      </p:pic>
      <p:sp>
        <p:nvSpPr>
          <p:cNvPr id="14" name="文本框 13">
            <a:extLst>
              <a:ext uri="{FF2B5EF4-FFF2-40B4-BE49-F238E27FC236}">
                <a16:creationId xmlns:a16="http://schemas.microsoft.com/office/drawing/2014/main" id="{AFD8698E-6AB3-D948-A83E-A105D3A6A210}"/>
              </a:ext>
            </a:extLst>
          </p:cNvPr>
          <p:cNvSpPr txBox="1"/>
          <p:nvPr/>
        </p:nvSpPr>
        <p:spPr>
          <a:xfrm>
            <a:off x="575912" y="1874566"/>
            <a:ext cx="7083122" cy="589072"/>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zh-CN" altLang="en-US" sz="1400" dirty="0">
                <a:latin typeface="Arial" panose="020B0604020202020204" pitchFamily="34" charset="0"/>
                <a:ea typeface="微软雅黑" panose="020B0503020204020204" pitchFamily="34" charset="-122"/>
              </a:rPr>
              <a:t>元路径：</a:t>
            </a:r>
            <a:r>
              <a:rPr lang="zh-CN" altLang="zh-CN" sz="1200" kern="100" dirty="0">
                <a:latin typeface="+mn-ea"/>
                <a:cs typeface="Times New Roman" panose="02020603050405020304" pitchFamily="18" charset="0"/>
              </a:rPr>
              <a:t>节点类型及节点间边的类型组成的</a:t>
            </a:r>
            <a:r>
              <a:rPr lang="zh-CN" altLang="zh-CN" sz="1200" b="1" kern="100" dirty="0">
                <a:latin typeface="+mn-ea"/>
                <a:cs typeface="Times New Roman" panose="02020603050405020304" pitchFamily="18" charset="0"/>
              </a:rPr>
              <a:t>复合关系序列</a:t>
            </a:r>
            <a:r>
              <a:rPr lang="zh-CN" altLang="en-US" sz="1200" b="1" kern="100" dirty="0">
                <a:latin typeface="+mn-ea"/>
                <a:cs typeface="Times New Roman" panose="02020603050405020304" pitchFamily="18" charset="0"/>
              </a:rPr>
              <a:t>。</a:t>
            </a:r>
            <a:r>
              <a:rPr lang="zh-CN" altLang="en-US" sz="1200" kern="100" dirty="0">
                <a:latin typeface="+mn-ea"/>
                <a:cs typeface="Times New Roman" panose="02020603050405020304" pitchFamily="18" charset="0"/>
              </a:rPr>
              <a:t>用于复杂网络结构中的信息提取，保留节点类型信息，具有</a:t>
            </a:r>
            <a:r>
              <a:rPr lang="zh-CN" altLang="en-US" sz="1200" b="1" kern="100" dirty="0">
                <a:latin typeface="+mn-ea"/>
                <a:cs typeface="Times New Roman" panose="02020603050405020304" pitchFamily="18" charset="0"/>
              </a:rPr>
              <a:t>可解释性</a:t>
            </a:r>
            <a:r>
              <a:rPr lang="zh-CN" altLang="en-US" sz="1200" kern="100" dirty="0">
                <a:latin typeface="+mn-ea"/>
                <a:cs typeface="Times New Roman" panose="02020603050405020304" pitchFamily="18" charset="0"/>
              </a:rPr>
              <a:t>。</a:t>
            </a:r>
            <a:endParaRPr kumimoji="1" lang="zh-CN" altLang="en-US" sz="1400" b="1" dirty="0">
              <a:latin typeface="+mn-ea"/>
            </a:endParaRPr>
          </a:p>
        </p:txBody>
      </p:sp>
      <mc:AlternateContent xmlns:mc="http://schemas.openxmlformats.org/markup-compatibility/2006" xmlns:a14="http://schemas.microsoft.com/office/drawing/2010/main">
        <mc:Choice Requires="a14">
          <p:graphicFrame>
            <p:nvGraphicFramePr>
              <p:cNvPr id="16" name="表格 15">
                <a:extLst>
                  <a:ext uri="{FF2B5EF4-FFF2-40B4-BE49-F238E27FC236}">
                    <a16:creationId xmlns:a16="http://schemas.microsoft.com/office/drawing/2014/main" id="{67D9E396-E842-1B43-A45F-365C88861B33}"/>
                  </a:ext>
                </a:extLst>
              </p:cNvPr>
              <p:cNvGraphicFramePr>
                <a:graphicFrameLocks noGrp="1"/>
              </p:cNvGraphicFramePr>
              <p:nvPr>
                <p:extLst>
                  <p:ext uri="{D42A27DB-BD31-4B8C-83A1-F6EECF244321}">
                    <p14:modId xmlns:p14="http://schemas.microsoft.com/office/powerpoint/2010/main" val="1067945388"/>
                  </p:ext>
                </p:extLst>
              </p:nvPr>
            </p:nvGraphicFramePr>
            <p:xfrm>
              <a:off x="647033" y="2537889"/>
              <a:ext cx="2979019" cy="2252282"/>
            </p:xfrm>
            <a:graphic>
              <a:graphicData uri="http://schemas.openxmlformats.org/drawingml/2006/table">
                <a:tbl>
                  <a:tblPr firstRow="1" firstCol="1" bandRow="1"/>
                  <a:tblGrid>
                    <a:gridCol w="556007">
                      <a:extLst>
                        <a:ext uri="{9D8B030D-6E8A-4147-A177-3AD203B41FA5}">
                          <a16:colId xmlns:a16="http://schemas.microsoft.com/office/drawing/2014/main" val="2419261754"/>
                        </a:ext>
                      </a:extLst>
                    </a:gridCol>
                    <a:gridCol w="748671">
                      <a:extLst>
                        <a:ext uri="{9D8B030D-6E8A-4147-A177-3AD203B41FA5}">
                          <a16:colId xmlns:a16="http://schemas.microsoft.com/office/drawing/2014/main" val="268821901"/>
                        </a:ext>
                      </a:extLst>
                    </a:gridCol>
                    <a:gridCol w="1674341">
                      <a:extLst>
                        <a:ext uri="{9D8B030D-6E8A-4147-A177-3AD203B41FA5}">
                          <a16:colId xmlns:a16="http://schemas.microsoft.com/office/drawing/2014/main" val="3681558825"/>
                        </a:ext>
                      </a:extLst>
                    </a:gridCol>
                  </a:tblGrid>
                  <a:tr h="209370">
                    <a:tc>
                      <a:txBody>
                        <a:bodyPr/>
                        <a:lstStyle/>
                        <a:p>
                          <a:pPr indent="267970" algn="ctr">
                            <a:lnSpc>
                              <a:spcPts val="2000"/>
                            </a:lnSpc>
                            <a:spcAft>
                              <a:spcPts val="0"/>
                            </a:spcAft>
                          </a:pPr>
                          <a:r>
                            <a:rPr lang="en-US" sz="1000" b="1" kern="100" dirty="0">
                              <a:effectLst/>
                              <a:latin typeface="Times New Roman" panose="02020603050405020304" pitchFamily="18" charset="0"/>
                              <a:ea typeface="宋体" panose="02010600030101010101" pitchFamily="2" charset="-122"/>
                            </a:rPr>
                            <a:t> </a:t>
                          </a:r>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6365" algn="ctr">
                            <a:lnSpc>
                              <a:spcPts val="2000"/>
                            </a:lnSpc>
                            <a:spcAft>
                              <a:spcPts val="0"/>
                            </a:spcAft>
                          </a:pPr>
                          <a:r>
                            <a:rPr lang="zh-CN" sz="1000" kern="100">
                              <a:effectLst/>
                              <a:latin typeface="Times New Roman" panose="02020603050405020304" pitchFamily="18" charset="0"/>
                              <a:ea typeface="宋体" panose="02010600030101010101" pitchFamily="2" charset="-122"/>
                            </a:rPr>
                            <a:t>元路径</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93065" algn="just">
                            <a:lnSpc>
                              <a:spcPts val="2000"/>
                            </a:lnSpc>
                            <a:spcAft>
                              <a:spcPts val="0"/>
                            </a:spcAft>
                          </a:pPr>
                          <a:r>
                            <a:rPr lang="zh-CN" sz="1000" kern="100">
                              <a:effectLst/>
                              <a:latin typeface="Times New Roman" panose="02020603050405020304" pitchFamily="18" charset="0"/>
                              <a:ea typeface="宋体" panose="02010600030101010101" pitchFamily="2" charset="-122"/>
                            </a:rPr>
                            <a:t>路径规则</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35431"/>
                      </a:ext>
                    </a:extLst>
                  </a:tr>
                  <a:tr h="241418">
                    <a:tc rowSpan="4">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目</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标</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域</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内</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𝑠𝑑</m:t>
                                    </m:r>
                                  </m:sub>
                                  <m:sup>
                                    <m:r>
                                      <a:rPr lang="en-US" sz="1000" i="1" kern="100">
                                        <a:effectLst/>
                                        <a:latin typeface="Cambria Math" panose="02040503050406030204" pitchFamily="18" charset="0"/>
                                        <a:ea typeface="宋体" panose="02010600030101010101" pitchFamily="2" charset="-122"/>
                                      </a:rPr>
                                      <m:t>0</m:t>
                                    </m:r>
                                  </m:sup>
                                </m:sSubSup>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78390380"/>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𝑠𝑑</m:t>
                                    </m:r>
                                  </m:sub>
                                  <m:sup>
                                    <m:r>
                                      <a:rPr lang="en-US" sz="1000" i="1" kern="100">
                                        <a:effectLst/>
                                        <a:latin typeface="Cambria Math" panose="02040503050406030204" pitchFamily="18" charset="0"/>
                                        <a:ea typeface="宋体" panose="02010600030101010101" pitchFamily="2" charset="-122"/>
                                      </a:rPr>
                                      <m:t>1</m:t>
                                    </m:r>
                                  </m:sup>
                                </m:sSubSup>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宋体" panose="02010600030101010101" pitchFamily="2"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extLst>
                      <a:ext uri="{0D108BD9-81ED-4DB2-BD59-A6C34878D82A}">
                        <a16:rowId xmlns:a16="http://schemas.microsoft.com/office/drawing/2014/main" val="1378959123"/>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𝑠𝑑</m:t>
                                    </m:r>
                                  </m:sub>
                                  <m:sup>
                                    <m:r>
                                      <a:rPr lang="en-US" sz="1000" i="1" kern="100">
                                        <a:effectLst/>
                                        <a:latin typeface="Cambria Math" panose="02040503050406030204" pitchFamily="18" charset="0"/>
                                        <a:ea typeface="宋体" panose="02010600030101010101" pitchFamily="2" charset="-122"/>
                                      </a:rPr>
                                      <m:t>2</m:t>
                                    </m:r>
                                  </m:sup>
                                </m:sSubSup>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extLst>
                      <a:ext uri="{0D108BD9-81ED-4DB2-BD59-A6C34878D82A}">
                        <a16:rowId xmlns:a16="http://schemas.microsoft.com/office/drawing/2014/main" val="2445717842"/>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𝑠𝑑</m:t>
                                    </m:r>
                                  </m:sub>
                                  <m:sup>
                                    <m:r>
                                      <a:rPr lang="en-US" sz="1000" i="1" kern="100">
                                        <a:effectLst/>
                                        <a:latin typeface="Cambria Math" panose="02040503050406030204" pitchFamily="18" charset="0"/>
                                        <a:ea typeface="宋体" panose="02010600030101010101" pitchFamily="2" charset="-122"/>
                                      </a:rPr>
                                      <m:t>3</m:t>
                                    </m:r>
                                  </m:sup>
                                </m:sSubSup>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宋体" panose="02010600030101010101" pitchFamily="2"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2582184"/>
                      </a:ext>
                    </a:extLst>
                  </a:tr>
                  <a:tr h="241418">
                    <a:tc rowSpan="4">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跨</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领</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域</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𝑐𝑑</m:t>
                                    </m:r>
                                  </m:sub>
                                  <m:sup>
                                    <m:r>
                                      <a:rPr lang="en-US" sz="1000" i="1" kern="100">
                                        <a:effectLst/>
                                        <a:latin typeface="Cambria Math" panose="02040503050406030204" pitchFamily="18" charset="0"/>
                                        <a:ea typeface="宋体" panose="02010600030101010101" pitchFamily="2" charset="-122"/>
                                      </a:rPr>
                                      <m:t>0</m:t>
                                    </m:r>
                                  </m:sup>
                                </m:sSubSup>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266700" algn="ctr">
                            <a:lnSpc>
                              <a:spcPts val="2000"/>
                            </a:lnSpc>
                            <a:spcAft>
                              <a:spcPts val="0"/>
                            </a:spcAft>
                          </a:pPr>
                          <a14:m>
                            <m:oMathPara xmlns:m="http://schemas.openxmlformats.org/officeDocument/2006/math">
                              <m:oMathParaPr>
                                <m:jc m:val="center"/>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𝑎</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27273924"/>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𝑐𝑑</m:t>
                                    </m:r>
                                  </m:sub>
                                  <m:sup>
                                    <m:r>
                                      <a:rPr lang="en-US" sz="1000" i="1" kern="100">
                                        <a:effectLst/>
                                        <a:latin typeface="Cambria Math" panose="02040503050406030204" pitchFamily="18" charset="0"/>
                                        <a:ea typeface="宋体" panose="02010600030101010101" pitchFamily="2" charset="-122"/>
                                      </a:rPr>
                                      <m:t>1</m:t>
                                    </m:r>
                                  </m:sup>
                                </m:sSubSup>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tc>
                      <a:txBody>
                        <a:bodyPr/>
                        <a:lstStyle/>
                        <a:p>
                          <a:pPr marL="0" marR="0" lvl="0" indent="266700" algn="ctr" defTabSz="685800" rtl="0" eaLnBrk="1" fontAlgn="auto" latinLnBrk="0" hangingPunct="1">
                            <a:lnSpc>
                              <a:spcPts val="2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zh-CN" altLang="en-US" sz="1000" b="0" i="1" u="none" strike="noStrike" kern="1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𝑈</m:t>
                                    </m:r>
                                  </m:e>
                                  <m:sub>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𝑡</m:t>
                                    </m:r>
                                  </m:sub>
                                </m:sSub>
                                <m: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m:t>
                                </m:r>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𝑇</m:t>
                                </m:r>
                                <m: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m:t>
                                </m:r>
                                <m:sSub>
                                  <m:sSubPr>
                                    <m:ctrlP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𝑈</m:t>
                                    </m:r>
                                  </m:e>
                                  <m:sub>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𝑎</m:t>
                                    </m:r>
                                  </m:sub>
                                </m:sSub>
                                <m: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m:t>
                                </m:r>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𝑇</m:t>
                                </m:r>
                                <m: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m:t>
                                </m:r>
                                <m:sSub>
                                  <m:sSubPr>
                                    <m:ctrlP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𝑈</m:t>
                                    </m:r>
                                  </m:e>
                                  <m:sub>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𝑡</m:t>
                                    </m:r>
                                  </m:sub>
                                </m:sSub>
                              </m:oMath>
                            </m:oMathPara>
                          </a14:m>
                          <a:endParaRPr kumimoji="0" lang="zh-CN" altLang="en-US" sz="11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txBody>
                      <a:tcPr marL="62594" marR="62594" marT="0" marB="0">
                        <a:lnL>
                          <a:noFill/>
                        </a:lnL>
                        <a:lnR>
                          <a:noFill/>
                        </a:lnR>
                        <a:lnT>
                          <a:noFill/>
                        </a:lnT>
                        <a:lnB>
                          <a:noFill/>
                        </a:lnB>
                      </a:tcPr>
                    </a:tc>
                    <a:extLst>
                      <a:ext uri="{0D108BD9-81ED-4DB2-BD59-A6C34878D82A}">
                        <a16:rowId xmlns:a16="http://schemas.microsoft.com/office/drawing/2014/main" val="1527198583"/>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𝑐𝑑</m:t>
                                    </m:r>
                                  </m:sub>
                                  <m:sup>
                                    <m:r>
                                      <a:rPr lang="en-US" sz="1000" i="1" kern="100">
                                        <a:effectLst/>
                                        <a:latin typeface="Cambria Math" panose="02040503050406030204" pitchFamily="18" charset="0"/>
                                        <a:ea typeface="宋体" panose="02010600030101010101" pitchFamily="2" charset="-122"/>
                                      </a:rPr>
                                      <m:t>2</m:t>
                                    </m:r>
                                  </m:sup>
                                </m:sSubSup>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𝑎</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extLst>
                      <a:ext uri="{0D108BD9-81ED-4DB2-BD59-A6C34878D82A}">
                        <a16:rowId xmlns:a16="http://schemas.microsoft.com/office/drawing/2014/main" val="4075404551"/>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𝑐𝑑</m:t>
                                    </m:r>
                                  </m:sub>
                                  <m:sup>
                                    <m:r>
                                      <a:rPr lang="en-US" sz="1000" i="1" kern="100">
                                        <a:effectLst/>
                                        <a:latin typeface="Cambria Math" panose="02040503050406030204" pitchFamily="18" charset="0"/>
                                        <a:ea typeface="宋体" panose="02010600030101010101" pitchFamily="2" charset="-122"/>
                                      </a:rPr>
                                      <m:t>3</m:t>
                                    </m:r>
                                  </m:sup>
                                </m:sSubSup>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𝑎</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8893656"/>
                      </a:ext>
                    </a:extLst>
                  </a:tr>
                </a:tbl>
              </a:graphicData>
            </a:graphic>
          </p:graphicFrame>
        </mc:Choice>
        <mc:Fallback xmlns="">
          <p:graphicFrame>
            <p:nvGraphicFramePr>
              <p:cNvPr id="16" name="表格 15">
                <a:extLst>
                  <a:ext uri="{FF2B5EF4-FFF2-40B4-BE49-F238E27FC236}">
                    <a16:creationId xmlns:a16="http://schemas.microsoft.com/office/drawing/2014/main" id="{67D9E396-E842-1B43-A45F-365C88861B33}"/>
                  </a:ext>
                </a:extLst>
              </p:cNvPr>
              <p:cNvGraphicFramePr>
                <a:graphicFrameLocks noGrp="1"/>
              </p:cNvGraphicFramePr>
              <p:nvPr>
                <p:extLst>
                  <p:ext uri="{D42A27DB-BD31-4B8C-83A1-F6EECF244321}">
                    <p14:modId xmlns:p14="http://schemas.microsoft.com/office/powerpoint/2010/main" val="1067945388"/>
                  </p:ext>
                </p:extLst>
              </p:nvPr>
            </p:nvGraphicFramePr>
            <p:xfrm>
              <a:off x="647033" y="2537889"/>
              <a:ext cx="2979019" cy="2252282"/>
            </p:xfrm>
            <a:graphic>
              <a:graphicData uri="http://schemas.openxmlformats.org/drawingml/2006/table">
                <a:tbl>
                  <a:tblPr firstRow="1" firstCol="1" bandRow="1"/>
                  <a:tblGrid>
                    <a:gridCol w="556007">
                      <a:extLst>
                        <a:ext uri="{9D8B030D-6E8A-4147-A177-3AD203B41FA5}">
                          <a16:colId xmlns:a16="http://schemas.microsoft.com/office/drawing/2014/main" val="2419261754"/>
                        </a:ext>
                      </a:extLst>
                    </a:gridCol>
                    <a:gridCol w="748671">
                      <a:extLst>
                        <a:ext uri="{9D8B030D-6E8A-4147-A177-3AD203B41FA5}">
                          <a16:colId xmlns:a16="http://schemas.microsoft.com/office/drawing/2014/main" val="268821901"/>
                        </a:ext>
                      </a:extLst>
                    </a:gridCol>
                    <a:gridCol w="1674341">
                      <a:extLst>
                        <a:ext uri="{9D8B030D-6E8A-4147-A177-3AD203B41FA5}">
                          <a16:colId xmlns:a16="http://schemas.microsoft.com/office/drawing/2014/main" val="3681558825"/>
                        </a:ext>
                      </a:extLst>
                    </a:gridCol>
                  </a:tblGrid>
                  <a:tr h="220282">
                    <a:tc>
                      <a:txBody>
                        <a:bodyPr/>
                        <a:lstStyle/>
                        <a:p>
                          <a:pPr indent="267970" algn="ctr">
                            <a:lnSpc>
                              <a:spcPts val="2000"/>
                            </a:lnSpc>
                            <a:spcAft>
                              <a:spcPts val="0"/>
                            </a:spcAft>
                          </a:pPr>
                          <a:r>
                            <a:rPr lang="en-US" sz="1000" b="1" kern="100" dirty="0">
                              <a:effectLst/>
                              <a:latin typeface="Times New Roman" panose="02020603050405020304" pitchFamily="18" charset="0"/>
                              <a:ea typeface="宋体" panose="02010600030101010101" pitchFamily="2" charset="-122"/>
                            </a:rPr>
                            <a:t> </a:t>
                          </a:r>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6365" algn="ctr">
                            <a:lnSpc>
                              <a:spcPts val="2000"/>
                            </a:lnSpc>
                            <a:spcAft>
                              <a:spcPts val="0"/>
                            </a:spcAft>
                          </a:pPr>
                          <a:r>
                            <a:rPr lang="zh-CN" sz="1000" kern="100">
                              <a:effectLst/>
                              <a:latin typeface="Times New Roman" panose="02020603050405020304" pitchFamily="18" charset="0"/>
                              <a:ea typeface="宋体" panose="02010600030101010101" pitchFamily="2" charset="-122"/>
                            </a:rPr>
                            <a:t>元路径</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93065" algn="just">
                            <a:lnSpc>
                              <a:spcPts val="2000"/>
                            </a:lnSpc>
                            <a:spcAft>
                              <a:spcPts val="0"/>
                            </a:spcAft>
                          </a:pPr>
                          <a:r>
                            <a:rPr lang="zh-CN" sz="1000" kern="100">
                              <a:effectLst/>
                              <a:latin typeface="Times New Roman" panose="02020603050405020304" pitchFamily="18" charset="0"/>
                              <a:ea typeface="宋体" panose="02010600030101010101" pitchFamily="2" charset="-122"/>
                            </a:rPr>
                            <a:t>路径规则</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35431"/>
                      </a:ext>
                    </a:extLst>
                  </a:tr>
                  <a:tr h="254000">
                    <a:tc rowSpan="4">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目</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标</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域</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内</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2594" marR="62594" marT="0" marB="0">
                        <a:lnL>
                          <a:noFill/>
                        </a:lnL>
                        <a:lnR>
                          <a:noFill/>
                        </a:lnR>
                        <a:lnT w="12700" cap="flat" cmpd="sng" algn="ctr">
                          <a:solidFill>
                            <a:srgbClr val="000000"/>
                          </a:solidFill>
                          <a:prstDash val="solid"/>
                          <a:round/>
                          <a:headEnd type="none" w="med" len="med"/>
                          <a:tailEnd type="none" w="med" len="med"/>
                        </a:lnT>
                        <a:lnB>
                          <a:noFill/>
                        </a:lnB>
                        <a:blipFill>
                          <a:blip r:embed="rId4"/>
                          <a:stretch>
                            <a:fillRect l="-74576" t="-90000" r="-225424" b="-700000"/>
                          </a:stretch>
                        </a:blipFill>
                      </a:tcPr>
                    </a:tc>
                    <a:tc>
                      <a:txBody>
                        <a:bodyPr/>
                        <a:lstStyle/>
                        <a:p>
                          <a:endParaRPr lang="zh-CN"/>
                        </a:p>
                      </a:txBody>
                      <a:tcPr marL="62594" marR="62594" marT="0" marB="0">
                        <a:lnL>
                          <a:noFill/>
                        </a:lnL>
                        <a:lnR>
                          <a:noFill/>
                        </a:lnR>
                        <a:lnT w="12700" cap="flat" cmpd="sng" algn="ctr">
                          <a:solidFill>
                            <a:srgbClr val="000000"/>
                          </a:solidFill>
                          <a:prstDash val="solid"/>
                          <a:round/>
                          <a:headEnd type="none" w="med" len="med"/>
                          <a:tailEnd type="none" w="med" len="med"/>
                        </a:lnT>
                        <a:lnB>
                          <a:noFill/>
                        </a:lnB>
                        <a:blipFill>
                          <a:blip r:embed="rId4"/>
                          <a:stretch>
                            <a:fillRect l="-77444" t="-90000" b="-700000"/>
                          </a:stretch>
                        </a:blipFill>
                      </a:tcPr>
                    </a:tc>
                    <a:extLst>
                      <a:ext uri="{0D108BD9-81ED-4DB2-BD59-A6C34878D82A}">
                        <a16:rowId xmlns:a16="http://schemas.microsoft.com/office/drawing/2014/main" val="3778390380"/>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a:noFill/>
                        </a:lnB>
                        <a:blipFill>
                          <a:blip r:embed="rId4"/>
                          <a:stretch>
                            <a:fillRect l="-74576" t="-190000" r="-225424" b="-600000"/>
                          </a:stretch>
                        </a:blipFill>
                      </a:tcPr>
                    </a:tc>
                    <a:tc>
                      <a:txBody>
                        <a:bodyPr/>
                        <a:lstStyle/>
                        <a:p>
                          <a:endParaRPr lang="zh-CN"/>
                        </a:p>
                      </a:txBody>
                      <a:tcPr marL="62594" marR="62594" marT="0" marB="0">
                        <a:lnL>
                          <a:noFill/>
                        </a:lnL>
                        <a:lnR>
                          <a:noFill/>
                        </a:lnR>
                        <a:lnT>
                          <a:noFill/>
                        </a:lnT>
                        <a:lnB>
                          <a:noFill/>
                        </a:lnB>
                        <a:blipFill>
                          <a:blip r:embed="rId4"/>
                          <a:stretch>
                            <a:fillRect l="-77444" t="-190000" b="-600000"/>
                          </a:stretch>
                        </a:blipFill>
                      </a:tcPr>
                    </a:tc>
                    <a:extLst>
                      <a:ext uri="{0D108BD9-81ED-4DB2-BD59-A6C34878D82A}">
                        <a16:rowId xmlns:a16="http://schemas.microsoft.com/office/drawing/2014/main" val="1378959123"/>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a:noFill/>
                        </a:lnB>
                        <a:blipFill>
                          <a:blip r:embed="rId4"/>
                          <a:stretch>
                            <a:fillRect l="-74576" t="-290000" r="-225424" b="-500000"/>
                          </a:stretch>
                        </a:blipFill>
                      </a:tcPr>
                    </a:tc>
                    <a:tc>
                      <a:txBody>
                        <a:bodyPr/>
                        <a:lstStyle/>
                        <a:p>
                          <a:endParaRPr lang="zh-CN"/>
                        </a:p>
                      </a:txBody>
                      <a:tcPr marL="62594" marR="62594" marT="0" marB="0">
                        <a:lnL>
                          <a:noFill/>
                        </a:lnL>
                        <a:lnR>
                          <a:noFill/>
                        </a:lnR>
                        <a:lnT>
                          <a:noFill/>
                        </a:lnT>
                        <a:lnB>
                          <a:noFill/>
                        </a:lnB>
                        <a:blipFill>
                          <a:blip r:embed="rId4"/>
                          <a:stretch>
                            <a:fillRect l="-77444" t="-290000" b="-500000"/>
                          </a:stretch>
                        </a:blipFill>
                      </a:tcPr>
                    </a:tc>
                    <a:extLst>
                      <a:ext uri="{0D108BD9-81ED-4DB2-BD59-A6C34878D82A}">
                        <a16:rowId xmlns:a16="http://schemas.microsoft.com/office/drawing/2014/main" val="2445717842"/>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w="12700" cap="flat" cmpd="sng" algn="ctr">
                          <a:solidFill>
                            <a:srgbClr val="000000"/>
                          </a:solidFill>
                          <a:prstDash val="solid"/>
                          <a:round/>
                          <a:headEnd type="none" w="med" len="med"/>
                          <a:tailEnd type="none" w="med" len="med"/>
                        </a:lnB>
                        <a:blipFill>
                          <a:blip r:embed="rId4"/>
                          <a:stretch>
                            <a:fillRect l="-74576" t="-390000" r="-225424" b="-400000"/>
                          </a:stretch>
                        </a:blipFill>
                      </a:tcPr>
                    </a:tc>
                    <a:tc>
                      <a:txBody>
                        <a:bodyPr/>
                        <a:lstStyle/>
                        <a:p>
                          <a:endParaRPr lang="zh-CN"/>
                        </a:p>
                      </a:txBody>
                      <a:tcPr marL="62594" marR="62594" marT="0" marB="0">
                        <a:lnL>
                          <a:noFill/>
                        </a:lnL>
                        <a:lnR>
                          <a:noFill/>
                        </a:lnR>
                        <a:lnT>
                          <a:noFill/>
                        </a:lnT>
                        <a:lnB w="12700" cap="flat" cmpd="sng" algn="ctr">
                          <a:solidFill>
                            <a:srgbClr val="000000"/>
                          </a:solidFill>
                          <a:prstDash val="solid"/>
                          <a:round/>
                          <a:headEnd type="none" w="med" len="med"/>
                          <a:tailEnd type="none" w="med" len="med"/>
                        </a:lnB>
                        <a:blipFill>
                          <a:blip r:embed="rId4"/>
                          <a:stretch>
                            <a:fillRect l="-77444" t="-390000" b="-400000"/>
                          </a:stretch>
                        </a:blipFill>
                      </a:tcPr>
                    </a:tc>
                    <a:extLst>
                      <a:ext uri="{0D108BD9-81ED-4DB2-BD59-A6C34878D82A}">
                        <a16:rowId xmlns:a16="http://schemas.microsoft.com/office/drawing/2014/main" val="3122582184"/>
                      </a:ext>
                    </a:extLst>
                  </a:tr>
                  <a:tr h="254000">
                    <a:tc rowSpan="4">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跨</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领</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域</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2594" marR="62594" marT="0" marB="0">
                        <a:lnL>
                          <a:noFill/>
                        </a:lnL>
                        <a:lnR>
                          <a:noFill/>
                        </a:lnR>
                        <a:lnT w="12700" cap="flat" cmpd="sng" algn="ctr">
                          <a:solidFill>
                            <a:srgbClr val="000000"/>
                          </a:solidFill>
                          <a:prstDash val="solid"/>
                          <a:round/>
                          <a:headEnd type="none" w="med" len="med"/>
                          <a:tailEnd type="none" w="med" len="med"/>
                        </a:lnT>
                        <a:lnB>
                          <a:noFill/>
                        </a:lnB>
                        <a:blipFill>
                          <a:blip r:embed="rId4"/>
                          <a:stretch>
                            <a:fillRect l="-74576" t="-490000" r="-225424" b="-300000"/>
                          </a:stretch>
                        </a:blipFill>
                      </a:tcPr>
                    </a:tc>
                    <a:tc>
                      <a:txBody>
                        <a:bodyPr/>
                        <a:lstStyle/>
                        <a:p>
                          <a:endParaRPr lang="zh-CN"/>
                        </a:p>
                      </a:txBody>
                      <a:tcPr marL="62594" marR="62594" marT="0" marB="0">
                        <a:lnL>
                          <a:noFill/>
                        </a:lnL>
                        <a:lnR>
                          <a:noFill/>
                        </a:lnR>
                        <a:lnT w="12700" cap="flat" cmpd="sng" algn="ctr">
                          <a:solidFill>
                            <a:srgbClr val="000000"/>
                          </a:solidFill>
                          <a:prstDash val="solid"/>
                          <a:round/>
                          <a:headEnd type="none" w="med" len="med"/>
                          <a:tailEnd type="none" w="med" len="med"/>
                        </a:lnT>
                        <a:lnB>
                          <a:noFill/>
                        </a:lnB>
                        <a:blipFill>
                          <a:blip r:embed="rId4"/>
                          <a:stretch>
                            <a:fillRect l="-77444" t="-490000" b="-300000"/>
                          </a:stretch>
                        </a:blipFill>
                      </a:tcPr>
                    </a:tc>
                    <a:extLst>
                      <a:ext uri="{0D108BD9-81ED-4DB2-BD59-A6C34878D82A}">
                        <a16:rowId xmlns:a16="http://schemas.microsoft.com/office/drawing/2014/main" val="1127273924"/>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a:noFill/>
                        </a:lnB>
                        <a:blipFill>
                          <a:blip r:embed="rId4"/>
                          <a:stretch>
                            <a:fillRect l="-74576" t="-561905" r="-225424" b="-185714"/>
                          </a:stretch>
                        </a:blipFill>
                      </a:tcPr>
                    </a:tc>
                    <a:tc>
                      <a:txBody>
                        <a:bodyPr/>
                        <a:lstStyle/>
                        <a:p>
                          <a:endParaRPr lang="zh-CN"/>
                        </a:p>
                      </a:txBody>
                      <a:tcPr marL="62594" marR="62594" marT="0" marB="0">
                        <a:lnL>
                          <a:noFill/>
                        </a:lnL>
                        <a:lnR>
                          <a:noFill/>
                        </a:lnR>
                        <a:lnT>
                          <a:noFill/>
                        </a:lnT>
                        <a:lnB>
                          <a:noFill/>
                        </a:lnB>
                        <a:blipFill>
                          <a:blip r:embed="rId4"/>
                          <a:stretch>
                            <a:fillRect l="-77444" t="-561905" b="-185714"/>
                          </a:stretch>
                        </a:blipFill>
                      </a:tcPr>
                    </a:tc>
                    <a:extLst>
                      <a:ext uri="{0D108BD9-81ED-4DB2-BD59-A6C34878D82A}">
                        <a16:rowId xmlns:a16="http://schemas.microsoft.com/office/drawing/2014/main" val="1527198583"/>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a:noFill/>
                        </a:lnB>
                        <a:blipFill>
                          <a:blip r:embed="rId4"/>
                          <a:stretch>
                            <a:fillRect l="-74576" t="-695000" r="-225424" b="-95000"/>
                          </a:stretch>
                        </a:blipFill>
                      </a:tcPr>
                    </a:tc>
                    <a:tc>
                      <a:txBody>
                        <a:bodyPr/>
                        <a:lstStyle/>
                        <a:p>
                          <a:endParaRPr lang="zh-CN"/>
                        </a:p>
                      </a:txBody>
                      <a:tcPr marL="62594" marR="62594" marT="0" marB="0">
                        <a:lnL>
                          <a:noFill/>
                        </a:lnL>
                        <a:lnR>
                          <a:noFill/>
                        </a:lnR>
                        <a:lnT>
                          <a:noFill/>
                        </a:lnT>
                        <a:lnB>
                          <a:noFill/>
                        </a:lnB>
                        <a:blipFill>
                          <a:blip r:embed="rId4"/>
                          <a:stretch>
                            <a:fillRect l="-77444" t="-695000" b="-95000"/>
                          </a:stretch>
                        </a:blipFill>
                      </a:tcPr>
                    </a:tc>
                    <a:extLst>
                      <a:ext uri="{0D108BD9-81ED-4DB2-BD59-A6C34878D82A}">
                        <a16:rowId xmlns:a16="http://schemas.microsoft.com/office/drawing/2014/main" val="4075404551"/>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w="12700" cap="flat" cmpd="sng" algn="ctr">
                          <a:solidFill>
                            <a:srgbClr val="000000"/>
                          </a:solidFill>
                          <a:prstDash val="solid"/>
                          <a:round/>
                          <a:headEnd type="none" w="med" len="med"/>
                          <a:tailEnd type="none" w="med" len="med"/>
                        </a:lnB>
                        <a:blipFill>
                          <a:blip r:embed="rId4"/>
                          <a:stretch>
                            <a:fillRect l="-74576" t="-795000" r="-225424" b="5000"/>
                          </a:stretch>
                        </a:blipFill>
                      </a:tcPr>
                    </a:tc>
                    <a:tc>
                      <a:txBody>
                        <a:bodyPr/>
                        <a:lstStyle/>
                        <a:p>
                          <a:endParaRPr lang="zh-CN"/>
                        </a:p>
                      </a:txBody>
                      <a:tcPr marL="62594" marR="62594" marT="0" marB="0">
                        <a:lnL>
                          <a:noFill/>
                        </a:lnL>
                        <a:lnR>
                          <a:noFill/>
                        </a:lnR>
                        <a:lnT>
                          <a:noFill/>
                        </a:lnT>
                        <a:lnB w="12700" cap="flat" cmpd="sng" algn="ctr">
                          <a:solidFill>
                            <a:srgbClr val="000000"/>
                          </a:solidFill>
                          <a:prstDash val="solid"/>
                          <a:round/>
                          <a:headEnd type="none" w="med" len="med"/>
                          <a:tailEnd type="none" w="med" len="med"/>
                        </a:lnB>
                        <a:blipFill>
                          <a:blip r:embed="rId4"/>
                          <a:stretch>
                            <a:fillRect l="-77444" t="-795000" b="5000"/>
                          </a:stretch>
                        </a:blipFill>
                      </a:tcPr>
                    </a:tc>
                    <a:extLst>
                      <a:ext uri="{0D108BD9-81ED-4DB2-BD59-A6C34878D82A}">
                        <a16:rowId xmlns:a16="http://schemas.microsoft.com/office/drawing/2014/main" val="968893656"/>
                      </a:ext>
                    </a:extLst>
                  </a:tr>
                </a:tbl>
              </a:graphicData>
            </a:graphic>
          </p:graphicFrame>
        </mc:Fallback>
      </mc:AlternateContent>
    </p:spTree>
    <p:extLst>
      <p:ext uri="{BB962C8B-B14F-4D97-AF65-F5344CB8AC3E}">
        <p14:creationId xmlns:p14="http://schemas.microsoft.com/office/powerpoint/2010/main" val="31823437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FC73A495-8F8E-974C-8AD8-B8B0755A1E4B}"/>
              </a:ext>
            </a:extLst>
          </p:cNvPr>
          <p:cNvSpPr>
            <a:spLocks noChangeArrowheads="1"/>
          </p:cNvSpPr>
          <p:nvPr/>
        </p:nvSpPr>
        <p:spPr bwMode="auto">
          <a:xfrm>
            <a:off x="476188" y="177842"/>
            <a:ext cx="552105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a:t>
            </a:r>
            <a:r>
              <a:rPr lang="en-US" altLang="zh-CN" sz="1600" b="1" dirty="0">
                <a:solidFill>
                  <a:srgbClr val="071D66"/>
                </a:solidFill>
              </a:rPr>
              <a:t>HIN</a:t>
            </a:r>
            <a:r>
              <a:rPr lang="zh-CN" altLang="en-US" sz="1600" b="1" dirty="0">
                <a:solidFill>
                  <a:srgbClr val="071D66"/>
                </a:solidFill>
              </a:rPr>
              <a:t>表达的评分预测推荐框架</a:t>
            </a:r>
            <a:endParaRPr lang="zh-CN" altLang="en-US" sz="2400" b="1" dirty="0">
              <a:solidFill>
                <a:srgbClr val="071D66"/>
              </a:solidFill>
              <a:latin typeface="Arial" panose="020B0604020202020204" pitchFamily="34" charset="0"/>
            </a:endParaRPr>
          </a:p>
        </p:txBody>
      </p:sp>
      <p:sp>
        <p:nvSpPr>
          <p:cNvPr id="3" name="等腰三角形 47">
            <a:extLst>
              <a:ext uri="{FF2B5EF4-FFF2-40B4-BE49-F238E27FC236}">
                <a16:creationId xmlns:a16="http://schemas.microsoft.com/office/drawing/2014/main" id="{BA1C1F52-F789-8D49-955D-42060C3D77CF}"/>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6" name="文本框 5">
            <a:extLst>
              <a:ext uri="{FF2B5EF4-FFF2-40B4-BE49-F238E27FC236}">
                <a16:creationId xmlns:a16="http://schemas.microsoft.com/office/drawing/2014/main" id="{6BC74DA9-231D-B044-A6D8-DA80026378B7}"/>
              </a:ext>
            </a:extLst>
          </p:cNvPr>
          <p:cNvSpPr txBox="1"/>
          <p:nvPr/>
        </p:nvSpPr>
        <p:spPr>
          <a:xfrm>
            <a:off x="501585" y="890332"/>
            <a:ext cx="3646903"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算法介绍：</a:t>
            </a:r>
            <a:r>
              <a:rPr kumimoji="1" lang="en-US" altLang="zh-CN" dirty="0">
                <a:latin typeface="Arial" panose="020B0604020202020204" pitchFamily="34" charset="0"/>
                <a:ea typeface="微软雅黑" panose="020B0503020204020204" pitchFamily="34" charset="-122"/>
              </a:rPr>
              <a:t> 2</a:t>
            </a:r>
            <a:r>
              <a:rPr kumimoji="1" lang="zh-CN" altLang="en-US" dirty="0">
                <a:latin typeface="Arial" panose="020B0604020202020204" pitchFamily="34" charset="0"/>
                <a:ea typeface="微软雅黑" panose="020B0503020204020204" pitchFamily="34" charset="-122"/>
              </a:rPr>
              <a:t>）训练跨领域</a:t>
            </a:r>
            <a:r>
              <a:rPr kumimoji="1" lang="en-US" altLang="zh-CN" dirty="0">
                <a:latin typeface="Arial" panose="020B0604020202020204" pitchFamily="34" charset="0"/>
                <a:ea typeface="微软雅黑" panose="020B0503020204020204" pitchFamily="34" charset="-122"/>
              </a:rPr>
              <a:t>HIN</a:t>
            </a:r>
            <a:r>
              <a:rPr kumimoji="1" lang="zh-CN" altLang="en-US" dirty="0">
                <a:latin typeface="Arial" panose="020B0604020202020204" pitchFamily="34" charset="0"/>
                <a:ea typeface="微软雅黑" panose="020B0503020204020204" pitchFamily="34" charset="-122"/>
              </a:rPr>
              <a:t>的节点表达</a:t>
            </a:r>
            <a:endParaRPr kumimoji="1" lang="en-US" altLang="zh-CN" dirty="0">
              <a:latin typeface="Arial" panose="020B060402020202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DF1236B1-E7AB-034E-ACE0-894717B5402D}"/>
              </a:ext>
            </a:extLst>
          </p:cNvPr>
          <p:cNvSpPr/>
          <p:nvPr/>
        </p:nvSpPr>
        <p:spPr>
          <a:xfrm>
            <a:off x="390358" y="1439549"/>
            <a:ext cx="7516259" cy="344710"/>
          </a:xfrm>
          <a:prstGeom prst="rect">
            <a:avLst/>
          </a:prstGeom>
        </p:spPr>
        <p:txBody>
          <a:bodyPr wrap="square">
            <a:spAutoFit/>
          </a:bodyPr>
          <a:lstStyle/>
          <a:p>
            <a:pPr>
              <a:lnSpc>
                <a:spcPct val="130000"/>
              </a:lnSpc>
            </a:pPr>
            <a:r>
              <a:rPr kumimoji="1" lang="zh-CN" altLang="en-US" dirty="0">
                <a:latin typeface="Arial" panose="020B0604020202020204" pitchFamily="34" charset="0"/>
                <a:ea typeface="微软雅黑" panose="020B0503020204020204" pitchFamily="34" charset="-122"/>
              </a:rPr>
              <a:t>节点表达的计算流程：</a:t>
            </a:r>
            <a:endParaRPr kumimoji="1" lang="en-US" altLang="zh-CN" dirty="0">
              <a:latin typeface="Arial" panose="020B0604020202020204" pitchFamily="34" charset="0"/>
              <a:ea typeface="微软雅黑" panose="020B0503020204020204" pitchFamily="34" charset="-122"/>
            </a:endParaRPr>
          </a:p>
        </p:txBody>
      </p:sp>
      <p:grpSp>
        <p:nvGrpSpPr>
          <p:cNvPr id="22" name="组合 21">
            <a:extLst>
              <a:ext uri="{FF2B5EF4-FFF2-40B4-BE49-F238E27FC236}">
                <a16:creationId xmlns:a16="http://schemas.microsoft.com/office/drawing/2014/main" id="{C8FCCE15-4938-1C47-8ED9-C11E8F04CD8C}"/>
              </a:ext>
            </a:extLst>
          </p:cNvPr>
          <p:cNvGrpSpPr/>
          <p:nvPr/>
        </p:nvGrpSpPr>
        <p:grpSpPr>
          <a:xfrm>
            <a:off x="603506" y="2029428"/>
            <a:ext cx="7540099" cy="560951"/>
            <a:chOff x="790009" y="1056459"/>
            <a:chExt cx="7540099" cy="560951"/>
          </a:xfrm>
        </p:grpSpPr>
        <p:grpSp>
          <p:nvGrpSpPr>
            <p:cNvPr id="23" name="组合 22">
              <a:extLst>
                <a:ext uri="{FF2B5EF4-FFF2-40B4-BE49-F238E27FC236}">
                  <a16:creationId xmlns:a16="http://schemas.microsoft.com/office/drawing/2014/main" id="{8D2BAF37-504C-9B43-824E-9095AE5724B3}"/>
                </a:ext>
              </a:extLst>
            </p:cNvPr>
            <p:cNvGrpSpPr/>
            <p:nvPr/>
          </p:nvGrpSpPr>
          <p:grpSpPr>
            <a:xfrm>
              <a:off x="790009" y="1056459"/>
              <a:ext cx="7540099" cy="560951"/>
              <a:chOff x="1053345" y="1362993"/>
              <a:chExt cx="10053464" cy="924178"/>
            </a:xfrm>
          </p:grpSpPr>
          <p:grpSp>
            <p:nvGrpSpPr>
              <p:cNvPr id="25" name="组合 24">
                <a:extLst>
                  <a:ext uri="{FF2B5EF4-FFF2-40B4-BE49-F238E27FC236}">
                    <a16:creationId xmlns:a16="http://schemas.microsoft.com/office/drawing/2014/main" id="{748459F1-75A5-AF4C-B14A-DCC3CED627C9}"/>
                  </a:ext>
                </a:extLst>
              </p:cNvPr>
              <p:cNvGrpSpPr/>
              <p:nvPr/>
            </p:nvGrpSpPr>
            <p:grpSpPr>
              <a:xfrm>
                <a:off x="1053345" y="1362993"/>
                <a:ext cx="8012883" cy="924178"/>
                <a:chOff x="611187" y="1297129"/>
                <a:chExt cx="8012883" cy="924178"/>
              </a:xfrm>
            </p:grpSpPr>
            <p:sp>
              <p:nvSpPr>
                <p:cNvPr id="28" name="任意多边形 15">
                  <a:extLst>
                    <a:ext uri="{FF2B5EF4-FFF2-40B4-BE49-F238E27FC236}">
                      <a16:creationId xmlns:a16="http://schemas.microsoft.com/office/drawing/2014/main" id="{DA1B353C-8AAB-C543-898A-4D3E70890C5C}"/>
                    </a:ext>
                  </a:extLst>
                </p:cNvPr>
                <p:cNvSpPr/>
                <p:nvPr/>
              </p:nvSpPr>
              <p:spPr>
                <a:xfrm>
                  <a:off x="611187"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p>
              </p:txBody>
            </p:sp>
            <p:sp>
              <p:nvSpPr>
                <p:cNvPr id="29" name="任意多边形 16">
                  <a:extLst>
                    <a:ext uri="{FF2B5EF4-FFF2-40B4-BE49-F238E27FC236}">
                      <a16:creationId xmlns:a16="http://schemas.microsoft.com/office/drawing/2014/main" id="{0F5DFB17-1615-084F-BAB8-B12E90D7CBBE}"/>
                    </a:ext>
                  </a:extLst>
                </p:cNvPr>
                <p:cNvSpPr/>
                <p:nvPr/>
              </p:nvSpPr>
              <p:spPr>
                <a:xfrm>
                  <a:off x="2286916"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p>
              </p:txBody>
            </p:sp>
            <p:sp>
              <p:nvSpPr>
                <p:cNvPr id="30" name="任意多边形 17">
                  <a:extLst>
                    <a:ext uri="{FF2B5EF4-FFF2-40B4-BE49-F238E27FC236}">
                      <a16:creationId xmlns:a16="http://schemas.microsoft.com/office/drawing/2014/main" id="{EC0D29D8-D021-CD4F-BB9C-90B8BD757220}"/>
                    </a:ext>
                  </a:extLst>
                </p:cNvPr>
                <p:cNvSpPr/>
                <p:nvPr/>
              </p:nvSpPr>
              <p:spPr>
                <a:xfrm>
                  <a:off x="2739363"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883" tIns="134883" rIns="134883" bIns="134883" numCol="1" spcCol="1270" anchor="ctr" anchorCtr="0">
                  <a:noAutofit/>
                </a:bodyPr>
                <a:lstStyle/>
                <a:p>
                  <a:pPr algn="ctr" defTabSz="1000125">
                    <a:spcBef>
                      <a:spcPct val="0"/>
                    </a:spcBef>
                    <a:spcAft>
                      <a:spcPct val="35000"/>
                    </a:spcAft>
                  </a:pPr>
                  <a:endParaRPr lang="zh-CN" altLang="en-US" sz="2000"/>
                </a:p>
              </p:txBody>
            </p:sp>
            <p:sp>
              <p:nvSpPr>
                <p:cNvPr id="31" name="任意多边形 18">
                  <a:extLst>
                    <a:ext uri="{FF2B5EF4-FFF2-40B4-BE49-F238E27FC236}">
                      <a16:creationId xmlns:a16="http://schemas.microsoft.com/office/drawing/2014/main" id="{F38ECFD0-10C2-7742-A1AD-A2FA8B890E93}"/>
                    </a:ext>
                  </a:extLst>
                </p:cNvPr>
                <p:cNvSpPr/>
                <p:nvPr/>
              </p:nvSpPr>
              <p:spPr>
                <a:xfrm>
                  <a:off x="4419662"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p>
              </p:txBody>
            </p:sp>
            <p:sp>
              <p:nvSpPr>
                <p:cNvPr id="32" name="任意多边形 19">
                  <a:extLst>
                    <a:ext uri="{FF2B5EF4-FFF2-40B4-BE49-F238E27FC236}">
                      <a16:creationId xmlns:a16="http://schemas.microsoft.com/office/drawing/2014/main" id="{EE1E152A-4524-6B40-A190-0E002EFB0233}"/>
                    </a:ext>
                  </a:extLst>
                </p:cNvPr>
                <p:cNvSpPr/>
                <p:nvPr/>
              </p:nvSpPr>
              <p:spPr>
                <a:xfrm>
                  <a:off x="4881250"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p>
              </p:txBody>
            </p:sp>
            <p:sp>
              <p:nvSpPr>
                <p:cNvPr id="33" name="任意多边形 20">
                  <a:extLst>
                    <a:ext uri="{FF2B5EF4-FFF2-40B4-BE49-F238E27FC236}">
                      <a16:creationId xmlns:a16="http://schemas.microsoft.com/office/drawing/2014/main" id="{996BFD73-AF60-8C45-8110-3FCF1D1E8271}"/>
                    </a:ext>
                  </a:extLst>
                </p:cNvPr>
                <p:cNvSpPr/>
                <p:nvPr/>
              </p:nvSpPr>
              <p:spPr>
                <a:xfrm>
                  <a:off x="6552407"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p>
              </p:txBody>
            </p:sp>
            <p:sp>
              <p:nvSpPr>
                <p:cNvPr id="34" name="任意多边形 21">
                  <a:extLst>
                    <a:ext uri="{FF2B5EF4-FFF2-40B4-BE49-F238E27FC236}">
                      <a16:creationId xmlns:a16="http://schemas.microsoft.com/office/drawing/2014/main" id="{DC42FF9F-0E4D-2E44-8E16-F191B97A5FDE}"/>
                    </a:ext>
                  </a:extLst>
                </p:cNvPr>
                <p:cNvSpPr/>
                <p:nvPr/>
              </p:nvSpPr>
              <p:spPr>
                <a:xfrm>
                  <a:off x="7004854" y="1307274"/>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p>
              </p:txBody>
            </p:sp>
            <p:sp>
              <p:nvSpPr>
                <p:cNvPr id="35" name="文本框 20">
                  <a:extLst>
                    <a:ext uri="{FF2B5EF4-FFF2-40B4-BE49-F238E27FC236}">
                      <a16:creationId xmlns:a16="http://schemas.microsoft.com/office/drawing/2014/main" id="{AB6A91C4-5CE2-0049-9797-E6872F51ADD4}"/>
                    </a:ext>
                  </a:extLst>
                </p:cNvPr>
                <p:cNvSpPr txBox="1"/>
                <p:nvPr/>
              </p:nvSpPr>
              <p:spPr>
                <a:xfrm>
                  <a:off x="615756" y="1481241"/>
                  <a:ext cx="1514250" cy="508547"/>
                </a:xfrm>
                <a:prstGeom prst="rect">
                  <a:avLst/>
                </a:prstGeom>
                <a:noFill/>
              </p:spPr>
              <p:txBody>
                <a:bodyPr wrap="square" rtlCol="0">
                  <a:spAutoFit/>
                </a:bodyPr>
                <a:lstStyle/>
                <a:p>
                  <a:pPr algn="ctr">
                    <a:lnSpc>
                      <a:spcPct val="130000"/>
                    </a:lnSpc>
                  </a:pPr>
                  <a:r>
                    <a:rPr kumimoji="1" lang="zh-CN" altLang="en-US" sz="1200" dirty="0">
                      <a:solidFill>
                        <a:schemeClr val="bg1"/>
                      </a:solidFill>
                      <a:latin typeface="Arial" panose="020B0604020202020204" pitchFamily="34" charset="0"/>
                      <a:ea typeface="微软雅黑" panose="020B0503020204020204" pitchFamily="34" charset="-122"/>
                    </a:rPr>
                    <a:t>跨领域</a:t>
                  </a:r>
                  <a:r>
                    <a:rPr kumimoji="1" lang="en-US" altLang="zh-CN" sz="1200" dirty="0">
                      <a:solidFill>
                        <a:schemeClr val="bg1"/>
                      </a:solidFill>
                      <a:latin typeface="Arial" panose="020B0604020202020204" pitchFamily="34" charset="0"/>
                      <a:ea typeface="微软雅黑" panose="020B0503020204020204" pitchFamily="34" charset="-122"/>
                    </a:rPr>
                    <a:t>HIN</a:t>
                  </a:r>
                  <a:endParaRPr kumimoji="1" lang="zh-CN" altLang="en-US" sz="1200" dirty="0">
                    <a:solidFill>
                      <a:schemeClr val="bg1"/>
                    </a:solidFill>
                    <a:latin typeface="Arial" panose="020B0604020202020204" pitchFamily="34" charset="0"/>
                    <a:ea typeface="微软雅黑" panose="020B0503020204020204" pitchFamily="34" charset="-122"/>
                  </a:endParaRPr>
                </a:p>
              </p:txBody>
            </p:sp>
            <p:sp>
              <p:nvSpPr>
                <p:cNvPr id="36" name="文本框 21">
                  <a:extLst>
                    <a:ext uri="{FF2B5EF4-FFF2-40B4-BE49-F238E27FC236}">
                      <a16:creationId xmlns:a16="http://schemas.microsoft.com/office/drawing/2014/main" id="{3B2C2FB2-1437-7144-BABB-02548F27D937}"/>
                    </a:ext>
                  </a:extLst>
                </p:cNvPr>
                <p:cNvSpPr txBox="1"/>
                <p:nvPr/>
              </p:nvSpPr>
              <p:spPr>
                <a:xfrm>
                  <a:off x="2743932" y="1297129"/>
                  <a:ext cx="1514251" cy="904061"/>
                </a:xfrm>
                <a:prstGeom prst="rect">
                  <a:avLst/>
                </a:prstGeom>
                <a:noFill/>
              </p:spPr>
              <p:txBody>
                <a:bodyPr wrap="square" rtlCol="0">
                  <a:spAutoFit/>
                </a:bodyPr>
                <a:lstStyle/>
                <a:p>
                  <a:pPr algn="ctr">
                    <a:lnSpc>
                      <a:spcPct val="130000"/>
                    </a:lnSpc>
                  </a:pPr>
                  <a:r>
                    <a:rPr kumimoji="1" lang="zh-CN" altLang="en-US" sz="1200" dirty="0">
                      <a:solidFill>
                        <a:schemeClr val="bg1"/>
                      </a:solidFill>
                      <a:latin typeface="Arial" panose="020B0604020202020204" pitchFamily="34" charset="0"/>
                      <a:ea typeface="微软雅黑" panose="020B0503020204020204" pitchFamily="34" charset="-122"/>
                    </a:rPr>
                    <a:t>基于元路径的随机游走</a:t>
                  </a:r>
                </a:p>
              </p:txBody>
            </p:sp>
            <p:sp>
              <p:nvSpPr>
                <p:cNvPr id="37" name="文本框 22">
                  <a:extLst>
                    <a:ext uri="{FF2B5EF4-FFF2-40B4-BE49-F238E27FC236}">
                      <a16:creationId xmlns:a16="http://schemas.microsoft.com/office/drawing/2014/main" id="{7A96F385-C2A7-7444-82BB-B2B44237201F}"/>
                    </a:ext>
                  </a:extLst>
                </p:cNvPr>
                <p:cNvSpPr txBox="1"/>
                <p:nvPr/>
              </p:nvSpPr>
              <p:spPr>
                <a:xfrm>
                  <a:off x="4885819" y="1532932"/>
                  <a:ext cx="1514251" cy="456362"/>
                </a:xfrm>
                <a:prstGeom prst="rect">
                  <a:avLst/>
                </a:prstGeom>
                <a:noFill/>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节点序列过滤</a:t>
                  </a:r>
                </a:p>
              </p:txBody>
            </p:sp>
            <p:sp>
              <p:nvSpPr>
                <p:cNvPr id="38" name="文本框 23">
                  <a:extLst>
                    <a:ext uri="{FF2B5EF4-FFF2-40B4-BE49-F238E27FC236}">
                      <a16:creationId xmlns:a16="http://schemas.microsoft.com/office/drawing/2014/main" id="{312C6148-7442-4745-BAC4-341E9B3FF89E}"/>
                    </a:ext>
                  </a:extLst>
                </p:cNvPr>
                <p:cNvSpPr txBox="1"/>
                <p:nvPr/>
              </p:nvSpPr>
              <p:spPr>
                <a:xfrm>
                  <a:off x="6930061" y="1419321"/>
                  <a:ext cx="1694009" cy="760602"/>
                </a:xfrm>
                <a:prstGeom prst="rect">
                  <a:avLst/>
                </a:prstGeom>
                <a:noFill/>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基于</a:t>
                  </a:r>
                  <a:r>
                    <a:rPr lang="en-US" altLang="zh-CN" sz="1200" dirty="0">
                      <a:solidFill>
                        <a:schemeClr val="bg1"/>
                      </a:solidFill>
                      <a:latin typeface="微软雅黑" panose="020B0503020204020204" pitchFamily="34" charset="-122"/>
                      <a:ea typeface="微软雅黑" panose="020B0503020204020204" pitchFamily="34" charset="-122"/>
                    </a:rPr>
                    <a:t>Skip-gram</a:t>
                  </a:r>
                  <a:r>
                    <a:rPr lang="zh-CN" altLang="en-US" sz="1200" dirty="0">
                      <a:solidFill>
                        <a:schemeClr val="bg1"/>
                      </a:solidFill>
                      <a:latin typeface="微软雅黑" panose="020B0503020204020204" pitchFamily="34" charset="-122"/>
                      <a:ea typeface="微软雅黑" panose="020B0503020204020204" pitchFamily="34" charset="-122"/>
                    </a:rPr>
                    <a:t>获得原始向量</a:t>
                  </a:r>
                </a:p>
              </p:txBody>
            </p:sp>
          </p:grpSp>
          <p:sp>
            <p:nvSpPr>
              <p:cNvPr id="26" name="任意多边形 44">
                <a:extLst>
                  <a:ext uri="{FF2B5EF4-FFF2-40B4-BE49-F238E27FC236}">
                    <a16:creationId xmlns:a16="http://schemas.microsoft.com/office/drawing/2014/main" id="{5AEBF14C-FE52-5444-86BD-DEB85BC900DB}"/>
                  </a:ext>
                </a:extLst>
              </p:cNvPr>
              <p:cNvSpPr/>
              <p:nvPr/>
            </p:nvSpPr>
            <p:spPr>
              <a:xfrm>
                <a:off x="9130973" y="1641253"/>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p>
            </p:txBody>
          </p:sp>
          <p:sp>
            <p:nvSpPr>
              <p:cNvPr id="27" name="任意多边形 45">
                <a:extLst>
                  <a:ext uri="{FF2B5EF4-FFF2-40B4-BE49-F238E27FC236}">
                    <a16:creationId xmlns:a16="http://schemas.microsoft.com/office/drawing/2014/main" id="{F0A88D75-FC16-AA4D-A0AC-11AB67DAA7EF}"/>
                  </a:ext>
                </a:extLst>
              </p:cNvPr>
              <p:cNvSpPr/>
              <p:nvPr/>
            </p:nvSpPr>
            <p:spPr>
              <a:xfrm>
                <a:off x="9583420" y="1373137"/>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p>
            </p:txBody>
          </p:sp>
        </p:grpSp>
        <p:sp>
          <p:nvSpPr>
            <p:cNvPr id="24" name="文本框 23">
              <a:extLst>
                <a:ext uri="{FF2B5EF4-FFF2-40B4-BE49-F238E27FC236}">
                  <a16:creationId xmlns:a16="http://schemas.microsoft.com/office/drawing/2014/main" id="{575ABC4D-979C-7B4B-9E34-2D18203A1C39}"/>
                </a:ext>
              </a:extLst>
            </p:cNvPr>
            <p:cNvSpPr txBox="1"/>
            <p:nvPr/>
          </p:nvSpPr>
          <p:spPr>
            <a:xfrm>
              <a:off x="7187566" y="1115582"/>
              <a:ext cx="1135688" cy="438582"/>
            </a:xfrm>
            <a:prstGeom prst="rect">
              <a:avLst/>
            </a:prstGeom>
            <a:noFill/>
          </p:spPr>
          <p:txBody>
            <a:bodyPr wrap="square" lIns="68580" tIns="34290" rIns="68580" bIns="34290"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“立交桥式”向量处理</a:t>
              </a:r>
            </a:p>
          </p:txBody>
        </p:sp>
      </p:grpSp>
      <p:pic>
        <p:nvPicPr>
          <p:cNvPr id="39" name="图片 38">
            <a:extLst>
              <a:ext uri="{FF2B5EF4-FFF2-40B4-BE49-F238E27FC236}">
                <a16:creationId xmlns:a16="http://schemas.microsoft.com/office/drawing/2014/main" id="{81867377-B58E-8346-92E6-DCA9B095CB92}"/>
              </a:ext>
            </a:extLst>
          </p:cNvPr>
          <p:cNvPicPr>
            <a:picLocks noChangeAspect="1"/>
          </p:cNvPicPr>
          <p:nvPr/>
        </p:nvPicPr>
        <p:blipFill>
          <a:blip r:embed="rId3"/>
          <a:stretch>
            <a:fillRect/>
          </a:stretch>
        </p:blipFill>
        <p:spPr>
          <a:xfrm>
            <a:off x="175303" y="2991654"/>
            <a:ext cx="1395356" cy="798199"/>
          </a:xfrm>
          <a:prstGeom prst="rect">
            <a:avLst/>
          </a:prstGeom>
        </p:spPr>
      </p:pic>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5707BDA-39DC-8047-82A6-B64A39E3E2E5}"/>
                  </a:ext>
                </a:extLst>
              </p:cNvPr>
              <p:cNvSpPr/>
              <p:nvPr/>
            </p:nvSpPr>
            <p:spPr>
              <a:xfrm>
                <a:off x="1583492" y="2764646"/>
                <a:ext cx="839589" cy="348813"/>
              </a:xfrm>
              <a:prstGeom prst="rect">
                <a:avLst/>
              </a:prstGeom>
            </p:spPr>
            <p:txBody>
              <a:bodyPr wrap="none">
                <a:spAutoFit/>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altLang="zh-CN" sz="1050" i="1" kern="100">
                              <a:latin typeface="Cambria Math" panose="02040503050406030204" pitchFamily="18" charset="0"/>
                              <a:ea typeface="Cambria Math" panose="02040503050406030204" pitchFamily="18" charset="0"/>
                            </a:rPr>
                          </m:ctrlPr>
                        </m:sSubPr>
                        <m:e>
                          <m:r>
                            <a:rPr lang="en-US" altLang="zh-CN" sz="1050" i="1" kern="100">
                              <a:latin typeface="Cambria Math" panose="02040503050406030204" pitchFamily="18" charset="0"/>
                              <a:ea typeface="宋体" panose="02010600030101010101" pitchFamily="2" charset="-122"/>
                            </a:rPr>
                            <m:t>𝐼</m:t>
                          </m:r>
                        </m:e>
                        <m:sub>
                          <m:r>
                            <a:rPr lang="en-US" altLang="zh-CN" sz="1050" i="1" kern="100">
                              <a:latin typeface="Cambria Math" panose="02040503050406030204" pitchFamily="18" charset="0"/>
                              <a:ea typeface="宋体" panose="02010600030101010101" pitchFamily="2" charset="-122"/>
                            </a:rPr>
                            <m:t>𝑡</m:t>
                          </m:r>
                        </m:sub>
                      </m:sSub>
                      <m:r>
                        <a:rPr lang="zh-CN" altLang="en-US" sz="1050" i="1" kern="1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050" i="1" kern="100">
                          <a:latin typeface="Cambria Math" panose="02040503050406030204" pitchFamily="18" charset="0"/>
                          <a:ea typeface="宋体" panose="02010600030101010101" pitchFamily="2" charset="-122"/>
                        </a:rPr>
                        <m:t>𝑇</m:t>
                      </m:r>
                      <m:r>
                        <a:rPr lang="zh-CN" altLang="en-US" sz="1050" i="1" kern="1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050" i="1" kern="100">
                              <a:latin typeface="Cambria Math" panose="02040503050406030204" pitchFamily="18" charset="0"/>
                              <a:ea typeface="Cambria Math" panose="02040503050406030204" pitchFamily="18" charset="0"/>
                            </a:rPr>
                          </m:ctrlPr>
                        </m:sSubPr>
                        <m:e>
                          <m:r>
                            <a:rPr lang="en-US" altLang="zh-CN" sz="1050" i="1" kern="100">
                              <a:latin typeface="Cambria Math" panose="02040503050406030204" pitchFamily="18" charset="0"/>
                              <a:ea typeface="宋体" panose="02010600030101010101" pitchFamily="2" charset="-122"/>
                            </a:rPr>
                            <m:t>𝐼</m:t>
                          </m:r>
                        </m:e>
                        <m:sub>
                          <m:r>
                            <a:rPr lang="en-US" altLang="zh-CN" sz="1050" i="1" kern="100">
                              <a:latin typeface="Cambria Math" panose="02040503050406030204" pitchFamily="18" charset="0"/>
                              <a:ea typeface="宋体" panose="02010600030101010101" pitchFamily="2" charset="-122"/>
                            </a:rPr>
                            <m:t>𝑡</m:t>
                          </m:r>
                        </m:sub>
                      </m:sSub>
                    </m:oMath>
                  </m:oMathPara>
                </a14:m>
                <a:endParaRPr lang="zh-CN" altLang="zh-CN" sz="1200" kern="100" dirty="0">
                  <a:latin typeface="Times New Roman" panose="02020603050405020304" pitchFamily="18" charset="0"/>
                  <a:ea typeface="宋体" panose="02010600030101010101" pitchFamily="2" charset="-122"/>
                </a:endParaRPr>
              </a:p>
            </p:txBody>
          </p:sp>
        </mc:Choice>
        <mc:Fallback xmlns="">
          <p:sp>
            <p:nvSpPr>
              <p:cNvPr id="41" name="矩形 40">
                <a:extLst>
                  <a:ext uri="{FF2B5EF4-FFF2-40B4-BE49-F238E27FC236}">
                    <a16:creationId xmlns:a16="http://schemas.microsoft.com/office/drawing/2014/main" id="{25707BDA-39DC-8047-82A6-B64A39E3E2E5}"/>
                  </a:ext>
                </a:extLst>
              </p:cNvPr>
              <p:cNvSpPr>
                <a:spLocks noRot="1" noChangeAspect="1" noMove="1" noResize="1" noEditPoints="1" noAdjustHandles="1" noChangeArrowheads="1" noChangeShapeType="1" noTextEdit="1"/>
              </p:cNvSpPr>
              <p:nvPr/>
            </p:nvSpPr>
            <p:spPr>
              <a:xfrm>
                <a:off x="1583492" y="2764646"/>
                <a:ext cx="839589" cy="348813"/>
              </a:xfrm>
              <a:prstGeom prst="rect">
                <a:avLst/>
              </a:prstGeom>
              <a:blipFill>
                <a:blip r:embed="rId4"/>
                <a:stretch>
                  <a:fillRect/>
                </a:stretch>
              </a:blipFill>
            </p:spPr>
            <p:txBody>
              <a:bodyPr/>
              <a:lstStyle/>
              <a:p>
                <a:r>
                  <a:rPr lang="zh-CN" altLang="en-US">
                    <a:noFill/>
                  </a:rPr>
                  <a:t> </a:t>
                </a:r>
              </a:p>
            </p:txBody>
          </p:sp>
        </mc:Fallback>
      </mc:AlternateContent>
      <p:cxnSp>
        <p:nvCxnSpPr>
          <p:cNvPr id="43" name="直线箭头连接符 42">
            <a:extLst>
              <a:ext uri="{FF2B5EF4-FFF2-40B4-BE49-F238E27FC236}">
                <a16:creationId xmlns:a16="http://schemas.microsoft.com/office/drawing/2014/main" id="{D7AF6A79-ED11-C845-A87D-FF83D88953CE}"/>
              </a:ext>
            </a:extLst>
          </p:cNvPr>
          <p:cNvCxnSpPr>
            <a:cxnSpLocks/>
          </p:cNvCxnSpPr>
          <p:nvPr/>
        </p:nvCxnSpPr>
        <p:spPr>
          <a:xfrm>
            <a:off x="1684971" y="3094003"/>
            <a:ext cx="578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7DCFE35-0D32-DA4E-B8F5-F9931B4987A0}"/>
              </a:ext>
            </a:extLst>
          </p:cNvPr>
          <p:cNvSpPr txBox="1"/>
          <p:nvPr/>
        </p:nvSpPr>
        <p:spPr>
          <a:xfrm>
            <a:off x="2369723" y="2962024"/>
            <a:ext cx="1448355" cy="276999"/>
          </a:xfrm>
          <a:prstGeom prst="rect">
            <a:avLst/>
          </a:prstGeom>
          <a:noFill/>
        </p:spPr>
        <p:txBody>
          <a:bodyPr wrap="square" rtlCol="0">
            <a:spAutoFit/>
          </a:bodyPr>
          <a:lstStyle/>
          <a:p>
            <a:r>
              <a:rPr lang="en-US" altLang="zh-CN" sz="1200" i="1" kern="100" dirty="0">
                <a:latin typeface="Cambria Math" panose="02040503050406030204" pitchFamily="18" charset="0"/>
                <a:ea typeface="Cambria Math" panose="02040503050406030204" pitchFamily="18" charset="0"/>
              </a:rPr>
              <a:t>I</a:t>
            </a:r>
            <a:r>
              <a:rPr lang="en-US" altLang="zh-CN" sz="1200" i="1" kern="100" baseline="-25000" dirty="0">
                <a:latin typeface="Cambria Math" panose="02040503050406030204" pitchFamily="18" charset="0"/>
                <a:ea typeface="Cambria Math" panose="02040503050406030204" pitchFamily="18" charset="0"/>
              </a:rPr>
              <a:t>t1</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T</a:t>
            </a:r>
            <a:r>
              <a:rPr lang="en-US" altLang="zh-CN" sz="1200" i="1" kern="100" baseline="-25000" dirty="0">
                <a:latin typeface="Cambria Math" panose="02040503050406030204" pitchFamily="18" charset="0"/>
                <a:ea typeface="Cambria Math" panose="02040503050406030204" pitchFamily="18" charset="0"/>
              </a:rPr>
              <a:t>2</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I</a:t>
            </a:r>
            <a:r>
              <a:rPr lang="en-US" altLang="zh-CN" sz="1200" i="1" kern="100" baseline="-25000" dirty="0">
                <a:latin typeface="Cambria Math" panose="02040503050406030204" pitchFamily="18" charset="0"/>
                <a:ea typeface="Cambria Math" panose="02040503050406030204" pitchFamily="18" charset="0"/>
              </a:rPr>
              <a:t>t2</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T</a:t>
            </a:r>
            <a:r>
              <a:rPr lang="en-US" altLang="zh-CN" sz="1200" i="1" kern="100" baseline="-25000" dirty="0">
                <a:latin typeface="Cambria Math" panose="02040503050406030204" pitchFamily="18" charset="0"/>
                <a:ea typeface="Cambria Math" panose="02040503050406030204" pitchFamily="18" charset="0"/>
              </a:rPr>
              <a:t>3</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I</a:t>
            </a:r>
            <a:r>
              <a:rPr lang="en-US" altLang="zh-CN" sz="1200" i="1" kern="100" baseline="-25000" dirty="0">
                <a:latin typeface="Cambria Math" panose="02040503050406030204" pitchFamily="18" charset="0"/>
                <a:ea typeface="Cambria Math" panose="02040503050406030204" pitchFamily="18" charset="0"/>
              </a:rPr>
              <a:t>t3</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T</a:t>
            </a:r>
            <a:r>
              <a:rPr lang="en-US" altLang="zh-CN" sz="1200" i="1" kern="100" baseline="-25000" dirty="0">
                <a:latin typeface="Cambria Math" panose="02040503050406030204" pitchFamily="18" charset="0"/>
                <a:ea typeface="Cambria Math" panose="02040503050406030204" pitchFamily="18" charset="0"/>
              </a:rPr>
              <a:t>4</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a:t>
            </a:r>
            <a:endParaRPr lang="zh-CN" altLang="en-US" sz="1200" i="1" kern="100" dirty="0">
              <a:latin typeface="Cambria Math" panose="02040503050406030204" pitchFamily="18" charset="0"/>
            </a:endParaRPr>
          </a:p>
        </p:txBody>
      </p:sp>
      <p:cxnSp>
        <p:nvCxnSpPr>
          <p:cNvPr id="48" name="直线箭头连接符 47">
            <a:extLst>
              <a:ext uri="{FF2B5EF4-FFF2-40B4-BE49-F238E27FC236}">
                <a16:creationId xmlns:a16="http://schemas.microsoft.com/office/drawing/2014/main" id="{E7F2399D-63CE-D449-BC19-039923E38905}"/>
              </a:ext>
            </a:extLst>
          </p:cNvPr>
          <p:cNvCxnSpPr>
            <a:cxnSpLocks/>
          </p:cNvCxnSpPr>
          <p:nvPr/>
        </p:nvCxnSpPr>
        <p:spPr>
          <a:xfrm>
            <a:off x="3759507" y="3094003"/>
            <a:ext cx="304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A3A9F3B0-E512-2C45-B98D-EAAEB0C13E16}"/>
              </a:ext>
            </a:extLst>
          </p:cNvPr>
          <p:cNvSpPr txBox="1"/>
          <p:nvPr/>
        </p:nvSpPr>
        <p:spPr>
          <a:xfrm>
            <a:off x="4065483" y="2945409"/>
            <a:ext cx="1203570" cy="276999"/>
          </a:xfrm>
          <a:prstGeom prst="rect">
            <a:avLst/>
          </a:prstGeom>
          <a:noFill/>
        </p:spPr>
        <p:txBody>
          <a:bodyPr wrap="square" rtlCol="0">
            <a:spAutoFit/>
          </a:bodyPr>
          <a:lstStyle/>
          <a:p>
            <a:r>
              <a:rPr lang="en-US" altLang="zh-CN" sz="1200" i="1" kern="100" dirty="0">
                <a:latin typeface="Cambria Math" panose="02040503050406030204" pitchFamily="18" charset="0"/>
                <a:ea typeface="Cambria Math" panose="02040503050406030204" pitchFamily="18" charset="0"/>
              </a:rPr>
              <a:t>I</a:t>
            </a:r>
            <a:r>
              <a:rPr lang="en-US" altLang="zh-CN" sz="1200" i="1" kern="100" baseline="-25000" dirty="0">
                <a:latin typeface="Cambria Math" panose="02040503050406030204" pitchFamily="18" charset="0"/>
                <a:ea typeface="Cambria Math" panose="02040503050406030204" pitchFamily="18" charset="0"/>
              </a:rPr>
              <a:t>t1</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I</a:t>
            </a:r>
            <a:r>
              <a:rPr lang="en-US" altLang="zh-CN" sz="1200" i="1" kern="100" baseline="-25000" dirty="0">
                <a:latin typeface="Cambria Math" panose="02040503050406030204" pitchFamily="18" charset="0"/>
                <a:ea typeface="Cambria Math" panose="02040503050406030204" pitchFamily="18" charset="0"/>
              </a:rPr>
              <a:t>t2</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I</a:t>
            </a:r>
            <a:r>
              <a:rPr lang="en-US" altLang="zh-CN" sz="1200" i="1" kern="100" baseline="-25000" dirty="0">
                <a:latin typeface="Cambria Math" panose="02040503050406030204" pitchFamily="18" charset="0"/>
                <a:ea typeface="Cambria Math" panose="02040503050406030204" pitchFamily="18" charset="0"/>
              </a:rPr>
              <a:t>t3</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a:t>
            </a:r>
            <a:endParaRPr lang="zh-CN" altLang="en-US" sz="1200" i="1" kern="100" dirty="0">
              <a:latin typeface="Cambria Math" panose="02040503050406030204" pitchFamily="18" charset="0"/>
            </a:endParaRPr>
          </a:p>
        </p:txBody>
      </p:sp>
      <p:cxnSp>
        <p:nvCxnSpPr>
          <p:cNvPr id="52" name="直线箭头连接符 51">
            <a:extLst>
              <a:ext uri="{FF2B5EF4-FFF2-40B4-BE49-F238E27FC236}">
                <a16:creationId xmlns:a16="http://schemas.microsoft.com/office/drawing/2014/main" id="{0F460BE8-5C88-0243-83B3-0F6535EECF43}"/>
              </a:ext>
            </a:extLst>
          </p:cNvPr>
          <p:cNvCxnSpPr>
            <a:cxnSpLocks/>
          </p:cNvCxnSpPr>
          <p:nvPr/>
        </p:nvCxnSpPr>
        <p:spPr>
          <a:xfrm>
            <a:off x="5028295" y="3103816"/>
            <a:ext cx="304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8381398B-97F9-1F48-86E8-E7FD887D694C}"/>
                  </a:ext>
                </a:extLst>
              </p:cNvPr>
              <p:cNvSpPr txBox="1"/>
              <p:nvPr/>
            </p:nvSpPr>
            <p:spPr>
              <a:xfrm>
                <a:off x="5443552" y="2962024"/>
                <a:ext cx="304472" cy="313034"/>
              </a:xfrm>
              <a:prstGeom prst="rect">
                <a:avLst/>
              </a:prstGeom>
              <a:noFill/>
            </p:spPr>
            <p:txBody>
              <a:bodyPr wrap="square" rtlCol="0">
                <a:spAutoFit/>
              </a:bodyPr>
              <a:lstStyle/>
              <a:p>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𝑒</m:t>
                        </m:r>
                      </m:e>
                      <m:sub>
                        <m:r>
                          <a:rPr lang="en-US" altLang="zh-CN" i="1">
                            <a:latin typeface="Cambria Math" panose="02040503050406030204" pitchFamily="18" charset="0"/>
                          </a:rPr>
                          <m:t>𝑖</m:t>
                        </m:r>
                      </m:sub>
                      <m:sup>
                        <m:r>
                          <a:rPr lang="en-US" altLang="zh-CN" i="1">
                            <a:latin typeface="Cambria Math" panose="02040503050406030204" pitchFamily="18" charset="0"/>
                          </a:rPr>
                          <m:t>𝑛</m:t>
                        </m:r>
                      </m:sup>
                    </m:sSubSup>
                  </m:oMath>
                </a14:m>
                <a:r>
                  <a:rPr lang="zh-CN" altLang="zh-CN" sz="1200" dirty="0">
                    <a:effectLst/>
                  </a:rPr>
                  <a:t> </a:t>
                </a:r>
                <a:endParaRPr lang="zh-CN" altLang="en-US" sz="1200" i="1" kern="100" dirty="0">
                  <a:latin typeface="Cambria Math" panose="02040503050406030204" pitchFamily="18" charset="0"/>
                </a:endParaRPr>
              </a:p>
            </p:txBody>
          </p:sp>
        </mc:Choice>
        <mc:Fallback xmlns="">
          <p:sp>
            <p:nvSpPr>
              <p:cNvPr id="53" name="文本框 52">
                <a:extLst>
                  <a:ext uri="{FF2B5EF4-FFF2-40B4-BE49-F238E27FC236}">
                    <a16:creationId xmlns:a16="http://schemas.microsoft.com/office/drawing/2014/main" id="{8381398B-97F9-1F48-86E8-E7FD887D694C}"/>
                  </a:ext>
                </a:extLst>
              </p:cNvPr>
              <p:cNvSpPr txBox="1">
                <a:spLocks noRot="1" noChangeAspect="1" noMove="1" noResize="1" noEditPoints="1" noAdjustHandles="1" noChangeArrowheads="1" noChangeShapeType="1" noTextEdit="1"/>
              </p:cNvSpPr>
              <p:nvPr/>
            </p:nvSpPr>
            <p:spPr>
              <a:xfrm>
                <a:off x="5443552" y="2962024"/>
                <a:ext cx="304472" cy="31303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A6383C03-3AF4-3D47-B4A3-29EAFCF19522}"/>
                  </a:ext>
                </a:extLst>
              </p:cNvPr>
              <p:cNvSpPr/>
              <p:nvPr/>
            </p:nvSpPr>
            <p:spPr>
              <a:xfrm>
                <a:off x="1525553" y="3320599"/>
                <a:ext cx="1152047" cy="348813"/>
              </a:xfrm>
              <a:prstGeom prst="rect">
                <a:avLst/>
              </a:prstGeom>
            </p:spPr>
            <p:txBody>
              <a:bodyPr wrap="none">
                <a:spAutoFit/>
              </a:bodyPr>
              <a:lstStyle/>
              <a:p>
                <a:pPr indent="266700" algn="ctr">
                  <a:lnSpc>
                    <a:spcPts val="2000"/>
                  </a:lnSpc>
                </a:pPr>
                <a14:m>
                  <m:oMathPara xmlns:m="http://schemas.openxmlformats.org/officeDocument/2006/math">
                    <m:oMathParaPr>
                      <m:jc m:val="centerGroup"/>
                    </m:oMathParaPr>
                    <m:oMath xmlns:m="http://schemas.openxmlformats.org/officeDocument/2006/math">
                      <m:sSub>
                        <m:sSubPr>
                          <m:ctrlPr>
                            <a:rPr lang="zh-CN" altLang="en-US" sz="800" i="1" kern="100">
                              <a:solidFill>
                                <a:prstClr val="black"/>
                              </a:solidFill>
                              <a:latin typeface="Cambria Math" panose="02040503050406030204" pitchFamily="18" charset="0"/>
                              <a:ea typeface="Cambria Math" panose="02040503050406030204" pitchFamily="18" charset="0"/>
                            </a:rPr>
                          </m:ctrlPr>
                        </m:sSubPr>
                        <m:e>
                          <m:r>
                            <a:rPr lang="en-US" altLang="zh-CN" sz="800" i="1" kern="100">
                              <a:solidFill>
                                <a:prstClr val="black"/>
                              </a:solidFill>
                              <a:latin typeface="Cambria Math" panose="02040503050406030204" pitchFamily="18" charset="0"/>
                              <a:ea typeface="宋体" panose="02010600030101010101" pitchFamily="2" charset="-122"/>
                            </a:rPr>
                            <m:t>𝑈</m:t>
                          </m:r>
                        </m:e>
                        <m:sub>
                          <m:r>
                            <a:rPr lang="en-US" altLang="zh-CN" sz="800" i="1" kern="100">
                              <a:solidFill>
                                <a:prstClr val="black"/>
                              </a:solidFill>
                              <a:latin typeface="Cambria Math" panose="02040503050406030204" pitchFamily="18" charset="0"/>
                              <a:ea typeface="宋体" panose="02010600030101010101" pitchFamily="2" charset="-122"/>
                            </a:rPr>
                            <m:t>𝑡</m:t>
                          </m:r>
                        </m:sub>
                      </m:sSub>
                      <m:r>
                        <a:rPr lang="zh-CN" altLang="en-US" sz="800" i="1" kern="100">
                          <a:solidFill>
                            <a:prstClr val="black"/>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800" i="1" kern="100">
                          <a:solidFill>
                            <a:prstClr val="black"/>
                          </a:solidFill>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800" i="1" kern="100">
                          <a:solidFill>
                            <a:prstClr val="black"/>
                          </a:solidFill>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en-US" sz="800" i="1" kern="100">
                              <a:solidFill>
                                <a:prstClr val="black"/>
                              </a:solidFill>
                              <a:latin typeface="Cambria Math" panose="02040503050406030204" pitchFamily="18" charset="0"/>
                              <a:ea typeface="Cambria Math" panose="02040503050406030204" pitchFamily="18" charset="0"/>
                            </a:rPr>
                          </m:ctrlPr>
                        </m:sSubPr>
                        <m:e>
                          <m:r>
                            <a:rPr lang="en-US" altLang="zh-CN" sz="800" i="1" kern="100">
                              <a:solidFill>
                                <a:prstClr val="black"/>
                              </a:solidFill>
                              <a:latin typeface="Cambria Math" panose="02040503050406030204" pitchFamily="18" charset="0"/>
                              <a:ea typeface="Cambria Math" panose="02040503050406030204" pitchFamily="18" charset="0"/>
                            </a:rPr>
                            <m:t>𝑈</m:t>
                          </m:r>
                        </m:e>
                        <m:sub>
                          <m:r>
                            <a:rPr lang="en-US" altLang="zh-CN" sz="800" i="1" kern="100">
                              <a:solidFill>
                                <a:prstClr val="black"/>
                              </a:solidFill>
                              <a:latin typeface="Cambria Math" panose="02040503050406030204" pitchFamily="18" charset="0"/>
                              <a:ea typeface="宋体" panose="02010600030101010101" pitchFamily="2" charset="-122"/>
                            </a:rPr>
                            <m:t>𝑎</m:t>
                          </m:r>
                        </m:sub>
                      </m:sSub>
                      <m:r>
                        <a:rPr lang="zh-CN" altLang="en-US" sz="800" i="1" kern="100">
                          <a:solidFill>
                            <a:prstClr val="black"/>
                          </a:solidFill>
                          <a:latin typeface="Cambria Math" panose="02040503050406030204" pitchFamily="18" charset="0"/>
                          <a:ea typeface="微软雅黑" panose="020B0503020204020204" pitchFamily="34" charset="-122"/>
                          <a:cs typeface="微软雅黑" panose="020B0503020204020204" pitchFamily="34" charset="-122"/>
                        </a:rPr>
                        <m:t>−</m:t>
                      </m:r>
                      <m:r>
                        <a:rPr lang="en-US" altLang="zh-CN" sz="800" i="1" kern="100">
                          <a:solidFill>
                            <a:prstClr val="black"/>
                          </a:solidFill>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800" i="1" kern="100">
                          <a:solidFill>
                            <a:prstClr val="black"/>
                          </a:solidFill>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en-US" sz="800" i="1" kern="100">
                              <a:solidFill>
                                <a:prstClr val="black"/>
                              </a:solidFill>
                              <a:latin typeface="Cambria Math" panose="02040503050406030204" pitchFamily="18" charset="0"/>
                              <a:ea typeface="Cambria Math" panose="02040503050406030204" pitchFamily="18" charset="0"/>
                            </a:rPr>
                          </m:ctrlPr>
                        </m:sSubPr>
                        <m:e>
                          <m:r>
                            <a:rPr lang="en-US" altLang="zh-CN" sz="800" i="1" kern="100">
                              <a:solidFill>
                                <a:prstClr val="black"/>
                              </a:solidFill>
                              <a:latin typeface="Cambria Math" panose="02040503050406030204" pitchFamily="18" charset="0"/>
                              <a:ea typeface="宋体" panose="02010600030101010101" pitchFamily="2" charset="-122"/>
                            </a:rPr>
                            <m:t>𝑈</m:t>
                          </m:r>
                        </m:e>
                        <m:sub>
                          <m:r>
                            <a:rPr lang="en-US" altLang="zh-CN" sz="800" i="1" kern="100">
                              <a:solidFill>
                                <a:prstClr val="black"/>
                              </a:solidFill>
                              <a:latin typeface="Cambria Math" panose="02040503050406030204" pitchFamily="18" charset="0"/>
                              <a:ea typeface="宋体" panose="02010600030101010101" pitchFamily="2" charset="-122"/>
                            </a:rPr>
                            <m:t>𝑡</m:t>
                          </m:r>
                        </m:sub>
                      </m:sSub>
                    </m:oMath>
                  </m:oMathPara>
                </a14:m>
                <a:endParaRPr lang="zh-CN" altLang="en-US" sz="1000" kern="100" dirty="0">
                  <a:solidFill>
                    <a:prstClr val="black"/>
                  </a:solidFill>
                  <a:latin typeface="Times New Roman" panose="02020603050405020304" pitchFamily="18" charset="0"/>
                  <a:ea typeface="宋体" panose="02010600030101010101" pitchFamily="2" charset="-122"/>
                </a:endParaRPr>
              </a:p>
            </p:txBody>
          </p:sp>
        </mc:Choice>
        <mc:Fallback xmlns="">
          <p:sp>
            <p:nvSpPr>
              <p:cNvPr id="55" name="矩形 54">
                <a:extLst>
                  <a:ext uri="{FF2B5EF4-FFF2-40B4-BE49-F238E27FC236}">
                    <a16:creationId xmlns:a16="http://schemas.microsoft.com/office/drawing/2014/main" id="{A6383C03-3AF4-3D47-B4A3-29EAFCF19522}"/>
                  </a:ext>
                </a:extLst>
              </p:cNvPr>
              <p:cNvSpPr>
                <a:spLocks noRot="1" noChangeAspect="1" noMove="1" noResize="1" noEditPoints="1" noAdjustHandles="1" noChangeArrowheads="1" noChangeShapeType="1" noTextEdit="1"/>
              </p:cNvSpPr>
              <p:nvPr/>
            </p:nvSpPr>
            <p:spPr>
              <a:xfrm>
                <a:off x="1525553" y="3320599"/>
                <a:ext cx="1152047" cy="348813"/>
              </a:xfrm>
              <a:prstGeom prst="rect">
                <a:avLst/>
              </a:prstGeom>
              <a:blipFill>
                <a:blip r:embed="rId6"/>
                <a:stretch>
                  <a:fillRect/>
                </a:stretch>
              </a:blipFill>
            </p:spPr>
            <p:txBody>
              <a:bodyPr/>
              <a:lstStyle/>
              <a:p>
                <a:r>
                  <a:rPr lang="zh-CN" altLang="en-US">
                    <a:noFill/>
                  </a:rPr>
                  <a:t> </a:t>
                </a:r>
              </a:p>
            </p:txBody>
          </p:sp>
        </mc:Fallback>
      </mc:AlternateContent>
      <p:cxnSp>
        <p:nvCxnSpPr>
          <p:cNvPr id="56" name="直线箭头连接符 55">
            <a:extLst>
              <a:ext uri="{FF2B5EF4-FFF2-40B4-BE49-F238E27FC236}">
                <a16:creationId xmlns:a16="http://schemas.microsoft.com/office/drawing/2014/main" id="{D87C0637-D019-E144-8D24-B2F7F36D2A45}"/>
              </a:ext>
            </a:extLst>
          </p:cNvPr>
          <p:cNvCxnSpPr>
            <a:cxnSpLocks/>
          </p:cNvCxnSpPr>
          <p:nvPr/>
        </p:nvCxnSpPr>
        <p:spPr>
          <a:xfrm>
            <a:off x="1700707" y="3686142"/>
            <a:ext cx="578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82EF9A55-534C-824F-A293-7F8A96A5E46A}"/>
              </a:ext>
            </a:extLst>
          </p:cNvPr>
          <p:cNvSpPr txBox="1"/>
          <p:nvPr/>
        </p:nvSpPr>
        <p:spPr>
          <a:xfrm>
            <a:off x="2254024" y="3571436"/>
            <a:ext cx="1823452" cy="276999"/>
          </a:xfrm>
          <a:prstGeom prst="rect">
            <a:avLst/>
          </a:prstGeom>
          <a:noFill/>
        </p:spPr>
        <p:txBody>
          <a:bodyPr wrap="square" rtlCol="0">
            <a:spAutoFit/>
          </a:bodyPr>
          <a:lstStyle/>
          <a:p>
            <a:r>
              <a:rPr lang="en-US" altLang="zh-CN" sz="1200" i="1" kern="100" dirty="0">
                <a:latin typeface="Cambria Math" panose="02040503050406030204" pitchFamily="18" charset="0"/>
                <a:ea typeface="Cambria Math" panose="02040503050406030204" pitchFamily="18" charset="0"/>
              </a:rPr>
              <a:t>U</a:t>
            </a:r>
            <a:r>
              <a:rPr lang="en-US" altLang="zh-CN" sz="1200" i="1" kern="100" baseline="-25000" dirty="0">
                <a:latin typeface="Cambria Math" panose="02040503050406030204" pitchFamily="18" charset="0"/>
                <a:ea typeface="Cambria Math" panose="02040503050406030204" pitchFamily="18" charset="0"/>
              </a:rPr>
              <a:t>t1</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T</a:t>
            </a:r>
            <a:r>
              <a:rPr lang="en-US" altLang="zh-CN" sz="1200" i="1" kern="100" baseline="-25000" dirty="0">
                <a:latin typeface="Cambria Math" panose="02040503050406030204" pitchFamily="18" charset="0"/>
                <a:ea typeface="Cambria Math" panose="02040503050406030204" pitchFamily="18" charset="0"/>
              </a:rPr>
              <a:t>2</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U</a:t>
            </a:r>
            <a:r>
              <a:rPr lang="en-US" altLang="zh-CN" sz="1200" i="1" kern="100" baseline="-25000" dirty="0">
                <a:latin typeface="Cambria Math" panose="02040503050406030204" pitchFamily="18" charset="0"/>
                <a:ea typeface="Cambria Math" panose="02040503050406030204" pitchFamily="18" charset="0"/>
              </a:rPr>
              <a:t>a2</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T</a:t>
            </a:r>
            <a:r>
              <a:rPr lang="en-US" altLang="zh-CN" sz="1200" i="1" kern="100" baseline="-25000" dirty="0">
                <a:latin typeface="Cambria Math" panose="02040503050406030204" pitchFamily="18" charset="0"/>
                <a:ea typeface="Cambria Math" panose="02040503050406030204" pitchFamily="18" charset="0"/>
              </a:rPr>
              <a:t>3</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U</a:t>
            </a:r>
            <a:r>
              <a:rPr lang="en-US" altLang="zh-CN" sz="1200" i="1" kern="100" baseline="-25000" dirty="0">
                <a:latin typeface="Cambria Math" panose="02040503050406030204" pitchFamily="18" charset="0"/>
                <a:ea typeface="Cambria Math" panose="02040503050406030204" pitchFamily="18" charset="0"/>
              </a:rPr>
              <a:t>t3</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T</a:t>
            </a:r>
            <a:r>
              <a:rPr lang="en-US" altLang="zh-CN" sz="1200" i="1" kern="100" baseline="-25000" dirty="0">
                <a:latin typeface="Cambria Math" panose="02040503050406030204" pitchFamily="18" charset="0"/>
                <a:ea typeface="Cambria Math" panose="02040503050406030204" pitchFamily="18" charset="0"/>
              </a:rPr>
              <a:t>4</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a:t>
            </a:r>
            <a:endParaRPr lang="zh-CN" altLang="en-US" sz="1200" i="1" kern="100" dirty="0">
              <a:latin typeface="Cambria Math" panose="02040503050406030204" pitchFamily="18" charset="0"/>
            </a:endParaRPr>
          </a:p>
        </p:txBody>
      </p:sp>
      <p:cxnSp>
        <p:nvCxnSpPr>
          <p:cNvPr id="58" name="直线箭头连接符 57">
            <a:extLst>
              <a:ext uri="{FF2B5EF4-FFF2-40B4-BE49-F238E27FC236}">
                <a16:creationId xmlns:a16="http://schemas.microsoft.com/office/drawing/2014/main" id="{7AE5970A-A2CA-234A-BAFD-51F5BB2C41D7}"/>
              </a:ext>
            </a:extLst>
          </p:cNvPr>
          <p:cNvCxnSpPr>
            <a:cxnSpLocks/>
          </p:cNvCxnSpPr>
          <p:nvPr/>
        </p:nvCxnSpPr>
        <p:spPr>
          <a:xfrm>
            <a:off x="3759507" y="3696991"/>
            <a:ext cx="304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2A036DFA-2ED1-7E45-928E-584ECCA1F4E2}"/>
              </a:ext>
            </a:extLst>
          </p:cNvPr>
          <p:cNvSpPr txBox="1"/>
          <p:nvPr/>
        </p:nvSpPr>
        <p:spPr>
          <a:xfrm>
            <a:off x="4062556" y="3537548"/>
            <a:ext cx="1203570" cy="276999"/>
          </a:xfrm>
          <a:prstGeom prst="rect">
            <a:avLst/>
          </a:prstGeom>
          <a:noFill/>
        </p:spPr>
        <p:txBody>
          <a:bodyPr wrap="square" rtlCol="0">
            <a:spAutoFit/>
          </a:bodyPr>
          <a:lstStyle/>
          <a:p>
            <a:r>
              <a:rPr lang="en-US" altLang="zh-CN" sz="1200" i="1" kern="100" dirty="0">
                <a:latin typeface="Cambria Math" panose="02040503050406030204" pitchFamily="18" charset="0"/>
                <a:ea typeface="Cambria Math" panose="02040503050406030204" pitchFamily="18" charset="0"/>
              </a:rPr>
              <a:t>U</a:t>
            </a:r>
            <a:r>
              <a:rPr lang="en-US" altLang="zh-CN" sz="1200" i="1" kern="100" baseline="-25000" dirty="0">
                <a:latin typeface="Cambria Math" panose="02040503050406030204" pitchFamily="18" charset="0"/>
                <a:ea typeface="Cambria Math" panose="02040503050406030204" pitchFamily="18" charset="0"/>
              </a:rPr>
              <a:t>t1</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U</a:t>
            </a:r>
            <a:r>
              <a:rPr lang="en-US" altLang="zh-CN" sz="1200" i="1" kern="100" baseline="-25000" dirty="0">
                <a:latin typeface="Cambria Math" panose="02040503050406030204" pitchFamily="18" charset="0"/>
                <a:ea typeface="Cambria Math" panose="02040503050406030204" pitchFamily="18" charset="0"/>
              </a:rPr>
              <a:t>t3</a:t>
            </a:r>
            <a:r>
              <a:rPr lang="zh-CN" altLang="en-US" sz="1200" i="1" kern="100" baseline="-25000" dirty="0">
                <a:latin typeface="Cambria Math" panose="02040503050406030204" pitchFamily="18" charset="0"/>
                <a:ea typeface="Cambria Math" panose="02040503050406030204" pitchFamily="18" charset="0"/>
              </a:rPr>
              <a:t> </a:t>
            </a:r>
            <a:r>
              <a:rPr lang="en-US" altLang="zh-CN" sz="1200" i="1" kern="100" dirty="0">
                <a:latin typeface="Cambria Math" panose="02040503050406030204" pitchFamily="18" charset="0"/>
                <a:ea typeface="Cambria Math" panose="02040503050406030204" pitchFamily="18" charset="0"/>
              </a:rPr>
              <a:t>……</a:t>
            </a:r>
            <a:endParaRPr lang="zh-CN" altLang="en-US" sz="1200" i="1" kern="100" dirty="0">
              <a:latin typeface="Cambria Math" panose="02040503050406030204" pitchFamily="18" charset="0"/>
            </a:endParaRPr>
          </a:p>
        </p:txBody>
      </p:sp>
      <p:cxnSp>
        <p:nvCxnSpPr>
          <p:cNvPr id="60" name="直线箭头连接符 59">
            <a:extLst>
              <a:ext uri="{FF2B5EF4-FFF2-40B4-BE49-F238E27FC236}">
                <a16:creationId xmlns:a16="http://schemas.microsoft.com/office/drawing/2014/main" id="{5A046528-6FE6-8942-9BE9-AE38C17FB239}"/>
              </a:ext>
            </a:extLst>
          </p:cNvPr>
          <p:cNvCxnSpPr>
            <a:cxnSpLocks/>
          </p:cNvCxnSpPr>
          <p:nvPr/>
        </p:nvCxnSpPr>
        <p:spPr>
          <a:xfrm>
            <a:off x="5044030" y="3695955"/>
            <a:ext cx="304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3A0B983E-6DF7-9044-8226-0BF29383B569}"/>
                  </a:ext>
                </a:extLst>
              </p:cNvPr>
              <p:cNvSpPr txBox="1"/>
              <p:nvPr/>
            </p:nvSpPr>
            <p:spPr>
              <a:xfrm>
                <a:off x="5458158" y="3529625"/>
                <a:ext cx="1203570" cy="313034"/>
              </a:xfrm>
              <a:prstGeom prst="rect">
                <a:avLst/>
              </a:prstGeom>
              <a:noFill/>
            </p:spPr>
            <p:txBody>
              <a:bodyPr wrap="square" rtlCol="0">
                <a:spAutoFit/>
              </a:bodyPr>
              <a:lstStyle/>
              <a:p>
                <a14:m>
                  <m:oMath xmlns:m="http://schemas.openxmlformats.org/officeDocument/2006/math">
                    <m:sSubSup>
                      <m:sSubSupPr>
                        <m:ctrlPr>
                          <a:rPr lang="zh-CN" altLang="zh-CN" i="1" smtClean="0">
                            <a:latin typeface="Cambria Math" panose="02040503050406030204" pitchFamily="18" charset="0"/>
                          </a:rPr>
                        </m:ctrlPr>
                      </m:sSubSupPr>
                      <m:e>
                        <m:r>
                          <a:rPr lang="en-US" altLang="zh-CN" i="1">
                            <a:latin typeface="Cambria Math" panose="02040503050406030204" pitchFamily="18" charset="0"/>
                          </a:rPr>
                          <m:t>𝑒</m:t>
                        </m:r>
                      </m:e>
                      <m:sub>
                        <m:r>
                          <a:rPr lang="en-US" altLang="zh-CN" b="0" i="1" smtClean="0">
                            <a:latin typeface="Cambria Math" panose="02040503050406030204" pitchFamily="18" charset="0"/>
                          </a:rPr>
                          <m:t>𝑢</m:t>
                        </m:r>
                      </m:sub>
                      <m:sup>
                        <m:r>
                          <a:rPr lang="en-US" altLang="zh-CN" i="1">
                            <a:latin typeface="Cambria Math" panose="02040503050406030204" pitchFamily="18" charset="0"/>
                          </a:rPr>
                          <m:t>𝑛</m:t>
                        </m:r>
                      </m:sup>
                    </m:sSubSup>
                  </m:oMath>
                </a14:m>
                <a:r>
                  <a:rPr lang="zh-CN" altLang="zh-CN" sz="1200" dirty="0">
                    <a:effectLst/>
                  </a:rPr>
                  <a:t> </a:t>
                </a:r>
                <a:endParaRPr lang="zh-CN" altLang="en-US" sz="1200" i="1" kern="100" dirty="0">
                  <a:latin typeface="Cambria Math" panose="02040503050406030204" pitchFamily="18" charset="0"/>
                </a:endParaRPr>
              </a:p>
            </p:txBody>
          </p:sp>
        </mc:Choice>
        <mc:Fallback xmlns="">
          <p:sp>
            <p:nvSpPr>
              <p:cNvPr id="61" name="文本框 60">
                <a:extLst>
                  <a:ext uri="{FF2B5EF4-FFF2-40B4-BE49-F238E27FC236}">
                    <a16:creationId xmlns:a16="http://schemas.microsoft.com/office/drawing/2014/main" id="{3A0B983E-6DF7-9044-8226-0BF29383B569}"/>
                  </a:ext>
                </a:extLst>
              </p:cNvPr>
              <p:cNvSpPr txBox="1">
                <a:spLocks noRot="1" noChangeAspect="1" noMove="1" noResize="1" noEditPoints="1" noAdjustHandles="1" noChangeArrowheads="1" noChangeShapeType="1" noTextEdit="1"/>
              </p:cNvSpPr>
              <p:nvPr/>
            </p:nvSpPr>
            <p:spPr>
              <a:xfrm>
                <a:off x="5458158" y="3529625"/>
                <a:ext cx="1203570" cy="31303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C7197F5A-D9C9-5240-96B9-FC49F2BCDFB6}"/>
                  </a:ext>
                </a:extLst>
              </p:cNvPr>
              <p:cNvSpPr txBox="1"/>
              <p:nvPr/>
            </p:nvSpPr>
            <p:spPr>
              <a:xfrm>
                <a:off x="5794326" y="2871499"/>
                <a:ext cx="1613245" cy="510717"/>
              </a:xfrm>
              <a:prstGeom prst="rect">
                <a:avLst/>
              </a:prstGeom>
              <a:noFill/>
            </p:spPr>
            <p:txBody>
              <a:bodyPr wrap="square" rtlCol="0">
                <a:spAutoFit/>
              </a:bodyPr>
              <a:lstStyle/>
              <a:p>
                <a:pPr>
                  <a:lnSpc>
                    <a:spcPct val="130000"/>
                  </a:lnSpc>
                </a:pPr>
                <a:r>
                  <a:rPr kumimoji="1" lang="zh-CN" altLang="en-US" sz="1050" dirty="0">
                    <a:latin typeface="Arial" panose="020B0604020202020204" pitchFamily="34" charset="0"/>
                    <a:ea typeface="微软雅黑" panose="020B0503020204020204" pitchFamily="34" charset="-122"/>
                  </a:rPr>
                  <a:t>表示项目</a:t>
                </a:r>
                <a14:m>
                  <m:oMath xmlns:m="http://schemas.openxmlformats.org/officeDocument/2006/math">
                    <m:r>
                      <a:rPr lang="en-US" altLang="zh-CN" sz="1050" i="1">
                        <a:latin typeface="Cambria Math" panose="02040503050406030204" pitchFamily="18" charset="0"/>
                      </a:rPr>
                      <m:t>𝑖</m:t>
                    </m:r>
                  </m:oMath>
                </a14:m>
                <a:r>
                  <a:rPr kumimoji="1" lang="zh-CN" altLang="en-US" sz="1050" dirty="0">
                    <a:latin typeface="Arial" panose="020B0604020202020204" pitchFamily="34" charset="0"/>
                    <a:ea typeface="微软雅黑" panose="020B0503020204020204" pitchFamily="34" charset="-122"/>
                  </a:rPr>
                  <a:t>对应第</a:t>
                </a:r>
                <a:r>
                  <a:rPr kumimoji="1" lang="en-US" altLang="zh-CN" sz="1050" dirty="0">
                    <a:latin typeface="Arial" panose="020B0604020202020204" pitchFamily="34" charset="0"/>
                    <a:ea typeface="微软雅黑" panose="020B0503020204020204" pitchFamily="34" charset="-122"/>
                  </a:rPr>
                  <a:t>n</a:t>
                </a:r>
                <a:r>
                  <a:rPr kumimoji="1" lang="zh-CN" altLang="en-US" sz="1050" dirty="0">
                    <a:latin typeface="Arial" panose="020B0604020202020204" pitchFamily="34" charset="0"/>
                    <a:ea typeface="微软雅黑" panose="020B0503020204020204" pitchFamily="34" charset="-122"/>
                  </a:rPr>
                  <a:t>条元路径的原始向量表示</a:t>
                </a:r>
              </a:p>
            </p:txBody>
          </p:sp>
        </mc:Choice>
        <mc:Fallback xmlns="">
          <p:sp>
            <p:nvSpPr>
              <p:cNvPr id="62" name="文本框 61">
                <a:extLst>
                  <a:ext uri="{FF2B5EF4-FFF2-40B4-BE49-F238E27FC236}">
                    <a16:creationId xmlns:a16="http://schemas.microsoft.com/office/drawing/2014/main" id="{C7197F5A-D9C9-5240-96B9-FC49F2BCDFB6}"/>
                  </a:ext>
                </a:extLst>
              </p:cNvPr>
              <p:cNvSpPr txBox="1">
                <a:spLocks noRot="1" noChangeAspect="1" noMove="1" noResize="1" noEditPoints="1" noAdjustHandles="1" noChangeArrowheads="1" noChangeShapeType="1" noTextEdit="1"/>
              </p:cNvSpPr>
              <p:nvPr/>
            </p:nvSpPr>
            <p:spPr>
              <a:xfrm>
                <a:off x="5794326" y="2871499"/>
                <a:ext cx="1613245" cy="510717"/>
              </a:xfrm>
              <a:prstGeom prst="rect">
                <a:avLst/>
              </a:prstGeom>
              <a:blipFill>
                <a:blip r:embed="rId8"/>
                <a:stretch>
                  <a:fillRect b="-2439"/>
                </a:stretch>
              </a:blipFill>
            </p:spPr>
            <p:txBody>
              <a:bodyPr/>
              <a:lstStyle/>
              <a:p>
                <a:r>
                  <a:rPr lang="zh-CN" altLang="en-US">
                    <a:noFill/>
                  </a:rPr>
                  <a:t> </a:t>
                </a:r>
              </a:p>
            </p:txBody>
          </p:sp>
        </mc:Fallback>
      </mc:AlternateContent>
      <p:sp>
        <p:nvSpPr>
          <p:cNvPr id="63" name="矩形 62">
            <a:extLst>
              <a:ext uri="{FF2B5EF4-FFF2-40B4-BE49-F238E27FC236}">
                <a16:creationId xmlns:a16="http://schemas.microsoft.com/office/drawing/2014/main" id="{DB038C8B-F3C1-8240-9945-32DB0D8B0559}"/>
              </a:ext>
            </a:extLst>
          </p:cNvPr>
          <p:cNvSpPr/>
          <p:nvPr/>
        </p:nvSpPr>
        <p:spPr>
          <a:xfrm>
            <a:off x="5458159" y="2939052"/>
            <a:ext cx="336168" cy="3360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4" name="矩形 63">
            <a:extLst>
              <a:ext uri="{FF2B5EF4-FFF2-40B4-BE49-F238E27FC236}">
                <a16:creationId xmlns:a16="http://schemas.microsoft.com/office/drawing/2014/main" id="{A11A3EE5-52D0-C540-9414-F4D68DF1CFD2}"/>
              </a:ext>
            </a:extLst>
          </p:cNvPr>
          <p:cNvSpPr/>
          <p:nvPr/>
        </p:nvSpPr>
        <p:spPr>
          <a:xfrm>
            <a:off x="477901" y="1892471"/>
            <a:ext cx="6305453" cy="85062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7161261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5" grpId="0"/>
      <p:bldP spid="49" grpId="0"/>
      <p:bldP spid="53" grpId="0"/>
      <p:bldP spid="55" grpId="0"/>
      <p:bldP spid="57" grpId="0"/>
      <p:bldP spid="59" grpId="0"/>
      <p:bldP spid="61" grpId="0"/>
      <p:bldP spid="62" grpId="0"/>
      <p:bldP spid="63" grpId="0" animBg="1"/>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EBD9B687-1EA1-2D4F-87E6-0124D43925D9}"/>
              </a:ext>
            </a:extLst>
          </p:cNvPr>
          <p:cNvGrpSpPr/>
          <p:nvPr/>
        </p:nvGrpSpPr>
        <p:grpSpPr>
          <a:xfrm>
            <a:off x="390358" y="3610022"/>
            <a:ext cx="4840791" cy="784579"/>
            <a:chOff x="390358" y="3351139"/>
            <a:chExt cx="4840791" cy="784579"/>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851097B-7171-8949-8F08-26FDEBACF37E}"/>
                    </a:ext>
                  </a:extLst>
                </p:cNvPr>
                <p:cNvSpPr/>
                <p:nvPr/>
              </p:nvSpPr>
              <p:spPr>
                <a:xfrm>
                  <a:off x="390358" y="3351139"/>
                  <a:ext cx="4840791" cy="4733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𝑒</m:t>
                            </m:r>
                          </m:e>
                          <m:sub>
                            <m:r>
                              <a:rPr lang="zh-CN" altLang="en-US" i="1">
                                <a:latin typeface="Cambria Math" panose="02040503050406030204" pitchFamily="18" charset="0"/>
                              </a:rPr>
                              <m:t>𝑢</m:t>
                            </m:r>
                          </m:sub>
                          <m:sup>
                            <m:r>
                              <a:rPr lang="zh-CN" altLang="en-US" i="1">
                                <a:latin typeface="Cambria Math" panose="02040503050406030204" pitchFamily="18" charset="0"/>
                              </a:rPr>
                              <m:t>𝑠𝑑</m:t>
                            </m:r>
                            <m:r>
                              <a:rPr lang="zh-CN" altLang="en-US" i="0">
                                <a:latin typeface="Cambria Math" panose="02040503050406030204" pitchFamily="18" charset="0"/>
                              </a:rPr>
                              <m:t>,</m:t>
                            </m:r>
                            <m:r>
                              <a:rPr lang="zh-CN" altLang="en-US" i="1">
                                <a:latin typeface="Cambria Math" panose="02040503050406030204" pitchFamily="18" charset="0"/>
                              </a:rPr>
                              <m:t>𝑛</m:t>
                            </m:r>
                          </m:sup>
                        </m:sSubSup>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d>
                                  <m:dPr>
                                    <m:begChr m:val="{"/>
                                    <m:endChr m:val="}"/>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𝑒</m:t>
                                        </m:r>
                                      </m:e>
                                      <m:sub>
                                        <m:r>
                                          <a:rPr lang="zh-CN" altLang="en-US" i="1">
                                            <a:latin typeface="Cambria Math" panose="02040503050406030204" pitchFamily="18" charset="0"/>
                                          </a:rPr>
                                          <m:t>𝑢</m:t>
                                        </m:r>
                                      </m:sub>
                                      <m:sup>
                                        <m:r>
                                          <a:rPr lang="zh-CN" altLang="en-US" i="1">
                                            <a:latin typeface="Cambria Math" panose="02040503050406030204" pitchFamily="18" charset="0"/>
                                          </a:rPr>
                                          <m:t>𝑛</m:t>
                                        </m:r>
                                      </m:sup>
                                    </m:sSubSup>
                                  </m:e>
                                </m:d>
                              </m:e>
                              <m:sub>
                                <m:r>
                                  <a:rPr lang="zh-CN" altLang="en-US" i="1">
                                    <a:latin typeface="Cambria Math" panose="02040503050406030204" pitchFamily="18" charset="0"/>
                                  </a:rPr>
                                  <m:t>𝑛</m:t>
                                </m:r>
                                <m:r>
                                  <a:rPr lang="zh-CN" altLang="en-US" i="0">
                                    <a:latin typeface="Cambria Math" panose="02040503050406030204" pitchFamily="18" charset="0"/>
                                  </a:rPr>
                                  <m:t>=</m:t>
                                </m:r>
                                <m:r>
                                  <a:rPr lang="zh-CN" altLang="en-US" i="1">
                                    <a:latin typeface="Cambria Math" panose="02040503050406030204" pitchFamily="18" charset="0"/>
                                  </a:rPr>
                                  <m:t>𝑖</m:t>
                                </m:r>
                              </m:sub>
                              <m:sup>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0">
                                            <a:latin typeface="Cambria Math" panose="02040503050406030204" pitchFamily="18" charset="0"/>
                                          </a:rPr>
                                          <m:t>𝒫</m:t>
                                        </m:r>
                                      </m:e>
                                      <m:sub>
                                        <m:r>
                                          <a:rPr lang="zh-CN" altLang="en-US" i="1">
                                            <a:latin typeface="Cambria Math" panose="02040503050406030204" pitchFamily="18" charset="0"/>
                                          </a:rPr>
                                          <m:t>𝑠𝑑</m:t>
                                        </m:r>
                                      </m:sub>
                                    </m:sSub>
                                  </m:e>
                                </m:d>
                              </m:sup>
                            </m:sSubSup>
                          </m:e>
                        </m:d>
                        <m:r>
                          <a:rPr lang="zh-CN" altLang="en-US" i="0">
                            <a:latin typeface="Cambria Math" panose="02040503050406030204" pitchFamily="18" charset="0"/>
                          </a:rPr>
                          <m:t>=</m:t>
                        </m:r>
                        <m:r>
                          <a:rPr lang="zh-CN" altLang="en-US" i="1">
                            <a:latin typeface="Cambria Math" panose="02040503050406030204" pitchFamily="18" charset="0"/>
                          </a:rPr>
                          <m:t>𝜎</m:t>
                        </m:r>
                        <m:d>
                          <m:dPr>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𝜔</m:t>
                                </m:r>
                              </m:e>
                              <m:sub>
                                <m:r>
                                  <a:rPr lang="zh-CN" altLang="en-US" i="1">
                                    <a:latin typeface="Cambria Math" panose="02040503050406030204" pitchFamily="18" charset="0"/>
                                  </a:rPr>
                                  <m:t>𝑢</m:t>
                                </m:r>
                              </m:sub>
                              <m:sup>
                                <m:r>
                                  <a:rPr lang="zh-CN" altLang="en-US" i="1">
                                    <a:latin typeface="Cambria Math" panose="02040503050406030204" pitchFamily="18" charset="0"/>
                                  </a:rPr>
                                  <m:t>𝑠𝑑</m:t>
                                </m:r>
                                <m:r>
                                  <a:rPr lang="zh-CN" altLang="en-US" i="0">
                                    <a:latin typeface="Cambria Math" panose="02040503050406030204" pitchFamily="18" charset="0"/>
                                  </a:rPr>
                                  <m:t>,</m:t>
                                </m:r>
                                <m:r>
                                  <a:rPr lang="zh-CN" altLang="en-US" i="1">
                                    <a:latin typeface="Cambria Math" panose="02040503050406030204" pitchFamily="18" charset="0"/>
                                  </a:rPr>
                                  <m:t>𝑛</m:t>
                                </m:r>
                              </m:sup>
                            </m:sSubSup>
                            <m:r>
                              <a:rPr lang="zh-CN" altLang="en-US" i="1">
                                <a:latin typeface="Cambria Math" panose="02040503050406030204" pitchFamily="18" charset="0"/>
                              </a:rPr>
                              <m:t>𝜎</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𝑀</m:t>
                                    </m:r>
                                  </m:e>
                                  <m:sup>
                                    <m:r>
                                      <a:rPr lang="zh-CN" altLang="en-US" i="1">
                                        <a:latin typeface="Cambria Math" panose="02040503050406030204" pitchFamily="18" charset="0"/>
                                      </a:rPr>
                                      <m:t>𝑠𝑑</m:t>
                                    </m:r>
                                    <m:r>
                                      <a:rPr lang="zh-CN" altLang="en-US" i="0">
                                        <a:latin typeface="Cambria Math" panose="02040503050406030204" pitchFamily="18" charset="0"/>
                                      </a:rPr>
                                      <m:t>,</m:t>
                                    </m:r>
                                    <m:r>
                                      <a:rPr lang="zh-CN" altLang="en-US" i="1">
                                        <a:latin typeface="Cambria Math" panose="02040503050406030204" pitchFamily="18" charset="0"/>
                                      </a:rPr>
                                      <m:t>𝑛</m:t>
                                    </m:r>
                                  </m:sup>
                                </m:sSup>
                                <m:sSubSup>
                                  <m:sSubSupPr>
                                    <m:ctrlPr>
                                      <a:rPr lang="zh-CN" altLang="en-US" i="1">
                                        <a:latin typeface="Cambria Math" panose="02040503050406030204" pitchFamily="18" charset="0"/>
                                      </a:rPr>
                                    </m:ctrlPr>
                                  </m:sSubSupPr>
                                  <m:e>
                                    <m:d>
                                      <m:dPr>
                                        <m:begChr m:val="{"/>
                                        <m:endChr m:val="}"/>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𝑒</m:t>
                                            </m:r>
                                          </m:e>
                                          <m:sub>
                                            <m:r>
                                              <a:rPr lang="zh-CN" altLang="en-US" i="1">
                                                <a:latin typeface="Cambria Math" panose="02040503050406030204" pitchFamily="18" charset="0"/>
                                              </a:rPr>
                                              <m:t>𝑢</m:t>
                                            </m:r>
                                          </m:sub>
                                          <m:sup>
                                            <m:r>
                                              <a:rPr lang="zh-CN" altLang="en-US" i="1">
                                                <a:latin typeface="Cambria Math" panose="02040503050406030204" pitchFamily="18" charset="0"/>
                                              </a:rPr>
                                              <m:t>𝑛</m:t>
                                            </m:r>
                                          </m:sup>
                                        </m:sSubSup>
                                      </m:e>
                                    </m:d>
                                  </m:e>
                                  <m:sub>
                                    <m:r>
                                      <a:rPr lang="zh-CN" altLang="en-US" i="1">
                                        <a:latin typeface="Cambria Math" panose="02040503050406030204" pitchFamily="18" charset="0"/>
                                      </a:rPr>
                                      <m:t>𝑛</m:t>
                                    </m:r>
                                    <m:r>
                                      <a:rPr lang="zh-CN" altLang="en-US" i="0">
                                        <a:latin typeface="Cambria Math" panose="02040503050406030204" pitchFamily="18" charset="0"/>
                                      </a:rPr>
                                      <m:t>=</m:t>
                                    </m:r>
                                    <m:r>
                                      <a:rPr lang="zh-CN" altLang="en-US" i="1">
                                        <a:latin typeface="Cambria Math" panose="02040503050406030204" pitchFamily="18" charset="0"/>
                                      </a:rPr>
                                      <m:t>𝑖</m:t>
                                    </m:r>
                                  </m:sub>
                                  <m:sup>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0">
                                                <a:latin typeface="Cambria Math" panose="02040503050406030204" pitchFamily="18" charset="0"/>
                                              </a:rPr>
                                              <m:t>𝒫</m:t>
                                            </m:r>
                                          </m:e>
                                          <m:sub>
                                            <m:r>
                                              <a:rPr lang="zh-CN" altLang="en-US" i="1">
                                                <a:latin typeface="Cambria Math" panose="02040503050406030204" pitchFamily="18" charset="0"/>
                                              </a:rPr>
                                              <m:t>𝑠𝑑</m:t>
                                            </m:r>
                                          </m:sub>
                                        </m:sSub>
                                      </m:e>
                                    </m:d>
                                  </m:sup>
                                </m:sSub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𝑏</m:t>
                                    </m:r>
                                  </m:e>
                                  <m:sup>
                                    <m:r>
                                      <a:rPr lang="zh-CN" altLang="en-US" i="1">
                                        <a:latin typeface="Cambria Math" panose="02040503050406030204" pitchFamily="18" charset="0"/>
                                      </a:rPr>
                                      <m:t>𝑠𝑑</m:t>
                                    </m:r>
                                    <m:r>
                                      <a:rPr lang="zh-CN" altLang="en-US" i="0">
                                        <a:latin typeface="Cambria Math" panose="02040503050406030204" pitchFamily="18" charset="0"/>
                                      </a:rPr>
                                      <m:t>,</m:t>
                                    </m:r>
                                    <m:r>
                                      <a:rPr lang="zh-CN" altLang="en-US" i="1">
                                        <a:latin typeface="Cambria Math" panose="02040503050406030204" pitchFamily="18" charset="0"/>
                                      </a:rPr>
                                      <m:t>𝑛</m:t>
                                    </m:r>
                                  </m:sup>
                                </m:sSup>
                              </m:e>
                            </m:d>
                          </m:e>
                        </m:d>
                      </m:oMath>
                    </m:oMathPara>
                  </a14:m>
                  <a:endParaRPr lang="en-US" altLang="zh-CN" dirty="0"/>
                </a:p>
              </p:txBody>
            </p:sp>
          </mc:Choice>
          <mc:Fallback xmlns="">
            <p:sp>
              <p:nvSpPr>
                <p:cNvPr id="9" name="矩形 8">
                  <a:extLst>
                    <a:ext uri="{FF2B5EF4-FFF2-40B4-BE49-F238E27FC236}">
                      <a16:creationId xmlns:a16="http://schemas.microsoft.com/office/drawing/2014/main" id="{B851097B-7171-8949-8F08-26FDEBACF37E}"/>
                    </a:ext>
                  </a:extLst>
                </p:cNvPr>
                <p:cNvSpPr>
                  <a:spLocks noRot="1" noChangeAspect="1" noMove="1" noResize="1" noEditPoints="1" noAdjustHandles="1" noChangeArrowheads="1" noChangeShapeType="1" noTextEdit="1"/>
                </p:cNvSpPr>
                <p:nvPr/>
              </p:nvSpPr>
              <p:spPr>
                <a:xfrm>
                  <a:off x="390358" y="3351139"/>
                  <a:ext cx="4840791" cy="47333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10D37E6-1BA4-DB4C-98DA-6ECB8E417B9D}"/>
                    </a:ext>
                  </a:extLst>
                </p:cNvPr>
                <p:cNvSpPr/>
                <p:nvPr/>
              </p:nvSpPr>
              <p:spPr>
                <a:xfrm>
                  <a:off x="476188" y="3787930"/>
                  <a:ext cx="1890261" cy="347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𝐸</m:t>
                            </m:r>
                          </m:e>
                          <m:sub>
                            <m:r>
                              <a:rPr lang="zh-CN" altLang="en-US" i="1">
                                <a:latin typeface="Cambria Math" panose="02040503050406030204" pitchFamily="18" charset="0"/>
                              </a:rPr>
                              <m:t>𝑢</m:t>
                            </m:r>
                          </m:sub>
                          <m:sup>
                            <m:r>
                              <a:rPr lang="zh-CN" altLang="en-US" i="1">
                                <a:latin typeface="Cambria Math" panose="02040503050406030204" pitchFamily="18" charset="0"/>
                              </a:rPr>
                              <m:t>𝑠𝑑</m:t>
                            </m:r>
                          </m:sup>
                        </m:sSubSup>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𝑒</m:t>
                                </m:r>
                              </m:e>
                              <m:sub>
                                <m:r>
                                  <a:rPr lang="zh-CN" altLang="en-US" i="1">
                                    <a:latin typeface="Cambria Math" panose="02040503050406030204" pitchFamily="18" charset="0"/>
                                  </a:rPr>
                                  <m:t>𝑢</m:t>
                                </m:r>
                              </m:sub>
                              <m:sup>
                                <m:r>
                                  <a:rPr lang="zh-CN" altLang="en-US" i="1">
                                    <a:latin typeface="Cambria Math" panose="02040503050406030204" pitchFamily="18" charset="0"/>
                                  </a:rPr>
                                  <m:t>𝑠𝑑</m:t>
                                </m:r>
                                <m:r>
                                  <a:rPr lang="zh-CN" altLang="en-US" i="0">
                                    <a:latin typeface="Cambria Math" panose="02040503050406030204" pitchFamily="18" charset="0"/>
                                  </a:rPr>
                                  <m:t>,0</m:t>
                                </m:r>
                              </m:sup>
                            </m:sSub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𝑒</m:t>
                                </m:r>
                              </m:e>
                              <m:sub>
                                <m:r>
                                  <a:rPr lang="zh-CN" altLang="en-US" i="1">
                                    <a:latin typeface="Cambria Math" panose="02040503050406030204" pitchFamily="18" charset="0"/>
                                  </a:rPr>
                                  <m:t>𝑢</m:t>
                                </m:r>
                              </m:sub>
                              <m:sup>
                                <m:r>
                                  <a:rPr lang="zh-CN" altLang="en-US" i="1">
                                    <a:latin typeface="Cambria Math" panose="02040503050406030204" pitchFamily="18" charset="0"/>
                                  </a:rPr>
                                  <m:t>𝑠𝑑</m:t>
                                </m:r>
                                <m:r>
                                  <a:rPr lang="zh-CN" altLang="en-US" i="0">
                                    <a:latin typeface="Cambria Math" panose="02040503050406030204" pitchFamily="18" charset="0"/>
                                  </a:rPr>
                                  <m:t>,1</m:t>
                                </m:r>
                              </m:sup>
                            </m:sSubSup>
                            <m:r>
                              <a:rPr lang="zh-CN" altLang="en-US" i="0">
                                <a:latin typeface="Cambria Math" panose="02040503050406030204" pitchFamily="18" charset="0"/>
                              </a:rPr>
                              <m:t>⋯</m:t>
                            </m:r>
                          </m:e>
                        </m:d>
                      </m:oMath>
                    </m:oMathPara>
                  </a14:m>
                  <a:endParaRPr lang="zh-CN" altLang="en-US" dirty="0"/>
                </a:p>
              </p:txBody>
            </p:sp>
          </mc:Choice>
          <mc:Fallback xmlns="">
            <p:sp>
              <p:nvSpPr>
                <p:cNvPr id="10" name="矩形 9">
                  <a:extLst>
                    <a:ext uri="{FF2B5EF4-FFF2-40B4-BE49-F238E27FC236}">
                      <a16:creationId xmlns:a16="http://schemas.microsoft.com/office/drawing/2014/main" id="{010D37E6-1BA4-DB4C-98DA-6ECB8E417B9D}"/>
                    </a:ext>
                  </a:extLst>
                </p:cNvPr>
                <p:cNvSpPr>
                  <a:spLocks noRot="1" noChangeAspect="1" noMove="1" noResize="1" noEditPoints="1" noAdjustHandles="1" noChangeArrowheads="1" noChangeShapeType="1" noTextEdit="1"/>
                </p:cNvSpPr>
                <p:nvPr/>
              </p:nvSpPr>
              <p:spPr>
                <a:xfrm>
                  <a:off x="476188" y="3787930"/>
                  <a:ext cx="1890261" cy="347788"/>
                </a:xfrm>
                <a:prstGeom prst="rect">
                  <a:avLst/>
                </a:prstGeom>
                <a:blipFill>
                  <a:blip r:embed="rId5"/>
                  <a:stretch>
                    <a:fillRect/>
                  </a:stretch>
                </a:blipFill>
              </p:spPr>
              <p:txBody>
                <a:bodyPr/>
                <a:lstStyle/>
                <a:p>
                  <a:r>
                    <a:rPr lang="zh-CN" altLang="en-US">
                      <a:noFill/>
                    </a:rPr>
                    <a:t> </a:t>
                  </a:r>
                </a:p>
              </p:txBody>
            </p:sp>
          </mc:Fallback>
        </mc:AlternateContent>
      </p:grpSp>
      <p:sp>
        <p:nvSpPr>
          <p:cNvPr id="17" name="矩形 16">
            <a:extLst>
              <a:ext uri="{FF2B5EF4-FFF2-40B4-BE49-F238E27FC236}">
                <a16:creationId xmlns:a16="http://schemas.microsoft.com/office/drawing/2014/main" id="{5CB6E5C4-C0CE-D64F-8B0D-3D3F7ED8CA48}"/>
              </a:ext>
            </a:extLst>
          </p:cNvPr>
          <p:cNvSpPr/>
          <p:nvPr/>
        </p:nvSpPr>
        <p:spPr>
          <a:xfrm>
            <a:off x="3236717" y="3738638"/>
            <a:ext cx="412615" cy="2110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141D4971-1ED8-BD4D-AA3A-12EC7B1D76BA}"/>
              </a:ext>
            </a:extLst>
          </p:cNvPr>
          <p:cNvSpPr/>
          <p:nvPr/>
        </p:nvSpPr>
        <p:spPr>
          <a:xfrm>
            <a:off x="4448634" y="3754102"/>
            <a:ext cx="412615" cy="211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90806DC1-335A-A74B-8372-D7E5AFCDA52A}"/>
              </a:ext>
            </a:extLst>
          </p:cNvPr>
          <p:cNvSpPr/>
          <p:nvPr/>
        </p:nvSpPr>
        <p:spPr>
          <a:xfrm>
            <a:off x="2366449" y="3754102"/>
            <a:ext cx="134155" cy="211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3" name="矩形 72">
            <a:extLst>
              <a:ext uri="{FF2B5EF4-FFF2-40B4-BE49-F238E27FC236}">
                <a16:creationId xmlns:a16="http://schemas.microsoft.com/office/drawing/2014/main" id="{990CDC8D-B233-B440-A32D-03EF5376E16D}"/>
              </a:ext>
            </a:extLst>
          </p:cNvPr>
          <p:cNvSpPr/>
          <p:nvPr/>
        </p:nvSpPr>
        <p:spPr>
          <a:xfrm>
            <a:off x="2992376" y="3768857"/>
            <a:ext cx="134155" cy="211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0" name="矩形 19">
            <a:extLst>
              <a:ext uri="{FF2B5EF4-FFF2-40B4-BE49-F238E27FC236}">
                <a16:creationId xmlns:a16="http://schemas.microsoft.com/office/drawing/2014/main" id="{6B686A74-782F-0E43-99B2-1FCEA917C5E9}"/>
              </a:ext>
            </a:extLst>
          </p:cNvPr>
          <p:cNvSpPr/>
          <p:nvPr/>
        </p:nvSpPr>
        <p:spPr>
          <a:xfrm>
            <a:off x="2570813" y="3738638"/>
            <a:ext cx="421563" cy="241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矩形 46">
            <a:extLst>
              <a:ext uri="{FF2B5EF4-FFF2-40B4-BE49-F238E27FC236}">
                <a16:creationId xmlns:a16="http://schemas.microsoft.com/office/drawing/2014/main" id="{FC73A495-8F8E-974C-8AD8-B8B0755A1E4B}"/>
              </a:ext>
            </a:extLst>
          </p:cNvPr>
          <p:cNvSpPr>
            <a:spLocks noChangeArrowheads="1"/>
          </p:cNvSpPr>
          <p:nvPr/>
        </p:nvSpPr>
        <p:spPr bwMode="auto">
          <a:xfrm>
            <a:off x="476188" y="177842"/>
            <a:ext cx="552105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a:t>
            </a:r>
            <a:r>
              <a:rPr lang="en-US" altLang="zh-CN" sz="1600" b="1" dirty="0">
                <a:solidFill>
                  <a:srgbClr val="071D66"/>
                </a:solidFill>
              </a:rPr>
              <a:t>HIN</a:t>
            </a:r>
            <a:r>
              <a:rPr lang="zh-CN" altLang="en-US" sz="1600" b="1" dirty="0">
                <a:solidFill>
                  <a:srgbClr val="071D66"/>
                </a:solidFill>
              </a:rPr>
              <a:t>表达的评分预测推荐框架</a:t>
            </a:r>
            <a:endParaRPr lang="zh-CN" altLang="en-US" sz="2400" b="1" dirty="0">
              <a:solidFill>
                <a:srgbClr val="071D66"/>
              </a:solidFill>
              <a:latin typeface="Arial" panose="020B0604020202020204" pitchFamily="34" charset="0"/>
            </a:endParaRPr>
          </a:p>
        </p:txBody>
      </p:sp>
      <p:sp>
        <p:nvSpPr>
          <p:cNvPr id="3" name="等腰三角形 47">
            <a:extLst>
              <a:ext uri="{FF2B5EF4-FFF2-40B4-BE49-F238E27FC236}">
                <a16:creationId xmlns:a16="http://schemas.microsoft.com/office/drawing/2014/main" id="{BA1C1F52-F789-8D49-955D-42060C3D77CF}"/>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6" name="文本框 5">
            <a:extLst>
              <a:ext uri="{FF2B5EF4-FFF2-40B4-BE49-F238E27FC236}">
                <a16:creationId xmlns:a16="http://schemas.microsoft.com/office/drawing/2014/main" id="{6BC74DA9-231D-B044-A6D8-DA80026378B7}"/>
              </a:ext>
            </a:extLst>
          </p:cNvPr>
          <p:cNvSpPr txBox="1"/>
          <p:nvPr/>
        </p:nvSpPr>
        <p:spPr>
          <a:xfrm>
            <a:off x="501585" y="890332"/>
            <a:ext cx="3646903"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算法介绍：</a:t>
            </a:r>
            <a:r>
              <a:rPr kumimoji="1" lang="en-US" altLang="zh-CN" dirty="0">
                <a:latin typeface="Arial" panose="020B0604020202020204" pitchFamily="34" charset="0"/>
                <a:ea typeface="微软雅黑" panose="020B0503020204020204" pitchFamily="34" charset="-122"/>
              </a:rPr>
              <a:t> 2</a:t>
            </a:r>
            <a:r>
              <a:rPr kumimoji="1" lang="zh-CN" altLang="en-US" dirty="0">
                <a:latin typeface="Arial" panose="020B0604020202020204" pitchFamily="34" charset="0"/>
                <a:ea typeface="微软雅黑" panose="020B0503020204020204" pitchFamily="34" charset="-122"/>
              </a:rPr>
              <a:t>）训练跨领域</a:t>
            </a:r>
            <a:r>
              <a:rPr kumimoji="1" lang="en-US" altLang="zh-CN" dirty="0">
                <a:latin typeface="Arial" panose="020B0604020202020204" pitchFamily="34" charset="0"/>
                <a:ea typeface="微软雅黑" panose="020B0503020204020204" pitchFamily="34" charset="-122"/>
              </a:rPr>
              <a:t>HIN</a:t>
            </a:r>
            <a:r>
              <a:rPr kumimoji="1" lang="zh-CN" altLang="en-US" dirty="0">
                <a:latin typeface="Arial" panose="020B0604020202020204" pitchFamily="34" charset="0"/>
                <a:ea typeface="微软雅黑" panose="020B0503020204020204" pitchFamily="34" charset="-122"/>
              </a:rPr>
              <a:t>的节点表达</a:t>
            </a:r>
            <a:endParaRPr kumimoji="1" lang="en-US" altLang="zh-CN" dirty="0">
              <a:latin typeface="Arial" panose="020B0604020202020204" pitchFamily="34" charset="0"/>
              <a:ea typeface="微软雅黑" panose="020B0503020204020204" pitchFamily="34" charset="-122"/>
            </a:endParaRPr>
          </a:p>
        </p:txBody>
      </p:sp>
      <p:grpSp>
        <p:nvGrpSpPr>
          <p:cNvPr id="22" name="组合 21">
            <a:extLst>
              <a:ext uri="{FF2B5EF4-FFF2-40B4-BE49-F238E27FC236}">
                <a16:creationId xmlns:a16="http://schemas.microsoft.com/office/drawing/2014/main" id="{C8FCCE15-4938-1C47-8ED9-C11E8F04CD8C}"/>
              </a:ext>
            </a:extLst>
          </p:cNvPr>
          <p:cNvGrpSpPr/>
          <p:nvPr/>
        </p:nvGrpSpPr>
        <p:grpSpPr>
          <a:xfrm>
            <a:off x="603506" y="2020097"/>
            <a:ext cx="7540099" cy="560951"/>
            <a:chOff x="790009" y="1056459"/>
            <a:chExt cx="7540099" cy="560951"/>
          </a:xfrm>
        </p:grpSpPr>
        <p:grpSp>
          <p:nvGrpSpPr>
            <p:cNvPr id="23" name="组合 22">
              <a:extLst>
                <a:ext uri="{FF2B5EF4-FFF2-40B4-BE49-F238E27FC236}">
                  <a16:creationId xmlns:a16="http://schemas.microsoft.com/office/drawing/2014/main" id="{8D2BAF37-504C-9B43-824E-9095AE5724B3}"/>
                </a:ext>
              </a:extLst>
            </p:cNvPr>
            <p:cNvGrpSpPr/>
            <p:nvPr/>
          </p:nvGrpSpPr>
          <p:grpSpPr>
            <a:xfrm>
              <a:off x="790009" y="1056459"/>
              <a:ext cx="7540099" cy="560951"/>
              <a:chOff x="1053345" y="1362993"/>
              <a:chExt cx="10053464" cy="924178"/>
            </a:xfrm>
          </p:grpSpPr>
          <p:grpSp>
            <p:nvGrpSpPr>
              <p:cNvPr id="25" name="组合 24">
                <a:extLst>
                  <a:ext uri="{FF2B5EF4-FFF2-40B4-BE49-F238E27FC236}">
                    <a16:creationId xmlns:a16="http://schemas.microsoft.com/office/drawing/2014/main" id="{748459F1-75A5-AF4C-B14A-DCC3CED627C9}"/>
                  </a:ext>
                </a:extLst>
              </p:cNvPr>
              <p:cNvGrpSpPr/>
              <p:nvPr/>
            </p:nvGrpSpPr>
            <p:grpSpPr>
              <a:xfrm>
                <a:off x="1053345" y="1362993"/>
                <a:ext cx="8012883" cy="924178"/>
                <a:chOff x="611187" y="1297129"/>
                <a:chExt cx="8012883" cy="924178"/>
              </a:xfrm>
            </p:grpSpPr>
            <p:sp>
              <p:nvSpPr>
                <p:cNvPr id="28" name="任意多边形 15">
                  <a:extLst>
                    <a:ext uri="{FF2B5EF4-FFF2-40B4-BE49-F238E27FC236}">
                      <a16:creationId xmlns:a16="http://schemas.microsoft.com/office/drawing/2014/main" id="{DA1B353C-8AAB-C543-898A-4D3E70890C5C}"/>
                    </a:ext>
                  </a:extLst>
                </p:cNvPr>
                <p:cNvSpPr/>
                <p:nvPr/>
              </p:nvSpPr>
              <p:spPr>
                <a:xfrm>
                  <a:off x="611187"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p>
              </p:txBody>
            </p:sp>
            <p:sp>
              <p:nvSpPr>
                <p:cNvPr id="29" name="任意多边形 16">
                  <a:extLst>
                    <a:ext uri="{FF2B5EF4-FFF2-40B4-BE49-F238E27FC236}">
                      <a16:creationId xmlns:a16="http://schemas.microsoft.com/office/drawing/2014/main" id="{0F5DFB17-1615-084F-BAB8-B12E90D7CBBE}"/>
                    </a:ext>
                  </a:extLst>
                </p:cNvPr>
                <p:cNvSpPr/>
                <p:nvPr/>
              </p:nvSpPr>
              <p:spPr>
                <a:xfrm>
                  <a:off x="2286916"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p>
              </p:txBody>
            </p:sp>
            <p:sp>
              <p:nvSpPr>
                <p:cNvPr id="30" name="任意多边形 17">
                  <a:extLst>
                    <a:ext uri="{FF2B5EF4-FFF2-40B4-BE49-F238E27FC236}">
                      <a16:creationId xmlns:a16="http://schemas.microsoft.com/office/drawing/2014/main" id="{EC0D29D8-D021-CD4F-BB9C-90B8BD757220}"/>
                    </a:ext>
                  </a:extLst>
                </p:cNvPr>
                <p:cNvSpPr/>
                <p:nvPr/>
              </p:nvSpPr>
              <p:spPr>
                <a:xfrm>
                  <a:off x="2739363"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883" tIns="134883" rIns="134883" bIns="134883" numCol="1" spcCol="1270" anchor="ctr" anchorCtr="0">
                  <a:noAutofit/>
                </a:bodyPr>
                <a:lstStyle/>
                <a:p>
                  <a:pPr algn="ctr" defTabSz="1000125">
                    <a:spcBef>
                      <a:spcPct val="0"/>
                    </a:spcBef>
                    <a:spcAft>
                      <a:spcPct val="35000"/>
                    </a:spcAft>
                  </a:pPr>
                  <a:endParaRPr lang="zh-CN" altLang="en-US" sz="2000"/>
                </a:p>
              </p:txBody>
            </p:sp>
            <p:sp>
              <p:nvSpPr>
                <p:cNvPr id="31" name="任意多边形 18">
                  <a:extLst>
                    <a:ext uri="{FF2B5EF4-FFF2-40B4-BE49-F238E27FC236}">
                      <a16:creationId xmlns:a16="http://schemas.microsoft.com/office/drawing/2014/main" id="{F38ECFD0-10C2-7742-A1AD-A2FA8B890E93}"/>
                    </a:ext>
                  </a:extLst>
                </p:cNvPr>
                <p:cNvSpPr/>
                <p:nvPr/>
              </p:nvSpPr>
              <p:spPr>
                <a:xfrm>
                  <a:off x="4419662"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p>
              </p:txBody>
            </p:sp>
            <p:sp>
              <p:nvSpPr>
                <p:cNvPr id="32" name="任意多边形 19">
                  <a:extLst>
                    <a:ext uri="{FF2B5EF4-FFF2-40B4-BE49-F238E27FC236}">
                      <a16:creationId xmlns:a16="http://schemas.microsoft.com/office/drawing/2014/main" id="{EE1E152A-4524-6B40-A190-0E002EFB0233}"/>
                    </a:ext>
                  </a:extLst>
                </p:cNvPr>
                <p:cNvSpPr/>
                <p:nvPr/>
              </p:nvSpPr>
              <p:spPr>
                <a:xfrm>
                  <a:off x="4881250" y="1307273"/>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p>
              </p:txBody>
            </p:sp>
            <p:sp>
              <p:nvSpPr>
                <p:cNvPr id="33" name="任意多边形 20">
                  <a:extLst>
                    <a:ext uri="{FF2B5EF4-FFF2-40B4-BE49-F238E27FC236}">
                      <a16:creationId xmlns:a16="http://schemas.microsoft.com/office/drawing/2014/main" id="{996BFD73-AF60-8C45-8110-3FCF1D1E8271}"/>
                    </a:ext>
                  </a:extLst>
                </p:cNvPr>
                <p:cNvSpPr/>
                <p:nvPr/>
              </p:nvSpPr>
              <p:spPr>
                <a:xfrm>
                  <a:off x="6552407" y="1575389"/>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p>
              </p:txBody>
            </p:sp>
            <p:sp>
              <p:nvSpPr>
                <p:cNvPr id="34" name="任意多边形 21">
                  <a:extLst>
                    <a:ext uri="{FF2B5EF4-FFF2-40B4-BE49-F238E27FC236}">
                      <a16:creationId xmlns:a16="http://schemas.microsoft.com/office/drawing/2014/main" id="{DC42FF9F-0E4D-2E44-8E16-F191B97A5FDE}"/>
                    </a:ext>
                  </a:extLst>
                </p:cNvPr>
                <p:cNvSpPr/>
                <p:nvPr/>
              </p:nvSpPr>
              <p:spPr>
                <a:xfrm>
                  <a:off x="7004854" y="1307274"/>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p>
              </p:txBody>
            </p:sp>
            <p:sp>
              <p:nvSpPr>
                <p:cNvPr id="35" name="文本框 20">
                  <a:extLst>
                    <a:ext uri="{FF2B5EF4-FFF2-40B4-BE49-F238E27FC236}">
                      <a16:creationId xmlns:a16="http://schemas.microsoft.com/office/drawing/2014/main" id="{AB6A91C4-5CE2-0049-9797-E6872F51ADD4}"/>
                    </a:ext>
                  </a:extLst>
                </p:cNvPr>
                <p:cNvSpPr txBox="1"/>
                <p:nvPr/>
              </p:nvSpPr>
              <p:spPr>
                <a:xfrm>
                  <a:off x="615756" y="1481241"/>
                  <a:ext cx="1514250" cy="508547"/>
                </a:xfrm>
                <a:prstGeom prst="rect">
                  <a:avLst/>
                </a:prstGeom>
                <a:noFill/>
              </p:spPr>
              <p:txBody>
                <a:bodyPr wrap="square" rtlCol="0">
                  <a:spAutoFit/>
                </a:bodyPr>
                <a:lstStyle/>
                <a:p>
                  <a:pPr algn="ctr">
                    <a:lnSpc>
                      <a:spcPct val="130000"/>
                    </a:lnSpc>
                  </a:pPr>
                  <a:r>
                    <a:rPr kumimoji="1" lang="zh-CN" altLang="en-US" sz="1200" dirty="0">
                      <a:solidFill>
                        <a:schemeClr val="bg1"/>
                      </a:solidFill>
                      <a:latin typeface="Arial" panose="020B0604020202020204" pitchFamily="34" charset="0"/>
                      <a:ea typeface="微软雅黑" panose="020B0503020204020204" pitchFamily="34" charset="-122"/>
                    </a:rPr>
                    <a:t>跨领域</a:t>
                  </a:r>
                  <a:r>
                    <a:rPr kumimoji="1" lang="en-US" altLang="zh-CN" sz="1200" dirty="0">
                      <a:solidFill>
                        <a:schemeClr val="bg1"/>
                      </a:solidFill>
                      <a:latin typeface="Arial" panose="020B0604020202020204" pitchFamily="34" charset="0"/>
                      <a:ea typeface="微软雅黑" panose="020B0503020204020204" pitchFamily="34" charset="-122"/>
                    </a:rPr>
                    <a:t>HIN</a:t>
                  </a:r>
                  <a:endParaRPr kumimoji="1" lang="zh-CN" altLang="en-US" sz="1200" dirty="0">
                    <a:solidFill>
                      <a:schemeClr val="bg1"/>
                    </a:solidFill>
                    <a:latin typeface="Arial" panose="020B0604020202020204" pitchFamily="34" charset="0"/>
                    <a:ea typeface="微软雅黑" panose="020B0503020204020204" pitchFamily="34" charset="-122"/>
                  </a:endParaRPr>
                </a:p>
              </p:txBody>
            </p:sp>
            <p:sp>
              <p:nvSpPr>
                <p:cNvPr id="36" name="文本框 21">
                  <a:extLst>
                    <a:ext uri="{FF2B5EF4-FFF2-40B4-BE49-F238E27FC236}">
                      <a16:creationId xmlns:a16="http://schemas.microsoft.com/office/drawing/2014/main" id="{3B2C2FB2-1437-7144-BABB-02548F27D937}"/>
                    </a:ext>
                  </a:extLst>
                </p:cNvPr>
                <p:cNvSpPr txBox="1"/>
                <p:nvPr/>
              </p:nvSpPr>
              <p:spPr>
                <a:xfrm>
                  <a:off x="2743932" y="1297129"/>
                  <a:ext cx="1514251" cy="904061"/>
                </a:xfrm>
                <a:prstGeom prst="rect">
                  <a:avLst/>
                </a:prstGeom>
                <a:noFill/>
              </p:spPr>
              <p:txBody>
                <a:bodyPr wrap="square" rtlCol="0">
                  <a:spAutoFit/>
                </a:bodyPr>
                <a:lstStyle/>
                <a:p>
                  <a:pPr algn="ctr">
                    <a:lnSpc>
                      <a:spcPct val="130000"/>
                    </a:lnSpc>
                  </a:pPr>
                  <a:r>
                    <a:rPr kumimoji="1" lang="zh-CN" altLang="en-US" sz="1200" dirty="0">
                      <a:solidFill>
                        <a:schemeClr val="bg1"/>
                      </a:solidFill>
                      <a:latin typeface="Arial" panose="020B0604020202020204" pitchFamily="34" charset="0"/>
                      <a:ea typeface="微软雅黑" panose="020B0503020204020204" pitchFamily="34" charset="-122"/>
                    </a:rPr>
                    <a:t>基于元路径的随机游走</a:t>
                  </a:r>
                </a:p>
              </p:txBody>
            </p:sp>
            <p:sp>
              <p:nvSpPr>
                <p:cNvPr id="37" name="文本框 22">
                  <a:extLst>
                    <a:ext uri="{FF2B5EF4-FFF2-40B4-BE49-F238E27FC236}">
                      <a16:creationId xmlns:a16="http://schemas.microsoft.com/office/drawing/2014/main" id="{7A96F385-C2A7-7444-82BB-B2B44237201F}"/>
                    </a:ext>
                  </a:extLst>
                </p:cNvPr>
                <p:cNvSpPr txBox="1"/>
                <p:nvPr/>
              </p:nvSpPr>
              <p:spPr>
                <a:xfrm>
                  <a:off x="4885819" y="1532932"/>
                  <a:ext cx="1514251" cy="456362"/>
                </a:xfrm>
                <a:prstGeom prst="rect">
                  <a:avLst/>
                </a:prstGeom>
                <a:noFill/>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节点序列过滤</a:t>
                  </a:r>
                </a:p>
              </p:txBody>
            </p:sp>
            <p:sp>
              <p:nvSpPr>
                <p:cNvPr id="38" name="文本框 23">
                  <a:extLst>
                    <a:ext uri="{FF2B5EF4-FFF2-40B4-BE49-F238E27FC236}">
                      <a16:creationId xmlns:a16="http://schemas.microsoft.com/office/drawing/2014/main" id="{312C6148-7442-4745-BAC4-341E9B3FF89E}"/>
                    </a:ext>
                  </a:extLst>
                </p:cNvPr>
                <p:cNvSpPr txBox="1"/>
                <p:nvPr/>
              </p:nvSpPr>
              <p:spPr>
                <a:xfrm>
                  <a:off x="6930061" y="1419321"/>
                  <a:ext cx="1694009" cy="760602"/>
                </a:xfrm>
                <a:prstGeom prst="rect">
                  <a:avLst/>
                </a:prstGeom>
                <a:noFill/>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基于</a:t>
                  </a:r>
                  <a:r>
                    <a:rPr lang="en-US" altLang="zh-CN" sz="1200" dirty="0">
                      <a:solidFill>
                        <a:schemeClr val="bg1"/>
                      </a:solidFill>
                      <a:latin typeface="微软雅黑" panose="020B0503020204020204" pitchFamily="34" charset="-122"/>
                      <a:ea typeface="微软雅黑" panose="020B0503020204020204" pitchFamily="34" charset="-122"/>
                    </a:rPr>
                    <a:t>Skip-gram</a:t>
                  </a:r>
                  <a:r>
                    <a:rPr lang="zh-CN" altLang="en-US" sz="1200" dirty="0">
                      <a:solidFill>
                        <a:schemeClr val="bg1"/>
                      </a:solidFill>
                      <a:latin typeface="微软雅黑" panose="020B0503020204020204" pitchFamily="34" charset="-122"/>
                      <a:ea typeface="微软雅黑" panose="020B0503020204020204" pitchFamily="34" charset="-122"/>
                    </a:rPr>
                    <a:t>获得原始向量</a:t>
                  </a:r>
                </a:p>
              </p:txBody>
            </p:sp>
          </p:grpSp>
          <p:sp>
            <p:nvSpPr>
              <p:cNvPr id="26" name="任意多边形 44">
                <a:extLst>
                  <a:ext uri="{FF2B5EF4-FFF2-40B4-BE49-F238E27FC236}">
                    <a16:creationId xmlns:a16="http://schemas.microsoft.com/office/drawing/2014/main" id="{5AEBF14C-FE52-5444-86BD-DEB85BC900DB}"/>
                  </a:ext>
                </a:extLst>
              </p:cNvPr>
              <p:cNvSpPr/>
              <p:nvPr/>
            </p:nvSpPr>
            <p:spPr>
              <a:xfrm>
                <a:off x="9130973" y="1641253"/>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algn="ctr" defTabSz="400050">
                  <a:spcBef>
                    <a:spcPct val="0"/>
                  </a:spcBef>
                  <a:spcAft>
                    <a:spcPct val="35000"/>
                  </a:spcAft>
                </a:pPr>
                <a:endParaRPr lang="zh-CN" altLang="en-US" sz="800"/>
              </a:p>
            </p:txBody>
          </p:sp>
          <p:sp>
            <p:nvSpPr>
              <p:cNvPr id="27" name="任意多边形 45">
                <a:extLst>
                  <a:ext uri="{FF2B5EF4-FFF2-40B4-BE49-F238E27FC236}">
                    <a16:creationId xmlns:a16="http://schemas.microsoft.com/office/drawing/2014/main" id="{F0A88D75-FC16-AA4D-A0AC-11AB67DAA7EF}"/>
                  </a:ext>
                </a:extLst>
              </p:cNvPr>
              <p:cNvSpPr/>
              <p:nvPr/>
            </p:nvSpPr>
            <p:spPr>
              <a:xfrm>
                <a:off x="9583420" y="1373137"/>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6788">
                  <a:spcBef>
                    <a:spcPct val="0"/>
                  </a:spcBef>
                  <a:spcAft>
                    <a:spcPct val="35000"/>
                  </a:spcAft>
                </a:pPr>
                <a:endParaRPr lang="zh-CN" altLang="en-US" sz="2000"/>
              </a:p>
            </p:txBody>
          </p:sp>
        </p:grpSp>
        <p:sp>
          <p:nvSpPr>
            <p:cNvPr id="24" name="文本框 23">
              <a:extLst>
                <a:ext uri="{FF2B5EF4-FFF2-40B4-BE49-F238E27FC236}">
                  <a16:creationId xmlns:a16="http://schemas.microsoft.com/office/drawing/2014/main" id="{575ABC4D-979C-7B4B-9E34-2D18203A1C39}"/>
                </a:ext>
              </a:extLst>
            </p:cNvPr>
            <p:cNvSpPr txBox="1"/>
            <p:nvPr/>
          </p:nvSpPr>
          <p:spPr>
            <a:xfrm>
              <a:off x="7187566" y="1115582"/>
              <a:ext cx="1135688" cy="438582"/>
            </a:xfrm>
            <a:prstGeom prst="rect">
              <a:avLst/>
            </a:prstGeom>
            <a:noFill/>
          </p:spPr>
          <p:txBody>
            <a:bodyPr wrap="square" lIns="68580" tIns="34290" rIns="68580" bIns="34290"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“立交桥式”向量处理</a:t>
              </a:r>
            </a:p>
          </p:txBody>
        </p:sp>
      </p:grpSp>
      <p:sp>
        <p:nvSpPr>
          <p:cNvPr id="5" name="矩形 4">
            <a:extLst>
              <a:ext uri="{FF2B5EF4-FFF2-40B4-BE49-F238E27FC236}">
                <a16:creationId xmlns:a16="http://schemas.microsoft.com/office/drawing/2014/main" id="{DF1236B1-E7AB-034E-ACE0-894717B5402D}"/>
              </a:ext>
            </a:extLst>
          </p:cNvPr>
          <p:cNvSpPr/>
          <p:nvPr/>
        </p:nvSpPr>
        <p:spPr>
          <a:xfrm>
            <a:off x="476188" y="2758806"/>
            <a:ext cx="3367230" cy="510717"/>
          </a:xfrm>
          <a:prstGeom prst="rect">
            <a:avLst/>
          </a:prstGeom>
        </p:spPr>
        <p:txBody>
          <a:bodyPr wrap="square">
            <a:spAutoFit/>
          </a:bodyPr>
          <a:lstStyle/>
          <a:p>
            <a:pPr>
              <a:lnSpc>
                <a:spcPct val="130000"/>
              </a:lnSpc>
            </a:pPr>
            <a:r>
              <a:rPr kumimoji="1" lang="zh-CN" altLang="en-US" sz="1100" dirty="0">
                <a:latin typeface="Arial" panose="020B0604020202020204" pitchFamily="34" charset="0"/>
                <a:ea typeface="微软雅黑" panose="020B0503020204020204" pitchFamily="34" charset="-122"/>
              </a:rPr>
              <a:t>实验中发现，</a:t>
            </a:r>
            <a:r>
              <a:rPr lang="zh-CN" altLang="zh-CN" sz="1100" dirty="0"/>
              <a:t>在基于元路径的网络表达算法中，</a:t>
            </a:r>
            <a:r>
              <a:rPr lang="zh-CN" altLang="zh-CN" sz="1100" b="1" dirty="0"/>
              <a:t>承载多种信息的复用节点上存在的信息冲突现象</a:t>
            </a:r>
            <a:r>
              <a:rPr lang="zh-CN" altLang="en-US" sz="1100" b="1" dirty="0"/>
              <a:t>。</a:t>
            </a:r>
            <a:r>
              <a:rPr lang="zh-CN" altLang="zh-CN" sz="1100" b="1" dirty="0"/>
              <a:t> </a:t>
            </a:r>
            <a:endParaRPr kumimoji="1" lang="en-US" altLang="zh-CN" sz="1100" b="1" dirty="0">
              <a:latin typeface="Arial" panose="020B0604020202020204" pitchFamily="34" charset="0"/>
              <a:ea typeface="微软雅黑" panose="020B0503020204020204" pitchFamily="34" charset="-122"/>
            </a:endParaRPr>
          </a:p>
        </p:txBody>
      </p:sp>
      <p:sp>
        <p:nvSpPr>
          <p:cNvPr id="42" name="矩形 41">
            <a:extLst>
              <a:ext uri="{FF2B5EF4-FFF2-40B4-BE49-F238E27FC236}">
                <a16:creationId xmlns:a16="http://schemas.microsoft.com/office/drawing/2014/main" id="{F6C43051-2AA0-8D49-AE94-A60E4B172DF0}"/>
              </a:ext>
            </a:extLst>
          </p:cNvPr>
          <p:cNvSpPr/>
          <p:nvPr/>
        </p:nvSpPr>
        <p:spPr>
          <a:xfrm>
            <a:off x="6597394" y="1875930"/>
            <a:ext cx="1678859" cy="8515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7" name="图片 6">
            <a:extLst>
              <a:ext uri="{FF2B5EF4-FFF2-40B4-BE49-F238E27FC236}">
                <a16:creationId xmlns:a16="http://schemas.microsoft.com/office/drawing/2014/main" id="{1CDE65D5-C37D-564A-A604-176604E59351}"/>
              </a:ext>
            </a:extLst>
          </p:cNvPr>
          <p:cNvPicPr>
            <a:picLocks noChangeAspect="1"/>
          </p:cNvPicPr>
          <p:nvPr/>
        </p:nvPicPr>
        <p:blipFill rotWithShape="1">
          <a:blip r:embed="rId6"/>
          <a:srcRect l="6817" r="22284" b="9402"/>
          <a:stretch/>
        </p:blipFill>
        <p:spPr>
          <a:xfrm>
            <a:off x="5408412" y="2868991"/>
            <a:ext cx="2867841" cy="1861625"/>
          </a:xfrm>
          <a:prstGeom prst="rect">
            <a:avLst/>
          </a:prstGeom>
        </p:spPr>
      </p:pic>
      <p:sp>
        <p:nvSpPr>
          <p:cNvPr id="46" name="矩形 45">
            <a:extLst>
              <a:ext uri="{FF2B5EF4-FFF2-40B4-BE49-F238E27FC236}">
                <a16:creationId xmlns:a16="http://schemas.microsoft.com/office/drawing/2014/main" id="{04C6B307-2A6C-FF48-B96D-B1CAF753C348}"/>
              </a:ext>
            </a:extLst>
          </p:cNvPr>
          <p:cNvSpPr/>
          <p:nvPr/>
        </p:nvSpPr>
        <p:spPr>
          <a:xfrm>
            <a:off x="390358" y="1439549"/>
            <a:ext cx="7516259" cy="344710"/>
          </a:xfrm>
          <a:prstGeom prst="rect">
            <a:avLst/>
          </a:prstGeom>
        </p:spPr>
        <p:txBody>
          <a:bodyPr wrap="square">
            <a:spAutoFit/>
          </a:bodyPr>
          <a:lstStyle/>
          <a:p>
            <a:pPr>
              <a:lnSpc>
                <a:spcPct val="130000"/>
              </a:lnSpc>
            </a:pPr>
            <a:r>
              <a:rPr kumimoji="1" lang="zh-CN" altLang="en-US" dirty="0">
                <a:latin typeface="Arial" panose="020B0604020202020204" pitchFamily="34" charset="0"/>
                <a:ea typeface="微软雅黑" panose="020B0503020204020204" pitchFamily="34" charset="-122"/>
              </a:rPr>
              <a:t>节点表达的计算流程：</a:t>
            </a:r>
            <a:endParaRPr kumimoji="1" lang="en-US" altLang="zh-CN"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3A9F90A-B425-9946-A18A-A34FB3F0F563}"/>
                  </a:ext>
                </a:extLst>
              </p:cNvPr>
              <p:cNvSpPr txBox="1"/>
              <p:nvPr/>
            </p:nvSpPr>
            <p:spPr>
              <a:xfrm>
                <a:off x="492679" y="3371781"/>
                <a:ext cx="2735247" cy="311817"/>
              </a:xfrm>
              <a:prstGeom prst="rect">
                <a:avLst/>
              </a:prstGeom>
              <a:noFill/>
            </p:spPr>
            <p:txBody>
              <a:bodyPr wrap="square" rtlCol="0">
                <a:spAutoFit/>
              </a:bodyPr>
              <a:lstStyle/>
              <a:p>
                <a:pPr>
                  <a:lnSpc>
                    <a:spcPct val="130000"/>
                  </a:lnSpc>
                </a:pPr>
                <a:r>
                  <a:rPr kumimoji="1" lang="zh-CN" altLang="en-US" sz="1200" dirty="0">
                    <a:latin typeface="Arial" panose="020B0604020202020204" pitchFamily="34" charset="0"/>
                    <a:ea typeface="微软雅黑" panose="020B0503020204020204" pitchFamily="34" charset="-122"/>
                  </a:rPr>
                  <a:t>用户节点</a:t>
                </a:r>
                <a14:m>
                  <m:oMath xmlns:m="http://schemas.openxmlformats.org/officeDocument/2006/math">
                    <m:r>
                      <a:rPr lang="zh-CN" altLang="en-US" sz="1200" i="1">
                        <a:latin typeface="Cambria Math" panose="02040503050406030204" pitchFamily="18" charset="0"/>
                      </a:rPr>
                      <m:t>𝑢</m:t>
                    </m:r>
                  </m:oMath>
                </a14:m>
                <a:r>
                  <a:rPr kumimoji="1" lang="zh-CN" altLang="en-US" sz="1200" dirty="0">
                    <a:latin typeface="Arial" panose="020B0604020202020204" pitchFamily="34" charset="0"/>
                    <a:ea typeface="微软雅黑" panose="020B0503020204020204" pitchFamily="34" charset="-122"/>
                  </a:rPr>
                  <a:t>的目标域内的向量</a:t>
                </a:r>
                <a14:m>
                  <m:oMath xmlns:m="http://schemas.openxmlformats.org/officeDocument/2006/math">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𝐸</m:t>
                        </m:r>
                      </m:e>
                      <m:sub>
                        <m:r>
                          <a:rPr lang="zh-CN" altLang="en-US" sz="1200" i="1">
                            <a:latin typeface="Cambria Math" panose="02040503050406030204" pitchFamily="18" charset="0"/>
                          </a:rPr>
                          <m:t>𝑢</m:t>
                        </m:r>
                      </m:sub>
                      <m:sup>
                        <m:r>
                          <a:rPr lang="zh-CN" altLang="en-US" sz="1200" i="1">
                            <a:latin typeface="Cambria Math" panose="02040503050406030204" pitchFamily="18" charset="0"/>
                          </a:rPr>
                          <m:t>𝑠𝑑</m:t>
                        </m:r>
                      </m:sup>
                    </m:sSubSup>
                    <m:r>
                      <a:rPr lang="zh-CN" altLang="en-US" sz="1200" i="1">
                        <a:latin typeface="Cambria Math" panose="02040503050406030204" pitchFamily="18" charset="0"/>
                      </a:rPr>
                      <m:t> </m:t>
                    </m:r>
                  </m:oMath>
                </a14:m>
                <a:r>
                  <a:rPr kumimoji="1" lang="zh-CN" altLang="en-US" sz="1200" dirty="0">
                    <a:latin typeface="Arial" panose="020B0604020202020204" pitchFamily="34" charset="0"/>
                    <a:ea typeface="微软雅黑" panose="020B0503020204020204" pitchFamily="34" charset="-122"/>
                  </a:rPr>
                  <a:t>：</a:t>
                </a:r>
              </a:p>
            </p:txBody>
          </p:sp>
        </mc:Choice>
        <mc:Fallback xmlns="">
          <p:sp>
            <p:nvSpPr>
              <p:cNvPr id="8" name="文本框 7">
                <a:extLst>
                  <a:ext uri="{FF2B5EF4-FFF2-40B4-BE49-F238E27FC236}">
                    <a16:creationId xmlns:a16="http://schemas.microsoft.com/office/drawing/2014/main" id="{C3A9F90A-B425-9946-A18A-A34FB3F0F563}"/>
                  </a:ext>
                </a:extLst>
              </p:cNvPr>
              <p:cNvSpPr txBox="1">
                <a:spLocks noRot="1" noChangeAspect="1" noMove="1" noResize="1" noEditPoints="1" noAdjustHandles="1" noChangeArrowheads="1" noChangeShapeType="1" noTextEdit="1"/>
              </p:cNvSpPr>
              <p:nvPr/>
            </p:nvSpPr>
            <p:spPr>
              <a:xfrm>
                <a:off x="492679" y="3371781"/>
                <a:ext cx="2735247" cy="311817"/>
              </a:xfrm>
              <a:prstGeom prst="rect">
                <a:avLst/>
              </a:prstGeom>
              <a:blipFill>
                <a:blip r:embed="rId7"/>
                <a:stretch>
                  <a:fillRect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A81376A-5E5F-1A4D-A9CA-68ADBAFDAF8D}"/>
                  </a:ext>
                </a:extLst>
              </p:cNvPr>
              <p:cNvSpPr txBox="1"/>
              <p:nvPr/>
            </p:nvSpPr>
            <p:spPr>
              <a:xfrm>
                <a:off x="492679" y="4425494"/>
                <a:ext cx="4368570" cy="304699"/>
              </a:xfrm>
              <a:prstGeom prst="rect">
                <a:avLst/>
              </a:prstGeom>
              <a:noFill/>
            </p:spPr>
            <p:txBody>
              <a:bodyPr wrap="square" rtlCol="0">
                <a:spAutoFit/>
              </a:bodyPr>
              <a:lstStyle/>
              <a:p>
                <a:pPr>
                  <a:lnSpc>
                    <a:spcPct val="130000"/>
                  </a:lnSpc>
                </a:pPr>
                <a:r>
                  <a:rPr kumimoji="1" lang="zh-CN" altLang="en-US" sz="1100" dirty="0">
                    <a:latin typeface="Arial" panose="020B0604020202020204" pitchFamily="34" charset="0"/>
                    <a:ea typeface="微软雅黑" panose="020B0503020204020204" pitchFamily="34" charset="-122"/>
                  </a:rPr>
                  <a:t>类似计算获得</a:t>
                </a:r>
                <a14:m>
                  <m:oMath xmlns:m="http://schemas.openxmlformats.org/officeDocument/2006/math">
                    <m:r>
                      <a:rPr lang="zh-CN" altLang="en-US" sz="1100" i="1">
                        <a:latin typeface="Cambria Math" panose="02040503050406030204" pitchFamily="18" charset="0"/>
                      </a:rPr>
                      <m:t>𝑢</m:t>
                    </m:r>
                    <m:r>
                      <a:rPr lang="zh-CN" altLang="en-US" sz="1100" i="1" smtClean="0">
                        <a:latin typeface="Cambria Math" panose="02040503050406030204" pitchFamily="18" charset="0"/>
                      </a:rPr>
                      <m:t>的</m:t>
                    </m:r>
                    <m:r>
                      <a:rPr lang="zh-CN" altLang="en-US" sz="1100" i="1">
                        <a:latin typeface="Cambria Math" panose="02040503050406030204" pitchFamily="18" charset="0"/>
                      </a:rPr>
                      <m:t>跨域</m:t>
                    </m:r>
                    <m:r>
                      <a:rPr lang="zh-CN" altLang="en-US" sz="1100" i="1" smtClean="0">
                        <a:latin typeface="Cambria Math" panose="02040503050406030204" pitchFamily="18" charset="0"/>
                      </a:rPr>
                      <m:t>特征</m:t>
                    </m:r>
                    <m:r>
                      <a:rPr lang="zh-CN" altLang="en-US" sz="1100" i="1">
                        <a:latin typeface="Cambria Math" panose="02040503050406030204" pitchFamily="18" charset="0"/>
                      </a:rPr>
                      <m:t>向量</m:t>
                    </m:r>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𝐸</m:t>
                        </m:r>
                      </m:e>
                      <m:sub>
                        <m:r>
                          <a:rPr lang="zh-CN" altLang="en-US" sz="1100" i="1">
                            <a:latin typeface="Cambria Math" panose="02040503050406030204" pitchFamily="18" charset="0"/>
                          </a:rPr>
                          <m:t>𝑢</m:t>
                        </m:r>
                      </m:sub>
                      <m:sup>
                        <m:r>
                          <a:rPr lang="zh-CN" altLang="en-US" sz="1100" i="1">
                            <a:latin typeface="Cambria Math" panose="02040503050406030204" pitchFamily="18" charset="0"/>
                          </a:rPr>
                          <m:t>𝑠𝑑</m:t>
                        </m:r>
                      </m:sup>
                    </m:sSubSup>
                  </m:oMath>
                </a14:m>
                <a:r>
                  <a:rPr kumimoji="1" lang="zh-CN" altLang="en-US" sz="1100" dirty="0">
                    <a:latin typeface="Arial" panose="020B0604020202020204" pitchFamily="34" charset="0"/>
                    <a:ea typeface="微软雅黑" panose="020B0503020204020204" pitchFamily="34" charset="-122"/>
                  </a:rPr>
                  <a:t>，和项目</a:t>
                </a:r>
                <a14:m>
                  <m:oMath xmlns:m="http://schemas.openxmlformats.org/officeDocument/2006/math">
                    <m:r>
                      <a:rPr kumimoji="1" lang="en-US" altLang="zh-CN" sz="1100" i="1" dirty="0">
                        <a:latin typeface="Cambria Math" panose="02040503050406030204" pitchFamily="18" charset="0"/>
                      </a:rPr>
                      <m:t>𝑖</m:t>
                    </m:r>
                    <m:r>
                      <a:rPr kumimoji="1" lang="zh-CN" altLang="en-US" sz="1100" i="1" dirty="0" smtClean="0">
                        <a:latin typeface="Cambria Math" panose="02040503050406030204" pitchFamily="18" charset="0"/>
                      </a:rPr>
                      <m:t>的</m:t>
                    </m:r>
                    <m:r>
                      <a:rPr kumimoji="1" lang="zh-CN" altLang="en-US" sz="1100" i="1" dirty="0">
                        <a:latin typeface="Cambria Math" panose="02040503050406030204" pitchFamily="18" charset="0"/>
                      </a:rPr>
                      <m:t>向量</m:t>
                    </m:r>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𝐸</m:t>
                        </m:r>
                      </m:e>
                      <m:sub>
                        <m:r>
                          <m:rPr>
                            <m:sty m:val="p"/>
                          </m:rPr>
                          <a:rPr lang="en-US" altLang="zh-CN" sz="1100" i="1">
                            <a:latin typeface="Cambria Math" panose="02040503050406030204" pitchFamily="18" charset="0"/>
                          </a:rPr>
                          <m:t>i</m:t>
                        </m:r>
                      </m:sub>
                      <m:sup>
                        <m:r>
                          <a:rPr lang="zh-CN" altLang="en-US" sz="1100" i="1">
                            <a:latin typeface="Cambria Math" panose="02040503050406030204" pitchFamily="18" charset="0"/>
                          </a:rPr>
                          <m:t>𝑠𝑑</m:t>
                        </m:r>
                      </m:sup>
                    </m:sSubSup>
                  </m:oMath>
                </a14:m>
                <a:r>
                  <a:rPr kumimoji="1" lang="zh-CN" altLang="en-US" sz="1100" i="1" dirty="0">
                    <a:latin typeface="Arial" panose="020B0604020202020204" pitchFamily="34" charset="0"/>
                    <a:ea typeface="微软雅黑" panose="020B0503020204020204" pitchFamily="34" charset="-122"/>
                  </a:rPr>
                  <a:t>、</a:t>
                </a:r>
                <a:r>
                  <a:rPr lang="zh-CN" altLang="en-US" sz="1100" dirty="0"/>
                  <a:t> </a:t>
                </a:r>
                <a14:m>
                  <m:oMath xmlns:m="http://schemas.openxmlformats.org/officeDocument/2006/math">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𝐸</m:t>
                        </m:r>
                      </m:e>
                      <m:sub>
                        <m:r>
                          <m:rPr>
                            <m:sty m:val="p"/>
                          </m:rPr>
                          <a:rPr lang="en-US" altLang="zh-CN" sz="1100" i="1">
                            <a:latin typeface="Cambria Math" panose="02040503050406030204" pitchFamily="18" charset="0"/>
                          </a:rPr>
                          <m:t>i</m:t>
                        </m:r>
                      </m:sub>
                      <m:sup>
                        <m:r>
                          <a:rPr lang="zh-CN" altLang="en-US" sz="1100" i="1">
                            <a:latin typeface="Cambria Math" panose="02040503050406030204" pitchFamily="18" charset="0"/>
                          </a:rPr>
                          <m:t>𝑠𝑑</m:t>
                        </m:r>
                      </m:sup>
                    </m:sSubSup>
                  </m:oMath>
                </a14:m>
                <a:endParaRPr kumimoji="1" lang="zh-CN" altLang="en-US" sz="1100" i="1" dirty="0">
                  <a:latin typeface="Arial" panose="020B0604020202020204" pitchFamily="34" charset="0"/>
                  <a:ea typeface="微软雅黑" panose="020B0503020204020204" pitchFamily="34" charset="-122"/>
                </a:endParaRPr>
              </a:p>
            </p:txBody>
          </p:sp>
        </mc:Choice>
        <mc:Fallback xmlns="">
          <p:sp>
            <p:nvSpPr>
              <p:cNvPr id="40" name="文本框 39">
                <a:extLst>
                  <a:ext uri="{FF2B5EF4-FFF2-40B4-BE49-F238E27FC236}">
                    <a16:creationId xmlns:a16="http://schemas.microsoft.com/office/drawing/2014/main" id="{FA81376A-5E5F-1A4D-A9CA-68ADBAFDAF8D}"/>
                  </a:ext>
                </a:extLst>
              </p:cNvPr>
              <p:cNvSpPr txBox="1">
                <a:spLocks noRot="1" noChangeAspect="1" noMove="1" noResize="1" noEditPoints="1" noAdjustHandles="1" noChangeArrowheads="1" noChangeShapeType="1" noTextEdit="1"/>
              </p:cNvSpPr>
              <p:nvPr/>
            </p:nvSpPr>
            <p:spPr>
              <a:xfrm>
                <a:off x="492679" y="4425494"/>
                <a:ext cx="4368570" cy="304699"/>
              </a:xfrm>
              <a:prstGeom prst="rect">
                <a:avLst/>
              </a:prstGeom>
              <a:blipFill>
                <a:blip r:embed="rId8"/>
                <a:stretch>
                  <a:fillRect b="-12500"/>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3147FF28-3C2C-294F-BD70-ADEF254EA4AB}"/>
              </a:ext>
            </a:extLst>
          </p:cNvPr>
          <p:cNvSpPr txBox="1"/>
          <p:nvPr/>
        </p:nvSpPr>
        <p:spPr>
          <a:xfrm>
            <a:off x="6166288" y="1467975"/>
            <a:ext cx="2977712" cy="344710"/>
          </a:xfrm>
          <a:prstGeom prst="rect">
            <a:avLst/>
          </a:prstGeom>
          <a:noFill/>
        </p:spPr>
        <p:txBody>
          <a:bodyPr wrap="square" rtlCol="0">
            <a:spAutoFit/>
          </a:bodyPr>
          <a:lstStyle/>
          <a:p>
            <a:pPr>
              <a:lnSpc>
                <a:spcPct val="130000"/>
              </a:lnSpc>
            </a:pPr>
            <a:r>
              <a:rPr kumimoji="1" lang="zh-CN" altLang="en-US" sz="1400" dirty="0">
                <a:solidFill>
                  <a:srgbClr val="FF0000"/>
                </a:solidFill>
                <a:latin typeface="Arial" panose="020B0604020202020204" pitchFamily="34" charset="0"/>
                <a:ea typeface="微软雅黑" panose="020B0503020204020204" pitchFamily="34" charset="-122"/>
              </a:rPr>
              <a:t>各路（</a:t>
            </a:r>
            <a:r>
              <a:rPr kumimoji="1" lang="en-US" altLang="zh-CN" sz="1400" dirty="0">
                <a:solidFill>
                  <a:srgbClr val="FF0000"/>
                </a:solidFill>
                <a:latin typeface="Arial" panose="020B0604020202020204" pitchFamily="34" charset="0"/>
                <a:ea typeface="微软雅黑" panose="020B0503020204020204" pitchFamily="34" charset="-122"/>
              </a:rPr>
              <a:t>meta-path</a:t>
            </a:r>
            <a:r>
              <a:rPr kumimoji="1" lang="zh-CN" altLang="en-US" sz="1400" dirty="0">
                <a:solidFill>
                  <a:srgbClr val="FF0000"/>
                </a:solidFill>
                <a:latin typeface="Arial" panose="020B0604020202020204" pitchFamily="34" charset="0"/>
                <a:ea typeface="微软雅黑" panose="020B0503020204020204" pitchFamily="34" charset="-122"/>
              </a:rPr>
              <a:t>）并行，互不干扰</a:t>
            </a:r>
          </a:p>
        </p:txBody>
      </p:sp>
    </p:spTree>
    <p:extLst>
      <p:ext uri="{BB962C8B-B14F-4D97-AF65-F5344CB8AC3E}">
        <p14:creationId xmlns:p14="http://schemas.microsoft.com/office/powerpoint/2010/main" val="41329218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72"/>
                                        </p:tgtEl>
                                      </p:cBhvr>
                                    </p:animEffect>
                                    <p:set>
                                      <p:cBhvr>
                                        <p:cTn id="22" dur="1" fill="hold">
                                          <p:stCondLst>
                                            <p:cond delay="499"/>
                                          </p:stCondLst>
                                        </p:cTn>
                                        <p:tgtEl>
                                          <p:spTgt spid="72"/>
                                        </p:tgtEl>
                                        <p:attrNameLst>
                                          <p:attrName>style.visibility</p:attrName>
                                        </p:attrNameLst>
                                      </p:cBhvr>
                                      <p:to>
                                        <p:strVal val="hidden"/>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3"/>
                                        </p:tgtEl>
                                      </p:cBhvr>
                                    </p:animEffect>
                                    <p:set>
                                      <p:cBhvr>
                                        <p:cTn id="36" dur="1" fill="hold">
                                          <p:stCondLst>
                                            <p:cond delay="499"/>
                                          </p:stCondLst>
                                        </p:cTn>
                                        <p:tgtEl>
                                          <p:spTgt spid="73"/>
                                        </p:tgtEl>
                                        <p:attrNameLst>
                                          <p:attrName>style.visibility</p:attrName>
                                        </p:attrNameLst>
                                      </p:cBhvr>
                                      <p:to>
                                        <p:strVal val="hidden"/>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72" grpId="0" animBg="1"/>
      <p:bldP spid="72" grpId="1" animBg="1"/>
      <p:bldP spid="18" grpId="0" animBg="1"/>
      <p:bldP spid="18" grpId="1" animBg="1"/>
      <p:bldP spid="73" grpId="0" animBg="1"/>
      <p:bldP spid="73" grpId="1" animBg="1"/>
      <p:bldP spid="20" grpId="0" animBg="1"/>
      <p:bldP spid="8"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FC73A495-8F8E-974C-8AD8-B8B0755A1E4B}"/>
              </a:ext>
            </a:extLst>
          </p:cNvPr>
          <p:cNvSpPr>
            <a:spLocks noChangeArrowheads="1"/>
          </p:cNvSpPr>
          <p:nvPr/>
        </p:nvSpPr>
        <p:spPr bwMode="auto">
          <a:xfrm>
            <a:off x="476188" y="177842"/>
            <a:ext cx="552105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a:t>
            </a:r>
            <a:r>
              <a:rPr lang="en-US" altLang="zh-CN" sz="1600" b="1" dirty="0">
                <a:solidFill>
                  <a:srgbClr val="071D66"/>
                </a:solidFill>
              </a:rPr>
              <a:t>HIN</a:t>
            </a:r>
            <a:r>
              <a:rPr lang="zh-CN" altLang="en-US" sz="1600" b="1" dirty="0">
                <a:solidFill>
                  <a:srgbClr val="071D66"/>
                </a:solidFill>
              </a:rPr>
              <a:t>表达的评分预测推荐框架</a:t>
            </a:r>
            <a:endParaRPr lang="zh-CN" altLang="en-US" sz="2400" b="1" dirty="0">
              <a:solidFill>
                <a:srgbClr val="071D66"/>
              </a:solidFill>
              <a:latin typeface="Arial" panose="020B0604020202020204" pitchFamily="34" charset="0"/>
            </a:endParaRPr>
          </a:p>
        </p:txBody>
      </p:sp>
      <p:sp>
        <p:nvSpPr>
          <p:cNvPr id="3" name="等腰三角形 47">
            <a:extLst>
              <a:ext uri="{FF2B5EF4-FFF2-40B4-BE49-F238E27FC236}">
                <a16:creationId xmlns:a16="http://schemas.microsoft.com/office/drawing/2014/main" id="{BA1C1F52-F789-8D49-955D-42060C3D77CF}"/>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6" name="文本框 5">
            <a:extLst>
              <a:ext uri="{FF2B5EF4-FFF2-40B4-BE49-F238E27FC236}">
                <a16:creationId xmlns:a16="http://schemas.microsoft.com/office/drawing/2014/main" id="{6BC74DA9-231D-B044-A6D8-DA80026378B7}"/>
              </a:ext>
            </a:extLst>
          </p:cNvPr>
          <p:cNvSpPr txBox="1"/>
          <p:nvPr/>
        </p:nvSpPr>
        <p:spPr>
          <a:xfrm>
            <a:off x="501585" y="890332"/>
            <a:ext cx="3646903"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算法介绍：</a:t>
            </a:r>
            <a:r>
              <a:rPr kumimoji="1" lang="en-US" altLang="zh-CN" dirty="0">
                <a:latin typeface="Arial" panose="020B0604020202020204" pitchFamily="34" charset="0"/>
                <a:ea typeface="微软雅黑" panose="020B0503020204020204" pitchFamily="34" charset="-122"/>
              </a:rPr>
              <a:t> 3</a:t>
            </a:r>
            <a:r>
              <a:rPr kumimoji="1" lang="zh-CN" altLang="en-US" dirty="0">
                <a:latin typeface="Arial" panose="020B0604020202020204" pitchFamily="34" charset="0"/>
                <a:ea typeface="微软雅黑" panose="020B0503020204020204" pitchFamily="34" charset="-122"/>
              </a:rPr>
              <a:t>）训练评分预测器</a:t>
            </a:r>
            <a:endParaRPr kumimoji="1" lang="en-US" altLang="zh-CN" dirty="0">
              <a:latin typeface="Arial" panose="020B0604020202020204"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C9348A03-42A0-704D-8DB6-BD7AF5C7182D}"/>
              </a:ext>
            </a:extLst>
          </p:cNvPr>
          <p:cNvSpPr/>
          <p:nvPr/>
        </p:nvSpPr>
        <p:spPr>
          <a:xfrm>
            <a:off x="476188" y="1313514"/>
            <a:ext cx="7374271" cy="344710"/>
          </a:xfrm>
          <a:prstGeom prst="rect">
            <a:avLst/>
          </a:prstGeom>
        </p:spPr>
        <p:txBody>
          <a:bodyPr wrap="square">
            <a:spAutoFit/>
          </a:bodyPr>
          <a:lstStyle/>
          <a:p>
            <a:pPr>
              <a:lnSpc>
                <a:spcPct val="130000"/>
              </a:lnSpc>
            </a:pPr>
            <a:r>
              <a:rPr lang="zh-CN" altLang="en-US" dirty="0"/>
              <a:t>在</a:t>
            </a:r>
            <a:r>
              <a:rPr lang="en-US" altLang="zh-CN" b="1" dirty="0"/>
              <a:t>MF</a:t>
            </a:r>
            <a:r>
              <a:rPr lang="zh-CN" altLang="en-US" b="1" dirty="0"/>
              <a:t>算法</a:t>
            </a:r>
            <a:r>
              <a:rPr lang="zh-CN" altLang="en-US" dirty="0"/>
              <a:t>的基础上进行</a:t>
            </a:r>
            <a:r>
              <a:rPr lang="zh-CN" altLang="en-US" b="1" dirty="0"/>
              <a:t>扩展</a:t>
            </a:r>
            <a:r>
              <a:rPr lang="zh-CN" altLang="en-US" dirty="0"/>
              <a:t>，设计</a:t>
            </a:r>
            <a:r>
              <a:rPr lang="zh-CN" altLang="en-US" b="1" dirty="0"/>
              <a:t>适用于跨领域</a:t>
            </a:r>
            <a:r>
              <a:rPr lang="en-US" altLang="zh-CN" b="1" dirty="0"/>
              <a:t>HIN</a:t>
            </a:r>
            <a:r>
              <a:rPr lang="zh-CN" altLang="en-US" dirty="0"/>
              <a:t>的评分预测器</a:t>
            </a:r>
            <a:endParaRPr kumimoji="1" lang="en-US" altLang="zh-CN" dirty="0">
              <a:latin typeface="Arial" panose="020B0604020202020204" pitchFamily="34" charset="0"/>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8D8B5E85-1977-F74E-AB38-6BFE2EE00C8D}"/>
                  </a:ext>
                </a:extLst>
              </p:cNvPr>
              <p:cNvSpPr/>
              <p:nvPr/>
            </p:nvSpPr>
            <p:spPr>
              <a:xfrm>
                <a:off x="1366258" y="1976875"/>
                <a:ext cx="5564459" cy="4147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b>
                              <m:r>
                                <m:rPr>
                                  <m:sty m:val="p"/>
                                </m:rPr>
                                <a:rPr lang="en-US" altLang="zh-CN" i="1">
                                  <a:latin typeface="Cambria Math" panose="02040503050406030204" pitchFamily="18" charset="0"/>
                                </a:rPr>
                                <m:t>u</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𝑢</m:t>
                              </m:r>
                            </m:sub>
                            <m:sup>
                              <m:r>
                                <a:rPr lang="zh-CN" altLang="en-US" i="1">
                                  <a:latin typeface="Cambria Math" panose="02040503050406030204" pitchFamily="18" charset="0"/>
                                </a:rPr>
                                <m:t>𝑇</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𝐸</m:t>
                                  </m:r>
                                </m:e>
                                <m:sub>
                                  <m:r>
                                    <a:rPr lang="zh-CN" altLang="en-US" i="1">
                                      <a:latin typeface="Cambria Math" panose="02040503050406030204" pitchFamily="18" charset="0"/>
                                    </a:rPr>
                                    <m:t>𝑢</m:t>
                                  </m:r>
                                </m:sub>
                                <m:sup>
                                  <m:r>
                                    <a:rPr lang="zh-CN" altLang="en-US" i="1">
                                      <a:latin typeface="Cambria Math" panose="02040503050406030204" pitchFamily="18" charset="0"/>
                                    </a:rPr>
                                    <m:t>𝑠𝑑</m:t>
                                  </m:r>
                                </m:sup>
                              </m:sSubSup>
                            </m:e>
                            <m:sup>
                              <m:r>
                                <a:rPr lang="zh-CN" altLang="en-US" i="1">
                                  <a:latin typeface="Cambria Math" panose="02040503050406030204" pitchFamily="18" charset="0"/>
                                </a:rPr>
                                <m:t>𝑇</m:t>
                              </m:r>
                            </m:sup>
                          </m:s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𝑟</m:t>
                              </m:r>
                            </m:e>
                            <m:sub>
                              <m:r>
                                <a:rPr lang="zh-CN" altLang="en-US" i="1">
                                  <a:latin typeface="Cambria Math" panose="02040503050406030204" pitchFamily="18" charset="0"/>
                                </a:rPr>
                                <m:t>𝑖</m:t>
                              </m:r>
                            </m:sub>
                            <m:sup>
                              <m:r>
                                <a:rPr lang="zh-CN" altLang="en-US" i="1">
                                  <a:latin typeface="Cambria Math" panose="02040503050406030204" pitchFamily="18" charset="0"/>
                                </a:rPr>
                                <m:t>𝑠𝑑</m:t>
                              </m:r>
                            </m:sup>
                          </m:sSub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𝑟</m:t>
                                  </m:r>
                                </m:e>
                                <m:sub>
                                  <m:r>
                                    <a:rPr lang="zh-CN" altLang="en-US" i="1">
                                      <a:latin typeface="Cambria Math" panose="02040503050406030204" pitchFamily="18" charset="0"/>
                                    </a:rPr>
                                    <m:t>𝑢</m:t>
                                  </m:r>
                                </m:sub>
                                <m:sup>
                                  <m:r>
                                    <a:rPr lang="zh-CN" altLang="en-US" i="1">
                                      <a:latin typeface="Cambria Math" panose="02040503050406030204" pitchFamily="18" charset="0"/>
                                    </a:rPr>
                                    <m:t>𝑠𝑑</m:t>
                                  </m:r>
                                </m:sup>
                              </m:sSubSup>
                            </m:e>
                            <m:sup>
                              <m:r>
                                <a:rPr lang="zh-CN" altLang="en-US" i="1">
                                  <a:latin typeface="Cambria Math" panose="02040503050406030204" pitchFamily="18" charset="0"/>
                                </a:rPr>
                                <m:t>𝑇</m:t>
                              </m:r>
                            </m:sup>
                          </m:s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𝐸</m:t>
                              </m:r>
                            </m:e>
                            <m:sub>
                              <m:r>
                                <a:rPr lang="zh-CN" altLang="en-US" i="1">
                                  <a:latin typeface="Cambria Math" panose="02040503050406030204" pitchFamily="18" charset="0"/>
                                </a:rPr>
                                <m:t>𝑖</m:t>
                              </m:r>
                            </m:sub>
                            <m:sup>
                              <m:r>
                                <a:rPr lang="zh-CN" altLang="en-US" i="1">
                                  <a:latin typeface="Cambria Math" panose="02040503050406030204" pitchFamily="18" charset="0"/>
                                </a:rPr>
                                <m:t>𝑠𝑑</m:t>
                              </m:r>
                            </m:sup>
                          </m:sSub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𝐸</m:t>
                                  </m:r>
                                </m:e>
                                <m:sub>
                                  <m:r>
                                    <a:rPr lang="zh-CN" altLang="en-US" i="1">
                                      <a:latin typeface="Cambria Math" panose="02040503050406030204" pitchFamily="18" charset="0"/>
                                    </a:rPr>
                                    <m:t>𝑢</m:t>
                                  </m:r>
                                </m:sub>
                                <m:sup>
                                  <m:r>
                                    <a:rPr lang="zh-CN" altLang="en-US" i="1">
                                      <a:latin typeface="Cambria Math" panose="02040503050406030204" pitchFamily="18" charset="0"/>
                                    </a:rPr>
                                    <m:t>𝑐𝑑</m:t>
                                  </m:r>
                                </m:sup>
                              </m:sSubSup>
                            </m:e>
                            <m:sup>
                              <m:r>
                                <a:rPr lang="zh-CN" altLang="en-US" i="1">
                                  <a:latin typeface="Cambria Math" panose="02040503050406030204" pitchFamily="18" charset="0"/>
                                </a:rPr>
                                <m:t>𝑇</m:t>
                              </m:r>
                            </m:sup>
                          </m:s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𝑟</m:t>
                              </m:r>
                            </m:e>
                            <m:sub>
                              <m:r>
                                <a:rPr lang="zh-CN" altLang="en-US" i="1">
                                  <a:latin typeface="Cambria Math" panose="02040503050406030204" pitchFamily="18" charset="0"/>
                                </a:rPr>
                                <m:t>𝑖</m:t>
                              </m:r>
                            </m:sub>
                            <m:sup>
                              <m:r>
                                <a:rPr lang="zh-CN" altLang="en-US" i="1">
                                  <a:latin typeface="Cambria Math" panose="02040503050406030204" pitchFamily="18" charset="0"/>
                                </a:rPr>
                                <m:t>𝑐𝑑</m:t>
                              </m:r>
                            </m:sup>
                          </m:sSub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𝑟</m:t>
                                  </m:r>
                                </m:e>
                                <m:sub>
                                  <m:r>
                                    <a:rPr lang="zh-CN" altLang="en-US" i="1">
                                      <a:latin typeface="Cambria Math" panose="02040503050406030204" pitchFamily="18" charset="0"/>
                                    </a:rPr>
                                    <m:t>𝑢</m:t>
                                  </m:r>
                                </m:sub>
                                <m:sup>
                                  <m:r>
                                    <a:rPr lang="zh-CN" altLang="en-US" i="1">
                                      <a:latin typeface="Cambria Math" panose="02040503050406030204" pitchFamily="18" charset="0"/>
                                    </a:rPr>
                                    <m:t>𝑐𝑑</m:t>
                                  </m:r>
                                </m:sup>
                              </m:sSubSup>
                            </m:e>
                            <m:sup>
                              <m:r>
                                <a:rPr lang="zh-CN" altLang="en-US" i="1">
                                  <a:latin typeface="Cambria Math" panose="02040503050406030204" pitchFamily="18" charset="0"/>
                                </a:rPr>
                                <m:t>𝑇</m:t>
                              </m:r>
                            </m:sup>
                          </m:s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𝐸</m:t>
                              </m:r>
                            </m:e>
                            <m:sub>
                              <m:r>
                                <a:rPr lang="zh-CN" altLang="en-US" i="1">
                                  <a:latin typeface="Cambria Math" panose="02040503050406030204" pitchFamily="18" charset="0"/>
                                </a:rPr>
                                <m:t>𝑖</m:t>
                              </m:r>
                            </m:sub>
                            <m:sup>
                              <m:r>
                                <a:rPr lang="zh-CN" altLang="en-US" i="1">
                                  <a:latin typeface="Cambria Math" panose="02040503050406030204" pitchFamily="18" charset="0"/>
                                </a:rPr>
                                <m:t>𝑐𝑑</m:t>
                              </m:r>
                            </m:sup>
                          </m:sSubSup>
                        </m:e>
                      </m:d>
                    </m:oMath>
                  </m:oMathPara>
                </a14:m>
                <a:endParaRPr lang="zh-CN" altLang="en-US" dirty="0"/>
              </a:p>
            </p:txBody>
          </p:sp>
        </mc:Choice>
        <mc:Fallback>
          <p:sp>
            <p:nvSpPr>
              <p:cNvPr id="8" name="矩形 7">
                <a:extLst>
                  <a:ext uri="{FF2B5EF4-FFF2-40B4-BE49-F238E27FC236}">
                    <a16:creationId xmlns:a16="http://schemas.microsoft.com/office/drawing/2014/main" id="{8D8B5E85-1977-F74E-AB38-6BFE2EE00C8D}"/>
                  </a:ext>
                </a:extLst>
              </p:cNvPr>
              <p:cNvSpPr>
                <a:spLocks noRot="1" noChangeAspect="1" noMove="1" noResize="1" noEditPoints="1" noAdjustHandles="1" noChangeArrowheads="1" noChangeShapeType="1" noTextEdit="1"/>
              </p:cNvSpPr>
              <p:nvPr/>
            </p:nvSpPr>
            <p:spPr>
              <a:xfrm>
                <a:off x="1366258" y="1976875"/>
                <a:ext cx="5564459" cy="414729"/>
              </a:xfrm>
              <a:prstGeom prst="rect">
                <a:avLst/>
              </a:prstGeom>
              <a:blipFill>
                <a:blip r:embed="rId3"/>
                <a:stretch>
                  <a:fillRect t="-162500" r="-4566" b="-240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F362AD7-62CD-CD43-9661-3E034253B77D}"/>
                  </a:ext>
                </a:extLst>
              </p:cNvPr>
              <p:cNvSpPr/>
              <p:nvPr/>
            </p:nvSpPr>
            <p:spPr>
              <a:xfrm>
                <a:off x="1425246" y="2596246"/>
                <a:ext cx="7038529" cy="1074781"/>
              </a:xfrm>
              <a:prstGeom prst="rect">
                <a:avLst/>
              </a:prstGeom>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sSubSup>
                      <m:sSubSupPr>
                        <m:ctrlPr>
                          <a:rPr lang="zh-CN" altLang="zh-CN" i="1" smtClean="0">
                            <a:latin typeface="Cambria Math" panose="02040503050406030204" pitchFamily="18" charset="0"/>
                          </a:rPr>
                        </m:ctrlPr>
                      </m:sSubSupPr>
                      <m:e>
                        <m:r>
                          <a:rPr lang="en-US" altLang="zh-CN" i="1">
                            <a:latin typeface="Cambria Math" panose="02040503050406030204" pitchFamily="18" charset="0"/>
                          </a:rPr>
                          <m:t>𝐸</m:t>
                        </m:r>
                      </m:e>
                      <m:sub>
                        <m:r>
                          <a:rPr lang="en-US" altLang="zh-CN" i="1">
                            <a:latin typeface="Cambria Math" panose="02040503050406030204" pitchFamily="18" charset="0"/>
                          </a:rPr>
                          <m:t>𝑢</m:t>
                        </m:r>
                      </m:sub>
                      <m:sup>
                        <m:r>
                          <a:rPr lang="en-US" altLang="zh-CN" i="1">
                            <a:latin typeface="Cambria Math" panose="02040503050406030204" pitchFamily="18" charset="0"/>
                          </a:rPr>
                          <m:t>𝑠𝑑</m:t>
                        </m:r>
                      </m:sup>
                    </m:sSubSup>
                  </m:oMath>
                </a14:m>
                <a:r>
                  <a:rPr lang="zh-CN" altLang="zh-CN" dirty="0">
                    <a:latin typeface="+mn-ea"/>
                  </a:rPr>
                  <a:t>、</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𝐸</m:t>
                        </m:r>
                      </m:e>
                      <m:sub>
                        <m:r>
                          <a:rPr lang="en-US" altLang="zh-CN" i="1">
                            <a:latin typeface="Cambria Math" panose="02040503050406030204" pitchFamily="18" charset="0"/>
                          </a:rPr>
                          <m:t>𝑢</m:t>
                        </m:r>
                      </m:sub>
                      <m:sup>
                        <m:r>
                          <a:rPr lang="en-US" altLang="zh-CN" i="1">
                            <a:latin typeface="Cambria Math" panose="02040503050406030204" pitchFamily="18" charset="0"/>
                          </a:rPr>
                          <m:t>𝑐𝑑</m:t>
                        </m:r>
                      </m:sup>
                    </m:sSubSup>
                  </m:oMath>
                </a14:m>
                <a:r>
                  <a:rPr lang="zh-CN" altLang="zh-CN" dirty="0">
                    <a:latin typeface="+mn-ea"/>
                  </a:rPr>
                  <a:t>、</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𝐸</m:t>
                        </m:r>
                      </m:e>
                      <m:sub>
                        <m:r>
                          <a:rPr lang="en-US" altLang="zh-CN" i="1">
                            <a:latin typeface="Cambria Math" panose="02040503050406030204" pitchFamily="18" charset="0"/>
                          </a:rPr>
                          <m:t>𝑖</m:t>
                        </m:r>
                      </m:sub>
                      <m:sup>
                        <m:r>
                          <a:rPr lang="en-US" altLang="zh-CN" i="1">
                            <a:latin typeface="Cambria Math" panose="02040503050406030204" pitchFamily="18" charset="0"/>
                          </a:rPr>
                          <m:t>𝑠𝑑</m:t>
                        </m:r>
                      </m:sup>
                    </m:sSubSup>
                  </m:oMath>
                </a14:m>
                <a:r>
                  <a:rPr lang="zh-CN" altLang="zh-CN" dirty="0">
                    <a:latin typeface="+mn-ea"/>
                  </a:rPr>
                  <a:t>和</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𝐸</m:t>
                        </m:r>
                      </m:e>
                      <m:sub>
                        <m:r>
                          <a:rPr lang="en-US" altLang="zh-CN" i="1">
                            <a:latin typeface="Cambria Math" panose="02040503050406030204" pitchFamily="18" charset="0"/>
                          </a:rPr>
                          <m:t>𝑖</m:t>
                        </m:r>
                      </m:sub>
                      <m:sup>
                        <m:r>
                          <a:rPr lang="en-US" altLang="zh-CN" i="1">
                            <a:latin typeface="Cambria Math" panose="02040503050406030204" pitchFamily="18" charset="0"/>
                          </a:rPr>
                          <m:t>𝑐𝑑</m:t>
                        </m:r>
                      </m:sup>
                    </m:sSubSup>
                  </m:oMath>
                </a14:m>
                <a:r>
                  <a:rPr lang="zh-CN" altLang="zh-CN" dirty="0">
                    <a:latin typeface="+mn-ea"/>
                  </a:rPr>
                  <a:t>为</a:t>
                </a:r>
                <a:r>
                  <a:rPr lang="zh-CN" altLang="en-US" dirty="0">
                    <a:latin typeface="+mn-ea"/>
                  </a:rPr>
                  <a:t>经过处理</a:t>
                </a:r>
                <a:r>
                  <a:rPr lang="zh-CN" altLang="zh-CN" dirty="0">
                    <a:latin typeface="+mn-ea"/>
                  </a:rPr>
                  <a:t>后最终的</a:t>
                </a:r>
                <a:r>
                  <a:rPr lang="zh-CN" altLang="en-US" dirty="0">
                    <a:latin typeface="+mn-ea"/>
                  </a:rPr>
                  <a:t>网络节点</a:t>
                </a:r>
                <a14:m>
                  <m:oMath xmlns:m="http://schemas.openxmlformats.org/officeDocument/2006/math">
                    <m:r>
                      <a:rPr lang="zh-CN" altLang="en-US" i="1" dirty="0">
                        <a:latin typeface="Cambria Math" panose="02040503050406030204" pitchFamily="18" charset="0"/>
                      </a:rPr>
                      <m:t>表达</m:t>
                    </m:r>
                    <m:r>
                      <a:rPr lang="zh-CN" altLang="en-US" i="1" dirty="0" smtClean="0">
                        <a:latin typeface="Cambria Math" panose="02040503050406030204" pitchFamily="18" charset="0"/>
                      </a:rPr>
                      <m:t>向量</m:t>
                    </m:r>
                  </m:oMath>
                </a14:m>
                <a:endParaRPr lang="en-US" altLang="zh-CN" i="1" dirty="0">
                  <a:latin typeface="+mn-ea"/>
                </a:endParaRPr>
              </a:p>
              <a:p>
                <a:pPr marL="285750" indent="-285750">
                  <a:lnSpc>
                    <a:spcPct val="150000"/>
                  </a:lnSpc>
                  <a:buFont typeface="Arial" panose="020B0604020202020204" pitchFamily="34" charset="0"/>
                  <a:buChar char="•"/>
                </a:pP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𝑖</m:t>
                        </m:r>
                      </m:sub>
                      <m:sup>
                        <m:r>
                          <a:rPr lang="en-US" altLang="zh-CN" i="1">
                            <a:latin typeface="Cambria Math" panose="02040503050406030204" pitchFamily="18" charset="0"/>
                          </a:rPr>
                          <m:t>𝑠𝑑</m:t>
                        </m:r>
                      </m:sup>
                    </m:sSubSup>
                  </m:oMath>
                </a14:m>
                <a:r>
                  <a:rPr lang="zh-CN" altLang="zh-CN" dirty="0">
                    <a:latin typeface="+mn-ea"/>
                  </a:rPr>
                  <a:t>、</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𝑖</m:t>
                        </m:r>
                      </m:sub>
                      <m:sup>
                        <m:r>
                          <a:rPr lang="en-US" altLang="zh-CN" i="1">
                            <a:latin typeface="Cambria Math" panose="02040503050406030204" pitchFamily="18" charset="0"/>
                          </a:rPr>
                          <m:t>𝑐𝑑</m:t>
                        </m:r>
                      </m:sup>
                    </m:sSubSup>
                  </m:oMath>
                </a14:m>
                <a:r>
                  <a:rPr lang="zh-CN" altLang="zh-CN" dirty="0">
                    <a:latin typeface="+mn-ea"/>
                  </a:rPr>
                  <a:t>、</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𝑢</m:t>
                        </m:r>
                      </m:sub>
                      <m:sup>
                        <m:r>
                          <a:rPr lang="en-US" altLang="zh-CN" i="1">
                            <a:latin typeface="Cambria Math" panose="02040503050406030204" pitchFamily="18" charset="0"/>
                          </a:rPr>
                          <m:t>𝑠𝑑</m:t>
                        </m:r>
                      </m:sup>
                    </m:sSubSup>
                  </m:oMath>
                </a14:m>
                <a:r>
                  <a:rPr lang="zh-CN" altLang="zh-CN" dirty="0">
                    <a:latin typeface="+mn-ea"/>
                  </a:rPr>
                  <a:t>和</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𝑢</m:t>
                        </m:r>
                      </m:sub>
                      <m:sup>
                        <m:r>
                          <a:rPr lang="en-US" altLang="zh-CN" i="1">
                            <a:latin typeface="Cambria Math" panose="02040503050406030204" pitchFamily="18" charset="0"/>
                          </a:rPr>
                          <m:t>𝑐𝑑</m:t>
                        </m:r>
                      </m:sup>
                    </m:sSubSup>
                  </m:oMath>
                </a14:m>
                <a:r>
                  <a:rPr kumimoji="1" lang="zh-CN" altLang="en-US" dirty="0">
                    <a:latin typeface="+mn-ea"/>
                  </a:rPr>
                  <a:t>四个向量用于匹配网络网络节点表达向量，</a:t>
                </a:r>
                <a:endParaRPr kumimoji="1" lang="en-US" altLang="zh-CN" dirty="0">
                  <a:latin typeface="+mn-ea"/>
                </a:endParaRPr>
              </a:p>
              <a:p>
                <a:pPr marL="285750" indent="-285750">
                  <a:lnSpc>
                    <a:spcPct val="150000"/>
                  </a:lnSpc>
                  <a:buFont typeface="Arial" panose="020B0604020202020204" pitchFamily="34" charset="0"/>
                  <a:buChar char="•"/>
                </a:pPr>
                <a:r>
                  <a:rPr kumimoji="1" lang="zh-CN" altLang="en-US" dirty="0">
                    <a:latin typeface="+mn-ea"/>
                  </a:rPr>
                  <a:t>在</a:t>
                </a:r>
                <a:r>
                  <a:rPr kumimoji="1" lang="en-US" altLang="zh-CN" dirty="0">
                    <a:latin typeface="+mn-ea"/>
                  </a:rPr>
                  <a:t>MF</a:t>
                </a:r>
                <a:r>
                  <a:rPr kumimoji="1" lang="zh-CN" altLang="en-US" dirty="0">
                    <a:latin typeface="+mn-ea"/>
                  </a:rPr>
                  <a:t>框架基础上，引入跨领域异质信息，共同作用构成最终的预测评分</a:t>
                </a:r>
                <a:endParaRPr lang="zh-CN" altLang="en-US" dirty="0">
                  <a:latin typeface="+mn-ea"/>
                </a:endParaRPr>
              </a:p>
            </p:txBody>
          </p:sp>
        </mc:Choice>
        <mc:Fallback xmlns="">
          <p:sp>
            <p:nvSpPr>
              <p:cNvPr id="15" name="矩形 14">
                <a:extLst>
                  <a:ext uri="{FF2B5EF4-FFF2-40B4-BE49-F238E27FC236}">
                    <a16:creationId xmlns:a16="http://schemas.microsoft.com/office/drawing/2014/main" id="{BF362AD7-62CD-CD43-9661-3E034253B77D}"/>
                  </a:ext>
                </a:extLst>
              </p:cNvPr>
              <p:cNvSpPr>
                <a:spLocks noRot="1" noChangeAspect="1" noMove="1" noResize="1" noEditPoints="1" noAdjustHandles="1" noChangeArrowheads="1" noChangeShapeType="1" noTextEdit="1"/>
              </p:cNvSpPr>
              <p:nvPr/>
            </p:nvSpPr>
            <p:spPr>
              <a:xfrm>
                <a:off x="1425246" y="2596246"/>
                <a:ext cx="7038529" cy="1074781"/>
              </a:xfrm>
              <a:prstGeom prst="rect">
                <a:avLst/>
              </a:prstGeom>
              <a:blipFill>
                <a:blip r:embed="rId4"/>
                <a:stretch>
                  <a:fillRect b="-35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64BB4A4B-7A6A-4D40-9177-C1830A782664}"/>
                  </a:ext>
                </a:extLst>
              </p:cNvPr>
              <p:cNvSpPr/>
              <p:nvPr/>
            </p:nvSpPr>
            <p:spPr>
              <a:xfrm>
                <a:off x="2428855" y="3983491"/>
                <a:ext cx="4817328" cy="5307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𝑙𝑜𝑠𝑠</m:t>
                      </m:r>
                      <m:r>
                        <a:rPr lang="zh-CN" altLang="en-US" i="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sub>
                        <m:sup/>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e>
                              </m:d>
                            </m:e>
                            <m:sup>
                              <m:r>
                                <a:rPr lang="zh-CN" altLang="en-US" i="0">
                                  <a:latin typeface="Cambria Math" panose="02040503050406030204" pitchFamily="18" charset="0"/>
                                </a:rPr>
                                <m:t>2</m:t>
                              </m:r>
                            </m:sup>
                          </m:sSup>
                        </m:e>
                      </m:nary>
                      <m:r>
                        <a:rPr lang="zh-CN" altLang="en-US" i="0">
                          <a:latin typeface="Cambria Math" panose="02040503050406030204" pitchFamily="18" charset="0"/>
                        </a:rPr>
                        <m:t>+</m:t>
                      </m:r>
                      <m:r>
                        <a:rPr lang="zh-CN" altLang="en-US" i="1">
                          <a:latin typeface="Cambria Math" panose="02040503050406030204" pitchFamily="18" charset="0"/>
                        </a:rPr>
                        <m:t>𝜆</m:t>
                      </m:r>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𝑢</m:t>
                                      </m:r>
                                    </m:sub>
                                  </m:sSub>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e>
                              </m:d>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𝑅</m:t>
                                  </m:r>
                                </m:e>
                              </m:d>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𝛷</m:t>
                                  </m:r>
                                </m:e>
                              </m:d>
                            </m:e>
                            <m:sup>
                              <m:r>
                                <a:rPr lang="zh-CN" altLang="en-US" i="0">
                                  <a:latin typeface="Cambria Math" panose="02040503050406030204" pitchFamily="18" charset="0"/>
                                </a:rPr>
                                <m:t>2</m:t>
                              </m:r>
                            </m:sup>
                          </m:sSup>
                        </m:e>
                      </m:d>
                    </m:oMath>
                  </m:oMathPara>
                </a14:m>
                <a:endParaRPr lang="zh-CN" altLang="en-US" dirty="0"/>
              </a:p>
            </p:txBody>
          </p:sp>
        </mc:Choice>
        <mc:Fallback>
          <p:sp>
            <p:nvSpPr>
              <p:cNvPr id="16" name="矩形 15">
                <a:extLst>
                  <a:ext uri="{FF2B5EF4-FFF2-40B4-BE49-F238E27FC236}">
                    <a16:creationId xmlns:a16="http://schemas.microsoft.com/office/drawing/2014/main" id="{64BB4A4B-7A6A-4D40-9177-C1830A782664}"/>
                  </a:ext>
                </a:extLst>
              </p:cNvPr>
              <p:cNvSpPr>
                <a:spLocks noRot="1" noChangeAspect="1" noMove="1" noResize="1" noEditPoints="1" noAdjustHandles="1" noChangeArrowheads="1" noChangeShapeType="1" noTextEdit="1"/>
              </p:cNvSpPr>
              <p:nvPr/>
            </p:nvSpPr>
            <p:spPr>
              <a:xfrm>
                <a:off x="2428855" y="3983491"/>
                <a:ext cx="4817328" cy="530723"/>
              </a:xfrm>
              <a:prstGeom prst="rect">
                <a:avLst/>
              </a:prstGeom>
              <a:blipFill>
                <a:blip r:embed="rId5"/>
                <a:stretch>
                  <a:fillRect l="-525" t="-145238" b="-204762"/>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E85C7EE2-0A14-124A-86FA-CF562152F461}"/>
              </a:ext>
            </a:extLst>
          </p:cNvPr>
          <p:cNvSpPr/>
          <p:nvPr/>
        </p:nvSpPr>
        <p:spPr>
          <a:xfrm>
            <a:off x="1422225" y="4099278"/>
            <a:ext cx="1082348" cy="307777"/>
          </a:xfrm>
          <a:prstGeom prst="rect">
            <a:avLst/>
          </a:prstGeom>
        </p:spPr>
        <p:txBody>
          <a:bodyPr wrap="none">
            <a:spAutoFit/>
          </a:bodyPr>
          <a:lstStyle/>
          <a:p>
            <a:r>
              <a:rPr lang="zh-CN" altLang="en-US" dirty="0"/>
              <a:t>目标函数：</a:t>
            </a:r>
          </a:p>
        </p:txBody>
      </p:sp>
      <p:sp>
        <p:nvSpPr>
          <p:cNvPr id="10" name="矩形 9">
            <a:extLst>
              <a:ext uri="{FF2B5EF4-FFF2-40B4-BE49-F238E27FC236}">
                <a16:creationId xmlns:a16="http://schemas.microsoft.com/office/drawing/2014/main" id="{8F54F246-169E-B74B-867A-0557E616930D}"/>
              </a:ext>
            </a:extLst>
          </p:cNvPr>
          <p:cNvSpPr/>
          <p:nvPr/>
        </p:nvSpPr>
        <p:spPr>
          <a:xfrm>
            <a:off x="1546856" y="1849894"/>
            <a:ext cx="1064141" cy="629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440509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6">
            <a:extLst>
              <a:ext uri="{FF2B5EF4-FFF2-40B4-BE49-F238E27FC236}">
                <a16:creationId xmlns:a16="http://schemas.microsoft.com/office/drawing/2014/main" id="{32A9A5C5-54A8-7044-907E-B0086D4311F5}"/>
              </a:ext>
            </a:extLst>
          </p:cNvPr>
          <p:cNvSpPr>
            <a:spLocks noChangeArrowheads="1"/>
          </p:cNvSpPr>
          <p:nvPr/>
        </p:nvSpPr>
        <p:spPr bwMode="auto">
          <a:xfrm>
            <a:off x="476188" y="177842"/>
            <a:ext cx="552105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a:t>
            </a:r>
            <a:r>
              <a:rPr lang="en-US" altLang="zh-CN" sz="1600" b="1" dirty="0">
                <a:solidFill>
                  <a:srgbClr val="071D66"/>
                </a:solidFill>
              </a:rPr>
              <a:t>HIN</a:t>
            </a:r>
            <a:r>
              <a:rPr lang="zh-CN" altLang="en-US" sz="1600" b="1" dirty="0">
                <a:solidFill>
                  <a:srgbClr val="071D66"/>
                </a:solidFill>
              </a:rPr>
              <a:t>表达的评分预测推荐框架</a:t>
            </a:r>
            <a:endParaRPr lang="zh-CN" altLang="en-US" sz="2400" b="1" dirty="0">
              <a:solidFill>
                <a:srgbClr val="071D66"/>
              </a:solidFill>
              <a:latin typeface="Arial" panose="020B0604020202020204" pitchFamily="34" charset="0"/>
            </a:endParaRPr>
          </a:p>
        </p:txBody>
      </p:sp>
      <p:sp>
        <p:nvSpPr>
          <p:cNvPr id="7" name="等腰三角形 47">
            <a:extLst>
              <a:ext uri="{FF2B5EF4-FFF2-40B4-BE49-F238E27FC236}">
                <a16:creationId xmlns:a16="http://schemas.microsoft.com/office/drawing/2014/main" id="{D5E132F0-409D-164F-A451-07EECA2D7AB2}"/>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8" name="文本框 7">
            <a:extLst>
              <a:ext uri="{FF2B5EF4-FFF2-40B4-BE49-F238E27FC236}">
                <a16:creationId xmlns:a16="http://schemas.microsoft.com/office/drawing/2014/main" id="{8DEEBAEC-58D5-A846-9CA0-2329E90CB92F}"/>
              </a:ext>
            </a:extLst>
          </p:cNvPr>
          <p:cNvSpPr txBox="1"/>
          <p:nvPr/>
        </p:nvSpPr>
        <p:spPr>
          <a:xfrm>
            <a:off x="702644" y="896452"/>
            <a:ext cx="7161196" cy="344710"/>
          </a:xfrm>
          <a:prstGeom prst="rect">
            <a:avLst/>
          </a:prstGeom>
          <a:noFill/>
        </p:spPr>
        <p:txBody>
          <a:bodyPr wrap="square" rtlCol="0">
            <a:spAutoFit/>
          </a:bodyPr>
          <a:lstStyle/>
          <a:p>
            <a:pPr>
              <a:lnSpc>
                <a:spcPct val="130000"/>
              </a:lnSpc>
            </a:pPr>
            <a:r>
              <a:rPr kumimoji="1" lang="zh-CN" altLang="en-US" sz="1400" b="1" dirty="0">
                <a:solidFill>
                  <a:srgbClr val="071F65"/>
                </a:solidFill>
                <a:latin typeface="Arial" panose="020B0604020202020204" pitchFamily="34" charset="0"/>
                <a:ea typeface="微软雅黑" panose="020B0503020204020204" pitchFamily="34" charset="-122"/>
              </a:rPr>
              <a:t>实验与结论</a:t>
            </a:r>
          </a:p>
        </p:txBody>
      </p:sp>
      <p:graphicFrame>
        <p:nvGraphicFramePr>
          <p:cNvPr id="9" name="表格 8">
            <a:extLst>
              <a:ext uri="{FF2B5EF4-FFF2-40B4-BE49-F238E27FC236}">
                <a16:creationId xmlns:a16="http://schemas.microsoft.com/office/drawing/2014/main" id="{47F46204-6A43-794C-9E5D-F48B3363972E}"/>
              </a:ext>
            </a:extLst>
          </p:cNvPr>
          <p:cNvGraphicFramePr>
            <a:graphicFrameLocks noGrp="1"/>
          </p:cNvGraphicFramePr>
          <p:nvPr>
            <p:extLst>
              <p:ext uri="{D42A27DB-BD31-4B8C-83A1-F6EECF244321}">
                <p14:modId xmlns:p14="http://schemas.microsoft.com/office/powerpoint/2010/main" val="3517333062"/>
              </p:ext>
            </p:extLst>
          </p:nvPr>
        </p:nvGraphicFramePr>
        <p:xfrm>
          <a:off x="702644" y="1892997"/>
          <a:ext cx="6198902" cy="678753"/>
        </p:xfrm>
        <a:graphic>
          <a:graphicData uri="http://schemas.openxmlformats.org/drawingml/2006/table">
            <a:tbl>
              <a:tblPr firstRow="1" firstCol="1" bandRow="1"/>
              <a:tblGrid>
                <a:gridCol w="681957">
                  <a:extLst>
                    <a:ext uri="{9D8B030D-6E8A-4147-A177-3AD203B41FA5}">
                      <a16:colId xmlns:a16="http://schemas.microsoft.com/office/drawing/2014/main" val="1496772839"/>
                    </a:ext>
                  </a:extLst>
                </a:gridCol>
                <a:gridCol w="723779">
                  <a:extLst>
                    <a:ext uri="{9D8B030D-6E8A-4147-A177-3AD203B41FA5}">
                      <a16:colId xmlns:a16="http://schemas.microsoft.com/office/drawing/2014/main" val="2758869353"/>
                    </a:ext>
                  </a:extLst>
                </a:gridCol>
                <a:gridCol w="702868">
                  <a:extLst>
                    <a:ext uri="{9D8B030D-6E8A-4147-A177-3AD203B41FA5}">
                      <a16:colId xmlns:a16="http://schemas.microsoft.com/office/drawing/2014/main" val="175093889"/>
                    </a:ext>
                  </a:extLst>
                </a:gridCol>
                <a:gridCol w="702868">
                  <a:extLst>
                    <a:ext uri="{9D8B030D-6E8A-4147-A177-3AD203B41FA5}">
                      <a16:colId xmlns:a16="http://schemas.microsoft.com/office/drawing/2014/main" val="3949029638"/>
                    </a:ext>
                  </a:extLst>
                </a:gridCol>
                <a:gridCol w="1051007">
                  <a:extLst>
                    <a:ext uri="{9D8B030D-6E8A-4147-A177-3AD203B41FA5}">
                      <a16:colId xmlns:a16="http://schemas.microsoft.com/office/drawing/2014/main" val="3040347748"/>
                    </a:ext>
                  </a:extLst>
                </a:gridCol>
                <a:gridCol w="728869">
                  <a:extLst>
                    <a:ext uri="{9D8B030D-6E8A-4147-A177-3AD203B41FA5}">
                      <a16:colId xmlns:a16="http://schemas.microsoft.com/office/drawing/2014/main" val="3147668377"/>
                    </a:ext>
                  </a:extLst>
                </a:gridCol>
                <a:gridCol w="828261">
                  <a:extLst>
                    <a:ext uri="{9D8B030D-6E8A-4147-A177-3AD203B41FA5}">
                      <a16:colId xmlns:a16="http://schemas.microsoft.com/office/drawing/2014/main" val="2762198304"/>
                    </a:ext>
                  </a:extLst>
                </a:gridCol>
                <a:gridCol w="779293">
                  <a:extLst>
                    <a:ext uri="{9D8B030D-6E8A-4147-A177-3AD203B41FA5}">
                      <a16:colId xmlns:a16="http://schemas.microsoft.com/office/drawing/2014/main" val="1398161152"/>
                    </a:ext>
                  </a:extLst>
                </a:gridCol>
              </a:tblGrid>
              <a:tr h="0">
                <a:tc>
                  <a:txBody>
                    <a:bodyPr/>
                    <a:lstStyle/>
                    <a:p>
                      <a:pPr indent="266700" algn="ctr">
                        <a:lnSpc>
                          <a:spcPts val="2000"/>
                        </a:lnSpc>
                        <a:spcAft>
                          <a:spcPts val="0"/>
                        </a:spcAft>
                      </a:pPr>
                      <a:r>
                        <a:rPr lang="en-US" sz="1200" kern="100">
                          <a:effectLst/>
                          <a:latin typeface="Times New Roman" panose="02020603050405020304" pitchFamily="18" charset="0"/>
                          <a:ea typeface="宋体" panose="02010600030101010101" pitchFamily="2" charset="-122"/>
                        </a:rPr>
                        <a:t> </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IBCF</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UBCF</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PMF</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dirty="0" err="1">
                          <a:effectLst/>
                          <a:latin typeface="Times New Roman" panose="02020603050405020304" pitchFamily="18" charset="0"/>
                          <a:ea typeface="宋体" panose="02010600030101010101" pitchFamily="2" charset="-122"/>
                        </a:rPr>
                        <a:t>ETagiCDCF</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dirty="0" err="1">
                          <a:effectLst/>
                          <a:latin typeface="Times New Roman" panose="02020603050405020304" pitchFamily="18" charset="0"/>
                          <a:ea typeface="宋体" panose="02010600030101010101" pitchFamily="2" charset="-122"/>
                        </a:rPr>
                        <a:t>HERec</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dirty="0" err="1">
                          <a:effectLst/>
                          <a:latin typeface="Times New Roman" panose="02020603050405020304" pitchFamily="18" charset="0"/>
                          <a:ea typeface="宋体" panose="02010600030101010101" pitchFamily="2" charset="-122"/>
                        </a:rPr>
                        <a:t>HERec</a:t>
                      </a:r>
                      <a:r>
                        <a:rPr lang="en-US" sz="1200" kern="100" baseline="-25000" dirty="0" err="1">
                          <a:effectLst/>
                          <a:latin typeface="Times New Roman" panose="02020603050405020304" pitchFamily="18" charset="0"/>
                          <a:ea typeface="宋体" panose="02010600030101010101" pitchFamily="2" charset="-122"/>
                        </a:rPr>
                        <a:t>cd</a:t>
                      </a:r>
                      <a:endParaRPr lang="zh-CN" sz="16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dirty="0" err="1">
                          <a:effectLst/>
                          <a:latin typeface="Times New Roman" panose="02020603050405020304" pitchFamily="18" charset="0"/>
                          <a:ea typeface="宋体" panose="02010600030101010101" pitchFamily="2" charset="-122"/>
                        </a:rPr>
                        <a:t>HecRec</a:t>
                      </a:r>
                      <a:endParaRPr lang="zh-CN" sz="16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9459170"/>
                  </a:ext>
                </a:extLst>
              </a:tr>
              <a:tr h="0">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MAE</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0.7248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0.6794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0.6797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indent="11049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0.6789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0.6563</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0.6562</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0.6384</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21045471"/>
                  </a:ext>
                </a:extLst>
              </a:tr>
              <a:tr h="0">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RMSE</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0.8808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1.0099</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0.8788</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0490" algn="just">
                        <a:lnSpc>
                          <a:spcPts val="2000"/>
                        </a:lnSpc>
                        <a:spcAft>
                          <a:spcPts val="0"/>
                        </a:spcAft>
                      </a:pPr>
                      <a:r>
                        <a:rPr lang="en-US" sz="1200" kern="100">
                          <a:effectLst/>
                          <a:latin typeface="Times New Roman" panose="02020603050405020304" pitchFamily="18" charset="0"/>
                          <a:ea typeface="宋体" panose="02010600030101010101" pitchFamily="2" charset="-122"/>
                        </a:rPr>
                        <a:t>0.8556</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0.8481</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0.8482</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0.8244</a:t>
                      </a:r>
                      <a:endParaRPr lang="zh-CN" sz="16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606509"/>
                  </a:ext>
                </a:extLst>
              </a:tr>
            </a:tbl>
          </a:graphicData>
        </a:graphic>
      </p:graphicFrame>
      <p:sp>
        <p:nvSpPr>
          <p:cNvPr id="11" name="矩形 10">
            <a:extLst>
              <a:ext uri="{FF2B5EF4-FFF2-40B4-BE49-F238E27FC236}">
                <a16:creationId xmlns:a16="http://schemas.microsoft.com/office/drawing/2014/main" id="{CE607AC3-E128-5C4D-B300-1F13C8DC88F8}"/>
              </a:ext>
            </a:extLst>
          </p:cNvPr>
          <p:cNvSpPr/>
          <p:nvPr/>
        </p:nvSpPr>
        <p:spPr>
          <a:xfrm>
            <a:off x="2607582" y="1431530"/>
            <a:ext cx="1531188" cy="327397"/>
          </a:xfrm>
          <a:prstGeom prst="rect">
            <a:avLst/>
          </a:prstGeom>
        </p:spPr>
        <p:txBody>
          <a:bodyPr wrap="none">
            <a:spAutoFit/>
          </a:bodyPr>
          <a:lstStyle/>
          <a:p>
            <a:pPr indent="266700" algn="ctr">
              <a:lnSpc>
                <a:spcPts val="2000"/>
              </a:lnSpc>
              <a:spcAft>
                <a:spcPts val="0"/>
              </a:spcAft>
            </a:pPr>
            <a:r>
              <a:rPr lang="zh-CN" altLang="zh-CN" kern="100" dirty="0">
                <a:latin typeface="+mn-ea"/>
              </a:rPr>
              <a:t>相关工作对比</a:t>
            </a:r>
            <a:endParaRPr lang="zh-CN" altLang="zh-CN" sz="1800" kern="100" dirty="0">
              <a:effectLst/>
              <a:latin typeface="+mn-ea"/>
            </a:endParaRPr>
          </a:p>
        </p:txBody>
      </p:sp>
      <p:graphicFrame>
        <p:nvGraphicFramePr>
          <p:cNvPr id="17" name="表格 16">
            <a:extLst>
              <a:ext uri="{FF2B5EF4-FFF2-40B4-BE49-F238E27FC236}">
                <a16:creationId xmlns:a16="http://schemas.microsoft.com/office/drawing/2014/main" id="{F18EC690-8234-D049-80C5-A03B77725D5E}"/>
              </a:ext>
            </a:extLst>
          </p:cNvPr>
          <p:cNvGraphicFramePr>
            <a:graphicFrameLocks noGrp="1"/>
          </p:cNvGraphicFramePr>
          <p:nvPr>
            <p:extLst>
              <p:ext uri="{D42A27DB-BD31-4B8C-83A1-F6EECF244321}">
                <p14:modId xmlns:p14="http://schemas.microsoft.com/office/powerpoint/2010/main" val="1865635708"/>
              </p:ext>
            </p:extLst>
          </p:nvPr>
        </p:nvGraphicFramePr>
        <p:xfrm>
          <a:off x="1088724" y="3223585"/>
          <a:ext cx="5467152" cy="1583757"/>
        </p:xfrm>
        <a:graphic>
          <a:graphicData uri="http://schemas.openxmlformats.org/drawingml/2006/table">
            <a:tbl>
              <a:tblPr firstRow="1" firstCol="1" bandRow="1"/>
              <a:tblGrid>
                <a:gridCol w="911192">
                  <a:extLst>
                    <a:ext uri="{9D8B030D-6E8A-4147-A177-3AD203B41FA5}">
                      <a16:colId xmlns:a16="http://schemas.microsoft.com/office/drawing/2014/main" val="1437509175"/>
                    </a:ext>
                  </a:extLst>
                </a:gridCol>
                <a:gridCol w="911192">
                  <a:extLst>
                    <a:ext uri="{9D8B030D-6E8A-4147-A177-3AD203B41FA5}">
                      <a16:colId xmlns:a16="http://schemas.microsoft.com/office/drawing/2014/main" val="2589767501"/>
                    </a:ext>
                  </a:extLst>
                </a:gridCol>
                <a:gridCol w="911192">
                  <a:extLst>
                    <a:ext uri="{9D8B030D-6E8A-4147-A177-3AD203B41FA5}">
                      <a16:colId xmlns:a16="http://schemas.microsoft.com/office/drawing/2014/main" val="408864672"/>
                    </a:ext>
                  </a:extLst>
                </a:gridCol>
                <a:gridCol w="911192">
                  <a:extLst>
                    <a:ext uri="{9D8B030D-6E8A-4147-A177-3AD203B41FA5}">
                      <a16:colId xmlns:a16="http://schemas.microsoft.com/office/drawing/2014/main" val="843909534"/>
                    </a:ext>
                  </a:extLst>
                </a:gridCol>
                <a:gridCol w="789232">
                  <a:extLst>
                    <a:ext uri="{9D8B030D-6E8A-4147-A177-3AD203B41FA5}">
                      <a16:colId xmlns:a16="http://schemas.microsoft.com/office/drawing/2014/main" val="4259890910"/>
                    </a:ext>
                  </a:extLst>
                </a:gridCol>
                <a:gridCol w="1033152">
                  <a:extLst>
                    <a:ext uri="{9D8B030D-6E8A-4147-A177-3AD203B41FA5}">
                      <a16:colId xmlns:a16="http://schemas.microsoft.com/office/drawing/2014/main" val="2611665001"/>
                    </a:ext>
                  </a:extLst>
                </a:gridCol>
              </a:tblGrid>
              <a:tr h="224065">
                <a:tc>
                  <a:txBody>
                    <a:bodyPr/>
                    <a:lstStyle/>
                    <a:p>
                      <a:pPr indent="127000" algn="just">
                        <a:lnSpc>
                          <a:spcPts val="2000"/>
                        </a:lnSpc>
                        <a:spcAft>
                          <a:spcPts val="0"/>
                        </a:spcAft>
                      </a:pPr>
                      <a:r>
                        <a:rPr lang="zh-CN" sz="1200" kern="100" dirty="0">
                          <a:effectLst/>
                          <a:latin typeface="Times New Roman" panose="02020603050405020304" pitchFamily="18" charset="0"/>
                          <a:ea typeface="宋体" panose="02010600030101010101" pitchFamily="2" charset="-122"/>
                        </a:rPr>
                        <a:t>用户群</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dirty="0" err="1">
                          <a:effectLst/>
                          <a:latin typeface="Times New Roman" panose="02020603050405020304" pitchFamily="18" charset="0"/>
                          <a:ea typeface="宋体" panose="02010600030101010101" pitchFamily="2" charset="-122"/>
                        </a:rPr>
                        <a:t>Metirc</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HERec</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HERec</a:t>
                      </a:r>
                      <a:r>
                        <a:rPr lang="en-US" sz="1200" kern="100" baseline="-25000">
                          <a:effectLst/>
                          <a:latin typeface="Times New Roman" panose="02020603050405020304" pitchFamily="18" charset="0"/>
                          <a:ea typeface="宋体" panose="02010600030101010101" pitchFamily="2" charset="-122"/>
                        </a:rPr>
                        <a:t>cd</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HecRec</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Improve(%)</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0243776"/>
                  </a:ext>
                </a:extLst>
              </a:tr>
              <a:tr h="224065">
                <a:tc rowSpan="2">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(0,10]</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MAE</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0.9017</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0.8930</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0.8398</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10490" algn="just">
                        <a:lnSpc>
                          <a:spcPts val="2000"/>
                        </a:lnSpc>
                        <a:spcAft>
                          <a:spcPts val="0"/>
                        </a:spcAft>
                      </a:pPr>
                      <a:r>
                        <a:rPr lang="en-US" sz="1200" kern="100">
                          <a:effectLst/>
                          <a:latin typeface="Times New Roman" panose="02020603050405020304" pitchFamily="18" charset="0"/>
                          <a:ea typeface="宋体" panose="02010600030101010101" pitchFamily="2" charset="-122"/>
                        </a:rPr>
                        <a:t>6.8666</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4479670"/>
                  </a:ext>
                </a:extLst>
              </a:tr>
              <a:tr h="224065">
                <a:tc vMerge="1">
                  <a:txBody>
                    <a:bodyPr/>
                    <a:lstStyle/>
                    <a:p>
                      <a:endParaRPr lang="zh-CN" altLang="en-US"/>
                    </a:p>
                  </a:txBody>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RMSE</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1.1640</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1.1592</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1.0993</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10490" algn="just">
                        <a:lnSpc>
                          <a:spcPts val="2000"/>
                        </a:lnSpc>
                        <a:spcAft>
                          <a:spcPts val="0"/>
                        </a:spcAft>
                      </a:pPr>
                      <a:r>
                        <a:rPr lang="en-US" sz="1200" kern="100">
                          <a:effectLst/>
                          <a:latin typeface="Times New Roman" panose="02020603050405020304" pitchFamily="18" charset="0"/>
                          <a:ea typeface="宋体" panose="02010600030101010101" pitchFamily="2" charset="-122"/>
                        </a:rPr>
                        <a:t>5.5625</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3818674"/>
                  </a:ext>
                </a:extLst>
              </a:tr>
              <a:tr h="224065">
                <a:tc rowSpan="2">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(10,20]</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MAE</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0.6899</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0.6870</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0.6803</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10490" algn="just">
                        <a:lnSpc>
                          <a:spcPts val="2000"/>
                        </a:lnSpc>
                        <a:spcAft>
                          <a:spcPts val="0"/>
                        </a:spcAft>
                      </a:pPr>
                      <a:r>
                        <a:rPr lang="en-US" sz="1200" kern="100">
                          <a:effectLst/>
                          <a:latin typeface="Times New Roman" panose="02020603050405020304" pitchFamily="18" charset="0"/>
                          <a:ea typeface="宋体" panose="02010600030101010101" pitchFamily="2" charset="-122"/>
                        </a:rPr>
                        <a:t>1.4050</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0803763"/>
                  </a:ext>
                </a:extLst>
              </a:tr>
              <a:tr h="224065">
                <a:tc vMerge="1">
                  <a:txBody>
                    <a:bodyPr/>
                    <a:lstStyle/>
                    <a:p>
                      <a:endParaRPr lang="zh-CN" altLang="en-US"/>
                    </a:p>
                  </a:txBody>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RMSE</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0.9162</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0.9127</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0.9077</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10490" algn="just">
                        <a:lnSpc>
                          <a:spcPts val="2000"/>
                        </a:lnSpc>
                        <a:spcAft>
                          <a:spcPts val="0"/>
                        </a:spcAft>
                      </a:pPr>
                      <a:r>
                        <a:rPr lang="en-US" sz="1200" kern="100">
                          <a:effectLst/>
                          <a:latin typeface="Times New Roman" panose="02020603050405020304" pitchFamily="18" charset="0"/>
                          <a:ea typeface="宋体" panose="02010600030101010101" pitchFamily="2" charset="-122"/>
                        </a:rPr>
                        <a:t>0.9310</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340631"/>
                  </a:ext>
                </a:extLst>
              </a:tr>
              <a:tr h="224065">
                <a:tc rowSpan="2">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(20,30]</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MAE</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0.7063</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0.7066</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0.7033</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10490" algn="just">
                        <a:lnSpc>
                          <a:spcPts val="2000"/>
                        </a:lnSpc>
                        <a:spcAft>
                          <a:spcPts val="0"/>
                        </a:spcAft>
                      </a:pPr>
                      <a:r>
                        <a:rPr lang="en-US" sz="1200" kern="100">
                          <a:effectLst/>
                          <a:latin typeface="Times New Roman" panose="02020603050405020304" pitchFamily="18" charset="0"/>
                          <a:ea typeface="宋体" panose="02010600030101010101" pitchFamily="2" charset="-122"/>
                        </a:rPr>
                        <a:t>0.4329</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63446089"/>
                  </a:ext>
                </a:extLst>
              </a:tr>
              <a:tr h="224065">
                <a:tc vMerge="1">
                  <a:txBody>
                    <a:bodyPr/>
                    <a:lstStyle/>
                    <a:p>
                      <a:endParaRPr lang="zh-CN" altLang="en-US"/>
                    </a:p>
                  </a:txBody>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RMSE</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0.9281</a:t>
                      </a:r>
                      <a:endParaRPr lang="zh-CN" sz="16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0.9280</a:t>
                      </a:r>
                      <a:endParaRPr lang="zh-CN" sz="16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200" kern="100">
                          <a:effectLst/>
                          <a:latin typeface="Times New Roman" panose="02020603050405020304" pitchFamily="18" charset="0"/>
                          <a:ea typeface="宋体" panose="02010600030101010101" pitchFamily="2" charset="-122"/>
                        </a:rPr>
                        <a:t>0.9278</a:t>
                      </a:r>
                      <a:endParaRPr lang="zh-CN" sz="16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10490" algn="just">
                        <a:lnSpc>
                          <a:spcPts val="2000"/>
                        </a:lnSpc>
                        <a:spcAft>
                          <a:spcPts val="0"/>
                        </a:spcAft>
                      </a:pPr>
                      <a:r>
                        <a:rPr lang="en-US" sz="1200" kern="100" dirty="0">
                          <a:effectLst/>
                          <a:latin typeface="Times New Roman" panose="02020603050405020304" pitchFamily="18" charset="0"/>
                          <a:ea typeface="宋体" panose="02010600030101010101" pitchFamily="2" charset="-122"/>
                        </a:rPr>
                        <a:t>0.0322</a:t>
                      </a:r>
                      <a:endParaRPr lang="zh-CN" sz="16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723543"/>
                  </a:ext>
                </a:extLst>
              </a:tr>
            </a:tbl>
          </a:graphicData>
        </a:graphic>
      </p:graphicFrame>
      <p:sp>
        <p:nvSpPr>
          <p:cNvPr id="18" name="矩形 17">
            <a:extLst>
              <a:ext uri="{FF2B5EF4-FFF2-40B4-BE49-F238E27FC236}">
                <a16:creationId xmlns:a16="http://schemas.microsoft.com/office/drawing/2014/main" id="{AA89AF4A-3228-554A-82E7-914360F024D8}"/>
              </a:ext>
            </a:extLst>
          </p:cNvPr>
          <p:cNvSpPr/>
          <p:nvPr/>
        </p:nvSpPr>
        <p:spPr>
          <a:xfrm>
            <a:off x="2650078" y="2915808"/>
            <a:ext cx="1850186" cy="307777"/>
          </a:xfrm>
          <a:prstGeom prst="rect">
            <a:avLst/>
          </a:prstGeom>
        </p:spPr>
        <p:txBody>
          <a:bodyPr wrap="none">
            <a:spAutoFit/>
          </a:bodyPr>
          <a:lstStyle/>
          <a:p>
            <a:r>
              <a:rPr lang="zh-CN" altLang="zh-CN" kern="100" dirty="0">
                <a:latin typeface="+mn-ea"/>
                <a:cs typeface="Times New Roman" panose="02020603050405020304" pitchFamily="18" charset="0"/>
              </a:rPr>
              <a:t>冷启动问题改善能力</a:t>
            </a:r>
            <a:r>
              <a:rPr lang="zh-CN" altLang="zh-CN" dirty="0">
                <a:latin typeface="+mn-ea"/>
              </a:rPr>
              <a:t> </a:t>
            </a:r>
            <a:endParaRPr lang="zh-CN" altLang="en-US" dirty="0">
              <a:latin typeface="+mn-ea"/>
            </a:endParaRPr>
          </a:p>
        </p:txBody>
      </p:sp>
      <p:sp>
        <p:nvSpPr>
          <p:cNvPr id="2" name="矩形 1">
            <a:extLst>
              <a:ext uri="{FF2B5EF4-FFF2-40B4-BE49-F238E27FC236}">
                <a16:creationId xmlns:a16="http://schemas.microsoft.com/office/drawing/2014/main" id="{4E52DCC4-6648-0943-B538-895CEABC049D}"/>
              </a:ext>
            </a:extLst>
          </p:cNvPr>
          <p:cNvSpPr/>
          <p:nvPr/>
        </p:nvSpPr>
        <p:spPr>
          <a:xfrm>
            <a:off x="5518389" y="3069696"/>
            <a:ext cx="957716" cy="18770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855139EC-0BFC-D548-A8E4-17837724BCFD}"/>
              </a:ext>
            </a:extLst>
          </p:cNvPr>
          <p:cNvSpPr/>
          <p:nvPr/>
        </p:nvSpPr>
        <p:spPr>
          <a:xfrm>
            <a:off x="6143612" y="1666946"/>
            <a:ext cx="824528" cy="1076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448805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9480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959369" y="1896803"/>
            <a:ext cx="523220" cy="900246"/>
          </a:xfrm>
          <a:prstGeom prst="rect">
            <a:avLst/>
          </a:prstGeom>
          <a:noFill/>
        </p:spPr>
        <p:txBody>
          <a:bodyPr wrap="none" lIns="68580" tIns="34290" rIns="68580" bIns="34290" rtlCol="0">
            <a:spAutoFit/>
          </a:bodyPr>
          <a:lstStyle/>
          <a:p>
            <a:r>
              <a:rPr lang="en-US" altLang="zh-CN" sz="5400" b="1" dirty="0">
                <a:solidFill>
                  <a:schemeClr val="bg1"/>
                </a:solidFill>
              </a:rPr>
              <a:t>4</a:t>
            </a:r>
            <a:endParaRPr lang="zh-CN" altLang="en-US" sz="5400" b="1" dirty="0">
              <a:solidFill>
                <a:schemeClr val="bg1"/>
              </a:solidFill>
            </a:endParaRPr>
          </a:p>
        </p:txBody>
      </p:sp>
      <p:sp>
        <p:nvSpPr>
          <p:cNvPr id="29" name="矩形 28"/>
          <p:cNvSpPr/>
          <p:nvPr/>
        </p:nvSpPr>
        <p:spPr>
          <a:xfrm>
            <a:off x="4067819" y="1896803"/>
            <a:ext cx="4702249" cy="937629"/>
          </a:xfrm>
          <a:prstGeom prst="rect">
            <a:avLst/>
          </a:prstGeom>
        </p:spPr>
        <p:txBody>
          <a:bodyPr wrap="none" lIns="68580" tIns="34290" rIns="68580" bIns="34290">
            <a:spAutoFit/>
          </a:bodyPr>
          <a:lstStyle/>
          <a:p>
            <a:pPr>
              <a:lnSpc>
                <a:spcPct val="150000"/>
              </a:lnSpc>
            </a:pPr>
            <a:r>
              <a:rPr lang="zh-CN" altLang="en-US" sz="2000" b="1" dirty="0">
                <a:solidFill>
                  <a:schemeClr val="bg1"/>
                </a:solidFill>
              </a:rPr>
              <a:t>系统设计与实验</a:t>
            </a:r>
            <a:r>
              <a:rPr lang="en-US" altLang="zh-CN" sz="2000" b="1" dirty="0">
                <a:solidFill>
                  <a:schemeClr val="bg1"/>
                </a:solidFill>
              </a:rPr>
              <a:t>2</a:t>
            </a:r>
          </a:p>
          <a:p>
            <a:pPr>
              <a:lnSpc>
                <a:spcPct val="150000"/>
              </a:lnSpc>
            </a:pPr>
            <a:r>
              <a:rPr lang="en-US" altLang="zh-CN" sz="2000" b="1" dirty="0">
                <a:solidFill>
                  <a:schemeClr val="bg1"/>
                </a:solidFill>
              </a:rPr>
              <a:t>	</a:t>
            </a:r>
            <a:r>
              <a:rPr lang="zh-CN" altLang="en-US" sz="2000" b="1" dirty="0">
                <a:solidFill>
                  <a:schemeClr val="bg1"/>
                </a:solidFill>
              </a:rPr>
              <a:t>基于网络嵌入传播层的</a:t>
            </a:r>
            <a:r>
              <a:rPr lang="en-US" altLang="zh-CN" sz="2000" b="1" dirty="0">
                <a:solidFill>
                  <a:schemeClr val="bg1"/>
                </a:solidFill>
              </a:rPr>
              <a:t>top-k</a:t>
            </a:r>
            <a:r>
              <a:rPr lang="zh-CN" altLang="en-US" sz="2000" b="1" dirty="0">
                <a:solidFill>
                  <a:schemeClr val="bg1"/>
                </a:solidFill>
              </a:rPr>
              <a:t>推荐模型</a:t>
            </a:r>
          </a:p>
        </p:txBody>
      </p:sp>
      <p:pic>
        <p:nvPicPr>
          <p:cNvPr id="14" name="Picture 2" descr="C:\Documents and Settings\Administrator\桌面\logo_副本.png">
            <a:extLst>
              <a:ext uri="{FF2B5EF4-FFF2-40B4-BE49-F238E27FC236}">
                <a16:creationId xmlns:a16="http://schemas.microsoft.com/office/drawing/2014/main" id="{CEEF0DD8-6A63-C647-84A6-B18E0D5A9DA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44764" y="1380068"/>
            <a:ext cx="1277431" cy="127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4800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6">
            <a:extLst>
              <a:ext uri="{FF2B5EF4-FFF2-40B4-BE49-F238E27FC236}">
                <a16:creationId xmlns:a16="http://schemas.microsoft.com/office/drawing/2014/main" id="{32A9A5C5-54A8-7044-907E-B0086D4311F5}"/>
              </a:ext>
            </a:extLst>
          </p:cNvPr>
          <p:cNvSpPr>
            <a:spLocks noChangeArrowheads="1"/>
          </p:cNvSpPr>
          <p:nvPr/>
        </p:nvSpPr>
        <p:spPr bwMode="auto">
          <a:xfrm>
            <a:off x="476188" y="177842"/>
            <a:ext cx="588083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基于网络嵌入传播层的</a:t>
            </a:r>
            <a:r>
              <a:rPr lang="en-US" altLang="zh-CN" sz="1600" b="1" dirty="0">
                <a:solidFill>
                  <a:srgbClr val="071D66"/>
                </a:solidFill>
              </a:rPr>
              <a:t>top-k</a:t>
            </a:r>
            <a:r>
              <a:rPr lang="zh-CN" altLang="en-US" sz="1600" b="1" dirty="0">
                <a:solidFill>
                  <a:srgbClr val="071D66"/>
                </a:solidFill>
              </a:rPr>
              <a:t>推荐模型</a:t>
            </a:r>
            <a:endParaRPr lang="zh-CN" altLang="en-US" sz="2400" b="1" dirty="0">
              <a:solidFill>
                <a:srgbClr val="071D66"/>
              </a:solidFill>
              <a:latin typeface="Arial" panose="020B0604020202020204" pitchFamily="34" charset="0"/>
            </a:endParaRPr>
          </a:p>
        </p:txBody>
      </p:sp>
      <p:sp>
        <p:nvSpPr>
          <p:cNvPr id="7" name="等腰三角形 47">
            <a:extLst>
              <a:ext uri="{FF2B5EF4-FFF2-40B4-BE49-F238E27FC236}">
                <a16:creationId xmlns:a16="http://schemas.microsoft.com/office/drawing/2014/main" id="{D5E132F0-409D-164F-A451-07EECA2D7AB2}"/>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8" name="文本框 7">
            <a:extLst>
              <a:ext uri="{FF2B5EF4-FFF2-40B4-BE49-F238E27FC236}">
                <a16:creationId xmlns:a16="http://schemas.microsoft.com/office/drawing/2014/main" id="{8DEEBAEC-58D5-A846-9CA0-2329E90CB92F}"/>
              </a:ext>
            </a:extLst>
          </p:cNvPr>
          <p:cNvSpPr txBox="1"/>
          <p:nvPr/>
        </p:nvSpPr>
        <p:spPr>
          <a:xfrm>
            <a:off x="654518" y="1039527"/>
            <a:ext cx="6435051" cy="624786"/>
          </a:xfrm>
          <a:prstGeom prst="rect">
            <a:avLst/>
          </a:prstGeom>
          <a:noFill/>
        </p:spPr>
        <p:txBody>
          <a:bodyPr wrap="square" rtlCol="0">
            <a:spAutoFit/>
          </a:bodyPr>
          <a:lstStyle/>
          <a:p>
            <a:pPr>
              <a:lnSpc>
                <a:spcPct val="130000"/>
              </a:lnSpc>
            </a:pPr>
            <a:r>
              <a:rPr kumimoji="1" lang="zh-CN" altLang="en-US" sz="1400" dirty="0">
                <a:latin typeface="Arial" panose="020B0604020202020204" pitchFamily="34" charset="0"/>
                <a:ea typeface="微软雅黑" panose="020B0503020204020204" pitchFamily="34" charset="-122"/>
              </a:rPr>
              <a:t>场景：</a:t>
            </a:r>
            <a:r>
              <a:rPr kumimoji="1" lang="en-US" altLang="zh-CN" sz="1400" dirty="0">
                <a:latin typeface="Arial" panose="020B0604020202020204" pitchFamily="34" charset="0"/>
                <a:ea typeface="微软雅黑" panose="020B0503020204020204" pitchFamily="34" charset="-122"/>
              </a:rPr>
              <a:t>top-k</a:t>
            </a:r>
            <a:r>
              <a:rPr kumimoji="1" lang="zh-CN" altLang="en-US" dirty="0">
                <a:latin typeface="Arial" panose="020B0604020202020204" pitchFamily="34" charset="0"/>
                <a:ea typeface="微软雅黑" panose="020B0503020204020204" pitchFamily="34" charset="-122"/>
              </a:rPr>
              <a:t>列表推荐</a:t>
            </a:r>
            <a:endParaRPr kumimoji="1" lang="en-US" altLang="zh-CN" sz="1400" dirty="0">
              <a:latin typeface="Arial" panose="020B0604020202020204" pitchFamily="34" charset="0"/>
              <a:ea typeface="微软雅黑" panose="020B0503020204020204" pitchFamily="34" charset="-122"/>
            </a:endParaRPr>
          </a:p>
          <a:p>
            <a:pPr>
              <a:lnSpc>
                <a:spcPct val="130000"/>
              </a:lnSpc>
            </a:pPr>
            <a:r>
              <a:rPr kumimoji="1" lang="zh-CN" altLang="en-US" dirty="0">
                <a:latin typeface="Arial" panose="020B0604020202020204" pitchFamily="34" charset="0"/>
                <a:ea typeface="微软雅黑" panose="020B0503020204020204" pitchFamily="34" charset="-122"/>
              </a:rPr>
              <a:t>目标：实现端到端模型</a:t>
            </a:r>
            <a:endParaRPr kumimoji="1" lang="en-US" altLang="zh-CN" sz="1400" dirty="0">
              <a:latin typeface="Arial" panose="020B0604020202020204" pitchFamily="34" charset="0"/>
              <a:ea typeface="微软雅黑" panose="020B0503020204020204" pitchFamily="34" charset="-122"/>
            </a:endParaRPr>
          </a:p>
        </p:txBody>
      </p:sp>
      <p:sp>
        <p:nvSpPr>
          <p:cNvPr id="5" name="文本框 27">
            <a:extLst>
              <a:ext uri="{FF2B5EF4-FFF2-40B4-BE49-F238E27FC236}">
                <a16:creationId xmlns:a16="http://schemas.microsoft.com/office/drawing/2014/main" id="{4A4A5568-3802-2D42-82C6-C9E82EECCE87}"/>
              </a:ext>
            </a:extLst>
          </p:cNvPr>
          <p:cNvSpPr txBox="1"/>
          <p:nvPr/>
        </p:nvSpPr>
        <p:spPr>
          <a:xfrm>
            <a:off x="1120185" y="2262276"/>
            <a:ext cx="7362102" cy="1323439"/>
          </a:xfrm>
          <a:prstGeom prst="rect">
            <a:avLst/>
          </a:prstGeom>
          <a:solidFill>
            <a:srgbClr val="F2F2F2">
              <a:alpha val="50196"/>
            </a:srgbClr>
          </a:solidFill>
          <a:ln w="12700">
            <a:solidFill>
              <a:schemeClr val="accent1"/>
            </a:solidFill>
          </a:ln>
        </p:spPr>
        <p:txBody>
          <a:bodyPr wrap="square" lIns="68580" tIns="34290" rIns="68580" bIns="34290" rtlCol="0">
            <a:spAutoFit/>
          </a:bodyPr>
          <a:lstStyle/>
          <a:p>
            <a:pPr>
              <a:lnSpc>
                <a:spcPct val="150000"/>
              </a:lnSpc>
            </a:pPr>
            <a:r>
              <a:rPr lang="en-US" altLang="zh-CN" dirty="0"/>
              <a:t>	</a:t>
            </a:r>
            <a:r>
              <a:rPr lang="zh-CN" altLang="zh-CN" dirty="0"/>
              <a:t>网络结构特征</a:t>
            </a:r>
            <a:r>
              <a:rPr lang="zh-CN" altLang="zh-CN" b="1" dirty="0"/>
              <a:t>并不完全等同于</a:t>
            </a:r>
            <a:r>
              <a:rPr lang="zh-CN" altLang="zh-CN" dirty="0"/>
              <a:t>用户个性化特征</a:t>
            </a:r>
            <a:r>
              <a:rPr lang="zh-CN" altLang="en-US" dirty="0"/>
              <a:t>，不能直接用于推荐。但由于</a:t>
            </a:r>
            <a:r>
              <a:rPr lang="en-US" altLang="zh-CN" dirty="0"/>
              <a:t>HIN</a:t>
            </a:r>
            <a:r>
              <a:rPr lang="zh-CN" altLang="en-US" dirty="0"/>
              <a:t>结构复杂，需要</a:t>
            </a:r>
            <a:r>
              <a:rPr lang="zh-CN" altLang="en-US" b="1" dirty="0"/>
              <a:t>首先在网络结构层面</a:t>
            </a:r>
            <a:r>
              <a:rPr lang="zh-CN" altLang="en-US" dirty="0"/>
              <a:t>，进行具有可解释性的</a:t>
            </a:r>
            <a:r>
              <a:rPr lang="zh-CN" altLang="en-US" b="1" dirty="0"/>
              <a:t>信息提取，</a:t>
            </a:r>
            <a:r>
              <a:rPr lang="zh-CN" altLang="en-US" dirty="0"/>
              <a:t>进而完成推荐任务。</a:t>
            </a:r>
            <a:endParaRPr lang="en-US" altLang="zh-CN" dirty="0"/>
          </a:p>
          <a:p>
            <a:pPr>
              <a:lnSpc>
                <a:spcPct val="150000"/>
              </a:lnSpc>
            </a:pPr>
            <a:r>
              <a:rPr lang="en-US" altLang="zh-CN" dirty="0"/>
              <a:t>	</a:t>
            </a:r>
            <a:r>
              <a:rPr lang="zh-CN" altLang="en-US" dirty="0"/>
              <a:t>端到端模型（</a:t>
            </a:r>
            <a:r>
              <a:rPr lang="en-US" altLang="zh-CN" dirty="0"/>
              <a:t>end-to-end</a:t>
            </a:r>
            <a:r>
              <a:rPr lang="zh-CN" altLang="en-US" dirty="0"/>
              <a:t>）需要从输入到输出的整个过程连续可导的。</a:t>
            </a:r>
            <a:r>
              <a:rPr lang="zh-CN" altLang="zh-CN" dirty="0"/>
              <a:t>因此</a:t>
            </a:r>
            <a:r>
              <a:rPr lang="zh-CN" altLang="zh-CN" b="1" dirty="0"/>
              <a:t>要求</a:t>
            </a:r>
            <a:r>
              <a:rPr lang="zh-CN" altLang="zh-CN" dirty="0"/>
              <a:t>节点表达学习</a:t>
            </a:r>
            <a:r>
              <a:rPr lang="zh-CN" altLang="en-US" dirty="0"/>
              <a:t>的过程</a:t>
            </a:r>
            <a:r>
              <a:rPr lang="zh-CN" altLang="zh-CN" dirty="0"/>
              <a:t>能同时进行网络结构和个性化特征的提取。</a:t>
            </a:r>
            <a:endParaRPr lang="en-US" altLang="zh-CN" b="1" dirty="0"/>
          </a:p>
        </p:txBody>
      </p:sp>
      <p:sp>
        <p:nvSpPr>
          <p:cNvPr id="9" name="矩形 8">
            <a:extLst>
              <a:ext uri="{FF2B5EF4-FFF2-40B4-BE49-F238E27FC236}">
                <a16:creationId xmlns:a16="http://schemas.microsoft.com/office/drawing/2014/main" id="{CA98860D-0DC7-DA41-B8DF-79177BE0A8E5}"/>
              </a:ext>
            </a:extLst>
          </p:cNvPr>
          <p:cNvSpPr/>
          <p:nvPr/>
        </p:nvSpPr>
        <p:spPr bwMode="auto">
          <a:xfrm>
            <a:off x="654518" y="1930401"/>
            <a:ext cx="2799882" cy="331876"/>
          </a:xfrm>
          <a:prstGeom prst="rect">
            <a:avLst/>
          </a:prstGeom>
          <a:solidFill>
            <a:schemeClr val="accent1"/>
          </a:solidFill>
          <a:ln>
            <a:noFill/>
          </a:ln>
        </p:spPr>
        <p:txBody>
          <a:bodyPr vert="horz" wrap="square" lIns="68580" tIns="34290" rIns="68580" bIns="34290" numCol="1" rtlCol="0" anchor="t" anchorCtr="0" compatLnSpc="1">
            <a:prstTxWarp prst="textNoShape">
              <a:avLst/>
            </a:prstTxWarp>
          </a:bodyPr>
          <a:lstStyle/>
          <a:p>
            <a:pPr algn="ctr"/>
            <a:r>
              <a:rPr lang="zh-CN" altLang="en-US" b="1" dirty="0">
                <a:solidFill>
                  <a:schemeClr val="bg1"/>
                </a:solidFill>
                <a:latin typeface="微软雅黑" panose="020B0503020204020204" pitchFamily="34" charset="-122"/>
                <a:ea typeface="微软雅黑" panose="020B0503020204020204" pitchFamily="34" charset="-122"/>
              </a:rPr>
              <a:t>实现端到端模型的具体挑战</a:t>
            </a:r>
          </a:p>
        </p:txBody>
      </p:sp>
    </p:spTree>
    <p:extLst>
      <p:ext uri="{BB962C8B-B14F-4D97-AF65-F5344CB8AC3E}">
        <p14:creationId xmlns:p14="http://schemas.microsoft.com/office/powerpoint/2010/main" val="38972612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400" fill="hold"/>
                                        <p:tgtEl>
                                          <p:spTgt spid="9"/>
                                        </p:tgtEl>
                                        <p:attrNameLst>
                                          <p:attrName>ppt_w</p:attrName>
                                        </p:attrNameLst>
                                      </p:cBhvr>
                                      <p:tavLst>
                                        <p:tav tm="0">
                                          <p:val>
                                            <p:fltVal val="0"/>
                                          </p:val>
                                        </p:tav>
                                        <p:tav tm="100000">
                                          <p:val>
                                            <p:strVal val="#ppt_w"/>
                                          </p:val>
                                        </p:tav>
                                      </p:tavLst>
                                    </p:anim>
                                    <p:anim calcmode="lin" valueType="num">
                                      <p:cBhvr>
                                        <p:cTn id="12" dur="400" fill="hold"/>
                                        <p:tgtEl>
                                          <p:spTgt spid="9"/>
                                        </p:tgtEl>
                                        <p:attrNameLst>
                                          <p:attrName>ppt_h</p:attrName>
                                        </p:attrNameLst>
                                      </p:cBhvr>
                                      <p:tavLst>
                                        <p:tav tm="0">
                                          <p:val>
                                            <p:fltVal val="0"/>
                                          </p:val>
                                        </p:tav>
                                        <p:tav tm="100000">
                                          <p:val>
                                            <p:strVal val="#ppt_h"/>
                                          </p:val>
                                        </p:tav>
                                      </p:tavLst>
                                    </p:anim>
                                    <p:animEffect transition="in" filter="fade">
                                      <p:cBhvr>
                                        <p:cTn id="13" dur="400"/>
                                        <p:tgtEl>
                                          <p:spTgt spid="9"/>
                                        </p:tgtEl>
                                      </p:cBhvr>
                                    </p:animEffect>
                                  </p:childTnLst>
                                </p:cTn>
                              </p:par>
                            </p:childTnLst>
                          </p:cTn>
                        </p:par>
                        <p:par>
                          <p:cTn id="14" fill="hold">
                            <p:stCondLst>
                              <p:cond delay="4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FC73A495-8F8E-974C-8AD8-B8B0755A1E4B}"/>
              </a:ext>
            </a:extLst>
          </p:cNvPr>
          <p:cNvSpPr>
            <a:spLocks noChangeArrowheads="1"/>
          </p:cNvSpPr>
          <p:nvPr/>
        </p:nvSpPr>
        <p:spPr bwMode="auto">
          <a:xfrm>
            <a:off x="476188" y="177842"/>
            <a:ext cx="588083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基于网络嵌入传播层的</a:t>
            </a:r>
            <a:r>
              <a:rPr lang="en-US" altLang="zh-CN" sz="1600" b="1" dirty="0">
                <a:solidFill>
                  <a:srgbClr val="071D66"/>
                </a:solidFill>
              </a:rPr>
              <a:t>top-k</a:t>
            </a:r>
            <a:r>
              <a:rPr lang="zh-CN" altLang="en-US" sz="1600" b="1" dirty="0">
                <a:solidFill>
                  <a:srgbClr val="071D66"/>
                </a:solidFill>
              </a:rPr>
              <a:t>推荐模型</a:t>
            </a:r>
            <a:endParaRPr lang="zh-CN" altLang="en-US" sz="2400" b="1" dirty="0">
              <a:solidFill>
                <a:srgbClr val="071D66"/>
              </a:solidFill>
              <a:latin typeface="Arial" panose="020B0604020202020204" pitchFamily="34" charset="0"/>
            </a:endParaRPr>
          </a:p>
        </p:txBody>
      </p:sp>
      <p:sp>
        <p:nvSpPr>
          <p:cNvPr id="3" name="等腰三角形 47">
            <a:extLst>
              <a:ext uri="{FF2B5EF4-FFF2-40B4-BE49-F238E27FC236}">
                <a16:creationId xmlns:a16="http://schemas.microsoft.com/office/drawing/2014/main" id="{BA1C1F52-F789-8D49-955D-42060C3D77CF}"/>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6" name="文本框 5">
            <a:extLst>
              <a:ext uri="{FF2B5EF4-FFF2-40B4-BE49-F238E27FC236}">
                <a16:creationId xmlns:a16="http://schemas.microsoft.com/office/drawing/2014/main" id="{6BC74DA9-231D-B044-A6D8-DA80026378B7}"/>
              </a:ext>
            </a:extLst>
          </p:cNvPr>
          <p:cNvSpPr txBox="1"/>
          <p:nvPr/>
        </p:nvSpPr>
        <p:spPr>
          <a:xfrm>
            <a:off x="501585" y="890331"/>
            <a:ext cx="2723949"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算法介绍</a:t>
            </a:r>
            <a:endParaRPr kumimoji="1" lang="en-US" altLang="zh-CN" dirty="0">
              <a:latin typeface="Arial" panose="020B0604020202020204" pitchFamily="34" charset="0"/>
              <a:ea typeface="微软雅黑" panose="020B0503020204020204" pitchFamily="34" charset="-122"/>
            </a:endParaRPr>
          </a:p>
        </p:txBody>
      </p:sp>
      <p:sp>
        <p:nvSpPr>
          <p:cNvPr id="7" name="文本框 6">
            <a:extLst>
              <a:ext uri="{FF2B5EF4-FFF2-40B4-BE49-F238E27FC236}">
                <a16:creationId xmlns:a16="http://schemas.microsoft.com/office/drawing/2014/main" id="{672B4CF4-B814-AD46-8DAE-17405D7F9C79}"/>
              </a:ext>
            </a:extLst>
          </p:cNvPr>
          <p:cNvSpPr txBox="1"/>
          <p:nvPr/>
        </p:nvSpPr>
        <p:spPr>
          <a:xfrm>
            <a:off x="666394" y="1426710"/>
            <a:ext cx="6435051" cy="62478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zh-CN" altLang="en-US" b="1" dirty="0">
                <a:latin typeface="Arial" panose="020B0604020202020204" pitchFamily="34" charset="0"/>
                <a:ea typeface="微软雅黑" panose="020B0503020204020204" pitchFamily="34" charset="-122"/>
              </a:rPr>
              <a:t>什么是</a:t>
            </a:r>
            <a:r>
              <a:rPr kumimoji="1" lang="zh-CN" altLang="en-US" dirty="0">
                <a:latin typeface="Arial" panose="020B0604020202020204" pitchFamily="34" charset="0"/>
                <a:ea typeface="微软雅黑" panose="020B0503020204020204" pitchFamily="34" charset="-122"/>
              </a:rPr>
              <a:t>网络嵌入传播层（</a:t>
            </a:r>
            <a:r>
              <a:rPr kumimoji="1" lang="en-US" altLang="zh-CN" dirty="0">
                <a:latin typeface="Arial" panose="020B0604020202020204" pitchFamily="34" charset="0"/>
                <a:ea typeface="微软雅黑" panose="020B0503020204020204" pitchFamily="34" charset="-122"/>
              </a:rPr>
              <a:t>network</a:t>
            </a:r>
            <a:r>
              <a:rPr kumimoji="1" lang="zh-CN" altLang="en-US" dirty="0">
                <a:latin typeface="Arial" panose="020B0604020202020204" pitchFamily="34" charset="0"/>
                <a:ea typeface="微软雅黑" panose="020B0503020204020204" pitchFamily="34" charset="-122"/>
              </a:rPr>
              <a:t> </a:t>
            </a:r>
            <a:r>
              <a:rPr kumimoji="1" lang="en-US" altLang="zh-CN" dirty="0">
                <a:latin typeface="Arial" panose="020B0604020202020204" pitchFamily="34" charset="0"/>
                <a:ea typeface="微软雅黑" panose="020B0503020204020204" pitchFamily="34" charset="-122"/>
              </a:rPr>
              <a:t>propagation</a:t>
            </a:r>
            <a:r>
              <a:rPr kumimoji="1" lang="zh-CN" altLang="en-US" dirty="0">
                <a:latin typeface="Arial" panose="020B0604020202020204" pitchFamily="34" charset="0"/>
                <a:ea typeface="微软雅黑" panose="020B0503020204020204" pitchFamily="34" charset="-122"/>
              </a:rPr>
              <a:t> </a:t>
            </a:r>
            <a:r>
              <a:rPr kumimoji="1" lang="en-US" altLang="zh-CN" dirty="0">
                <a:latin typeface="Arial" panose="020B0604020202020204" pitchFamily="34" charset="0"/>
                <a:ea typeface="微软雅黑" panose="020B0503020204020204" pitchFamily="34" charset="-122"/>
              </a:rPr>
              <a:t>layer</a:t>
            </a:r>
            <a:r>
              <a:rPr kumimoji="1" lang="zh-CN" altLang="en-US" dirty="0">
                <a:latin typeface="Arial" panose="020B0604020202020204" pitchFamily="34" charset="0"/>
                <a:ea typeface="微软雅黑" panose="020B0503020204020204" pitchFamily="34" charset="-122"/>
              </a:rPr>
              <a:t>，</a:t>
            </a:r>
            <a:r>
              <a:rPr kumimoji="1" lang="en-US" altLang="zh-CN" dirty="0" err="1">
                <a:latin typeface="Arial" panose="020B0604020202020204" pitchFamily="34" charset="0"/>
                <a:ea typeface="微软雅黑" panose="020B0503020204020204" pitchFamily="34" charset="-122"/>
              </a:rPr>
              <a:t>npl</a:t>
            </a:r>
            <a:r>
              <a:rPr kumimoji="1" lang="zh-CN" altLang="en-US" dirty="0">
                <a:latin typeface="Arial" panose="020B0604020202020204" pitchFamily="34" charset="0"/>
                <a:ea typeface="微软雅黑" panose="020B0503020204020204" pitchFamily="34" charset="-122"/>
              </a:rPr>
              <a:t>）？</a:t>
            </a:r>
            <a:endParaRPr kumimoji="1" lang="en-US" altLang="zh-CN" dirty="0">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kumimoji="1" lang="zh-CN" altLang="en-US" b="1" dirty="0">
                <a:latin typeface="Arial" panose="020B0604020202020204" pitchFamily="34" charset="0"/>
                <a:ea typeface="微软雅黑" panose="020B0503020204020204" pitchFamily="34" charset="-122"/>
              </a:rPr>
              <a:t>为什么采用</a:t>
            </a:r>
            <a:r>
              <a:rPr kumimoji="1" lang="zh-CN" altLang="en-US" dirty="0">
                <a:latin typeface="Arial" panose="020B0604020202020204" pitchFamily="34" charset="0"/>
                <a:ea typeface="微软雅黑" panose="020B0503020204020204" pitchFamily="34" charset="-122"/>
              </a:rPr>
              <a:t>网络嵌入传播层解决？</a:t>
            </a:r>
            <a:endParaRPr kumimoji="1" lang="en-US" altLang="zh-CN" dirty="0">
              <a:latin typeface="Arial" panose="020B0604020202020204" pitchFamily="34" charset="0"/>
              <a:ea typeface="微软雅黑" panose="020B0503020204020204" pitchFamily="34" charset="-122"/>
            </a:endParaRPr>
          </a:p>
        </p:txBody>
      </p:sp>
      <p:sp>
        <p:nvSpPr>
          <p:cNvPr id="10" name="文本框 27">
            <a:extLst>
              <a:ext uri="{FF2B5EF4-FFF2-40B4-BE49-F238E27FC236}">
                <a16:creationId xmlns:a16="http://schemas.microsoft.com/office/drawing/2014/main" id="{FF6E477D-89CA-4F44-B0C3-841978B89DB9}"/>
              </a:ext>
            </a:extLst>
          </p:cNvPr>
          <p:cNvSpPr txBox="1"/>
          <p:nvPr/>
        </p:nvSpPr>
        <p:spPr>
          <a:xfrm>
            <a:off x="1245793" y="2571750"/>
            <a:ext cx="7362102" cy="1646605"/>
          </a:xfrm>
          <a:prstGeom prst="rect">
            <a:avLst/>
          </a:prstGeom>
          <a:solidFill>
            <a:srgbClr val="F2F2F2">
              <a:alpha val="50196"/>
            </a:srgbClr>
          </a:solidFill>
          <a:ln w="12700">
            <a:solidFill>
              <a:schemeClr val="accent1"/>
            </a:solidFill>
          </a:ln>
        </p:spPr>
        <p:txBody>
          <a:bodyPr wrap="square" lIns="68580" tIns="34290" rIns="68580" bIns="34290" rtlCol="0">
            <a:spAutoFit/>
          </a:bodyPr>
          <a:lstStyle/>
          <a:p>
            <a:pPr>
              <a:lnSpc>
                <a:spcPct val="150000"/>
              </a:lnSpc>
            </a:pPr>
            <a:r>
              <a:rPr lang="en-US" altLang="zh-CN" b="1" dirty="0"/>
              <a:t>	</a:t>
            </a:r>
            <a:r>
              <a:rPr lang="zh-CN" altLang="en-US" b="1" dirty="0"/>
              <a:t>网络嵌入传播层</a:t>
            </a:r>
            <a:r>
              <a:rPr lang="zh-CN" altLang="en-US" dirty="0"/>
              <a:t>是模拟网络结构中</a:t>
            </a:r>
            <a:r>
              <a:rPr lang="zh-CN" altLang="en-US" b="1" dirty="0"/>
              <a:t>信息流传递过程</a:t>
            </a:r>
            <a:r>
              <a:rPr lang="zh-CN" altLang="en-US" dirty="0"/>
              <a:t>的</a:t>
            </a:r>
            <a:r>
              <a:rPr lang="zh-CN" altLang="en-US" b="1" dirty="0"/>
              <a:t>神经网络层结构</a:t>
            </a:r>
            <a:r>
              <a:rPr lang="zh-CN" altLang="en-US" dirty="0"/>
              <a:t>，输出的节点向量化表达，包含了节点及其一阶邻居组成的网络拓扑的结构特征。（参考文献</a:t>
            </a:r>
            <a:r>
              <a:rPr lang="en-US" altLang="zh-CN" dirty="0"/>
              <a:t>【48】</a:t>
            </a:r>
            <a:r>
              <a:rPr lang="zh-CN" altLang="en-US" dirty="0"/>
              <a:t>）</a:t>
            </a:r>
            <a:endParaRPr lang="en-US" altLang="zh-CN" dirty="0"/>
          </a:p>
          <a:p>
            <a:pPr>
              <a:lnSpc>
                <a:spcPct val="150000"/>
              </a:lnSpc>
            </a:pPr>
            <a:r>
              <a:rPr lang="en-US" altLang="zh-CN" dirty="0"/>
              <a:t>	</a:t>
            </a:r>
            <a:r>
              <a:rPr lang="zh-CN" altLang="en-US" b="1" dirty="0"/>
              <a:t>采用网络嵌入传播层的原因是</a:t>
            </a:r>
            <a:r>
              <a:rPr lang="zh-CN" altLang="en-US" dirty="0"/>
              <a:t>，多层网络嵌入传播层的复合，可以使</a:t>
            </a:r>
            <a:r>
              <a:rPr lang="zh-CN" altLang="zh-CN" dirty="0"/>
              <a:t>网络拓扑</a:t>
            </a:r>
            <a:r>
              <a:rPr lang="zh-CN" altLang="en-US" dirty="0"/>
              <a:t>中信息传递过程表现为</a:t>
            </a:r>
            <a:r>
              <a:rPr lang="zh-CN" altLang="zh-CN" dirty="0"/>
              <a:t>神经网络</a:t>
            </a:r>
            <a:r>
              <a:rPr lang="zh-CN" altLang="en-US" dirty="0"/>
              <a:t>的形式。以</a:t>
            </a:r>
            <a:r>
              <a:rPr lang="en-US" altLang="zh-CN" dirty="0"/>
              <a:t>top-k</a:t>
            </a:r>
            <a:r>
              <a:rPr lang="zh-CN" altLang="en-US" dirty="0"/>
              <a:t>推荐为目标，对网络参数进行训练更新，使向量表达能通知具备网络结构特征和个性化特征，从而实现端到端结构。</a:t>
            </a:r>
            <a:endParaRPr lang="en-US" altLang="zh-CN" b="1" dirty="0"/>
          </a:p>
        </p:txBody>
      </p:sp>
      <p:sp>
        <p:nvSpPr>
          <p:cNvPr id="8" name="矩形 7">
            <a:extLst>
              <a:ext uri="{FF2B5EF4-FFF2-40B4-BE49-F238E27FC236}">
                <a16:creationId xmlns:a16="http://schemas.microsoft.com/office/drawing/2014/main" id="{729EB61D-BEE2-C54A-957D-5A4194CB1CD7}"/>
              </a:ext>
            </a:extLst>
          </p:cNvPr>
          <p:cNvSpPr/>
          <p:nvPr/>
        </p:nvSpPr>
        <p:spPr bwMode="auto">
          <a:xfrm>
            <a:off x="780126" y="2253275"/>
            <a:ext cx="1700102" cy="318475"/>
          </a:xfrm>
          <a:prstGeom prst="rect">
            <a:avLst/>
          </a:prstGeom>
          <a:solidFill>
            <a:schemeClr val="accent1"/>
          </a:solidFill>
          <a:ln>
            <a:noFill/>
          </a:ln>
        </p:spPr>
        <p:txBody>
          <a:bodyPr vert="horz" wrap="square" lIns="68580" tIns="34290" rIns="68580" bIns="34290" numCol="1" rtlCol="0" anchor="t" anchorCtr="0" compatLnSpc="1">
            <a:prstTxWarp prst="textNoShape">
              <a:avLst/>
            </a:prstTxWarp>
          </a:bodyPr>
          <a:lstStyle/>
          <a:p>
            <a:pPr algn="ctr"/>
            <a:r>
              <a:rPr lang="zh-CN" altLang="en-US" b="1" dirty="0">
                <a:solidFill>
                  <a:schemeClr val="bg1"/>
                </a:solidFill>
                <a:latin typeface="微软雅黑" panose="020B0503020204020204" pitchFamily="34" charset="-122"/>
                <a:ea typeface="微软雅黑" panose="020B0503020204020204" pitchFamily="34" charset="-122"/>
              </a:rPr>
              <a:t>网络嵌入传播层</a:t>
            </a:r>
          </a:p>
        </p:txBody>
      </p:sp>
    </p:spTree>
    <p:extLst>
      <p:ext uri="{BB962C8B-B14F-4D97-AF65-F5344CB8AC3E}">
        <p14:creationId xmlns:p14="http://schemas.microsoft.com/office/powerpoint/2010/main" val="24517217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400" fill="hold"/>
                                        <p:tgtEl>
                                          <p:spTgt spid="8"/>
                                        </p:tgtEl>
                                        <p:attrNameLst>
                                          <p:attrName>ppt_w</p:attrName>
                                        </p:attrNameLst>
                                      </p:cBhvr>
                                      <p:tavLst>
                                        <p:tav tm="0">
                                          <p:val>
                                            <p:fltVal val="0"/>
                                          </p:val>
                                        </p:tav>
                                        <p:tav tm="100000">
                                          <p:val>
                                            <p:strVal val="#ppt_w"/>
                                          </p:val>
                                        </p:tav>
                                      </p:tavLst>
                                    </p:anim>
                                    <p:anim calcmode="lin" valueType="num">
                                      <p:cBhvr>
                                        <p:cTn id="8" dur="400" fill="hold"/>
                                        <p:tgtEl>
                                          <p:spTgt spid="8"/>
                                        </p:tgtEl>
                                        <p:attrNameLst>
                                          <p:attrName>ppt_h</p:attrName>
                                        </p:attrNameLst>
                                      </p:cBhvr>
                                      <p:tavLst>
                                        <p:tav tm="0">
                                          <p:val>
                                            <p:fltVal val="0"/>
                                          </p:val>
                                        </p:tav>
                                        <p:tav tm="100000">
                                          <p:val>
                                            <p:strVal val="#ppt_h"/>
                                          </p:val>
                                        </p:tav>
                                      </p:tavLst>
                                    </p:anim>
                                    <p:animEffect transition="in" filter="fade">
                                      <p:cBhvr>
                                        <p:cTn id="9" dur="400"/>
                                        <p:tgtEl>
                                          <p:spTgt spid="8"/>
                                        </p:tgtEl>
                                      </p:cBhvr>
                                    </p:animEffect>
                                  </p:childTnLst>
                                </p:cTn>
                              </p:par>
                            </p:childTnLst>
                          </p:cTn>
                        </p:par>
                        <p:par>
                          <p:cTn id="10" fill="hold">
                            <p:stCondLst>
                              <p:cond delay="4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141" y="466830"/>
            <a:ext cx="1146310" cy="1146310"/>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TextBox 145"/>
            <p:cNvSpPr txBox="1"/>
            <p:nvPr/>
          </p:nvSpPr>
          <p:spPr>
            <a:xfrm>
              <a:off x="1679041" y="396413"/>
              <a:ext cx="1189310" cy="584775"/>
            </a:xfrm>
            <a:prstGeom prst="rect">
              <a:avLst/>
            </a:prstGeom>
            <a:noFill/>
          </p:spPr>
          <p:txBody>
            <a:bodyPr wrap="square" rtlCol="0">
              <a:spAutoFit/>
            </a:bodyPr>
            <a:lstStyle/>
            <a:p>
              <a:pPr algn="ctr"/>
              <a:r>
                <a:rPr lang="zh-CN" altLang="en-US" sz="2700" b="1" dirty="0">
                  <a:solidFill>
                    <a:schemeClr val="bg1"/>
                  </a:solidFill>
                  <a:latin typeface="微软雅黑" pitchFamily="34" charset="-122"/>
                  <a:ea typeface="微软雅黑" pitchFamily="34" charset="-122"/>
                </a:rPr>
                <a:t>目录</a:t>
              </a:r>
            </a:p>
          </p:txBody>
        </p:sp>
        <p:sp>
          <p:nvSpPr>
            <p:cNvPr id="147" name="TextBox 146"/>
            <p:cNvSpPr txBox="1"/>
            <p:nvPr/>
          </p:nvSpPr>
          <p:spPr>
            <a:xfrm>
              <a:off x="1638153" y="937949"/>
              <a:ext cx="1263808" cy="303973"/>
            </a:xfrm>
            <a:prstGeom prst="rect">
              <a:avLst/>
            </a:prstGeom>
            <a:noFill/>
          </p:spPr>
          <p:txBody>
            <a:bodyPr wrap="square" rtlCol="0">
              <a:spAutoFit/>
            </a:bodyPr>
            <a:lstStyle/>
            <a:p>
              <a:pPr algn="ctr"/>
              <a:r>
                <a:rPr lang="en-US" altLang="zh-CN" sz="1100" dirty="0">
                  <a:solidFill>
                    <a:schemeClr val="bg1"/>
                  </a:solidFill>
                  <a:latin typeface="微软雅黑" pitchFamily="34" charset="-122"/>
                  <a:ea typeface="微软雅黑" pitchFamily="34" charset="-122"/>
                </a:rPr>
                <a:t>CONTENTS</a:t>
              </a:r>
              <a:endParaRPr lang="zh-CN" altLang="en-US" sz="1100" dirty="0">
                <a:solidFill>
                  <a:schemeClr val="bg1"/>
                </a:solidFill>
                <a:latin typeface="微软雅黑" pitchFamily="34" charset="-122"/>
                <a:ea typeface="微软雅黑" pitchFamily="34" charset="-122"/>
              </a:endParaRPr>
            </a:p>
          </p:txBody>
        </p:sp>
      </p:grpSp>
      <p:sp>
        <p:nvSpPr>
          <p:cNvPr id="76" name="圆角矩形 75">
            <a:extLst>
              <a:ext uri="{FF2B5EF4-FFF2-40B4-BE49-F238E27FC236}">
                <a16:creationId xmlns:a16="http://schemas.microsoft.com/office/drawing/2014/main" id="{3552FAEF-29F8-CC40-920F-C697D9977399}"/>
              </a:ext>
            </a:extLst>
          </p:cNvPr>
          <p:cNvSpPr/>
          <p:nvPr/>
        </p:nvSpPr>
        <p:spPr>
          <a:xfrm>
            <a:off x="3353152" y="1127132"/>
            <a:ext cx="2437696" cy="486008"/>
          </a:xfrm>
          <a:prstGeom prst="roundRect">
            <a:avLst>
              <a:gd name="adj" fmla="val 50000"/>
            </a:avLst>
          </a:prstGeom>
          <a:solidFill>
            <a:srgbClr val="071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背景与意义</a:t>
            </a:r>
          </a:p>
        </p:txBody>
      </p:sp>
      <p:sp>
        <p:nvSpPr>
          <p:cNvPr id="77" name="圆角矩形 76">
            <a:extLst>
              <a:ext uri="{FF2B5EF4-FFF2-40B4-BE49-F238E27FC236}">
                <a16:creationId xmlns:a16="http://schemas.microsoft.com/office/drawing/2014/main" id="{9867C72F-CDEC-744A-86A1-A1A79642303A}"/>
              </a:ext>
            </a:extLst>
          </p:cNvPr>
          <p:cNvSpPr/>
          <p:nvPr/>
        </p:nvSpPr>
        <p:spPr>
          <a:xfrm>
            <a:off x="3353152" y="2046363"/>
            <a:ext cx="2437696" cy="486008"/>
          </a:xfrm>
          <a:prstGeom prst="roundRect">
            <a:avLst>
              <a:gd name="adj" fmla="val 50000"/>
            </a:avLst>
          </a:prstGeom>
          <a:solidFill>
            <a:srgbClr val="071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挑战与贡献</a:t>
            </a:r>
          </a:p>
        </p:txBody>
      </p:sp>
      <p:sp>
        <p:nvSpPr>
          <p:cNvPr id="78" name="圆角矩形 77">
            <a:extLst>
              <a:ext uri="{FF2B5EF4-FFF2-40B4-BE49-F238E27FC236}">
                <a16:creationId xmlns:a16="http://schemas.microsoft.com/office/drawing/2014/main" id="{C3BBD93B-01FF-4144-A8EC-21934775D957}"/>
              </a:ext>
            </a:extLst>
          </p:cNvPr>
          <p:cNvSpPr/>
          <p:nvPr/>
        </p:nvSpPr>
        <p:spPr>
          <a:xfrm>
            <a:off x="3353152" y="2934465"/>
            <a:ext cx="2437696" cy="486008"/>
          </a:xfrm>
          <a:prstGeom prst="roundRect">
            <a:avLst>
              <a:gd name="adj" fmla="val 50000"/>
            </a:avLst>
          </a:prstGeom>
          <a:solidFill>
            <a:srgbClr val="071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系统设计与实验</a:t>
            </a:r>
          </a:p>
        </p:txBody>
      </p:sp>
      <p:sp>
        <p:nvSpPr>
          <p:cNvPr id="80" name="圆角矩形 79">
            <a:extLst>
              <a:ext uri="{FF2B5EF4-FFF2-40B4-BE49-F238E27FC236}">
                <a16:creationId xmlns:a16="http://schemas.microsoft.com/office/drawing/2014/main" id="{D13CEBB8-213B-E444-ACE4-CCF0143BEA45}"/>
              </a:ext>
            </a:extLst>
          </p:cNvPr>
          <p:cNvSpPr/>
          <p:nvPr/>
        </p:nvSpPr>
        <p:spPr>
          <a:xfrm>
            <a:off x="3353152" y="3840594"/>
            <a:ext cx="2437696" cy="486008"/>
          </a:xfrm>
          <a:prstGeom prst="roundRect">
            <a:avLst>
              <a:gd name="adj" fmla="val 50000"/>
            </a:avLst>
          </a:prstGeom>
          <a:solidFill>
            <a:srgbClr val="071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总结与展望</a:t>
            </a:r>
          </a:p>
        </p:txBody>
      </p:sp>
    </p:spTree>
    <p:extLst>
      <p:ext uri="{BB962C8B-B14F-4D97-AF65-F5344CB8AC3E}">
        <p14:creationId xmlns:p14="http://schemas.microsoft.com/office/powerpoint/2010/main" val="2448440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FC73A495-8F8E-974C-8AD8-B8B0755A1E4B}"/>
              </a:ext>
            </a:extLst>
          </p:cNvPr>
          <p:cNvSpPr>
            <a:spLocks noChangeArrowheads="1"/>
          </p:cNvSpPr>
          <p:nvPr/>
        </p:nvSpPr>
        <p:spPr bwMode="auto">
          <a:xfrm>
            <a:off x="476188" y="177842"/>
            <a:ext cx="588083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基于网络嵌入传播层的</a:t>
            </a:r>
            <a:r>
              <a:rPr lang="en-US" altLang="zh-CN" sz="1600" b="1" dirty="0">
                <a:solidFill>
                  <a:srgbClr val="071D66"/>
                </a:solidFill>
              </a:rPr>
              <a:t>top-k</a:t>
            </a:r>
            <a:r>
              <a:rPr lang="zh-CN" altLang="en-US" sz="1600" b="1" dirty="0">
                <a:solidFill>
                  <a:srgbClr val="071D66"/>
                </a:solidFill>
              </a:rPr>
              <a:t>推荐模型</a:t>
            </a:r>
            <a:endParaRPr lang="zh-CN" altLang="en-US" sz="2400" b="1" dirty="0">
              <a:solidFill>
                <a:srgbClr val="071D66"/>
              </a:solidFill>
              <a:latin typeface="Arial" panose="020B0604020202020204" pitchFamily="34" charset="0"/>
            </a:endParaRPr>
          </a:p>
        </p:txBody>
      </p:sp>
      <p:sp>
        <p:nvSpPr>
          <p:cNvPr id="3" name="等腰三角形 47">
            <a:extLst>
              <a:ext uri="{FF2B5EF4-FFF2-40B4-BE49-F238E27FC236}">
                <a16:creationId xmlns:a16="http://schemas.microsoft.com/office/drawing/2014/main" id="{BA1C1F52-F789-8D49-955D-42060C3D77CF}"/>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6" name="文本框 5">
            <a:extLst>
              <a:ext uri="{FF2B5EF4-FFF2-40B4-BE49-F238E27FC236}">
                <a16:creationId xmlns:a16="http://schemas.microsoft.com/office/drawing/2014/main" id="{6BC74DA9-231D-B044-A6D8-DA80026378B7}"/>
              </a:ext>
            </a:extLst>
          </p:cNvPr>
          <p:cNvSpPr txBox="1"/>
          <p:nvPr/>
        </p:nvSpPr>
        <p:spPr>
          <a:xfrm>
            <a:off x="501585" y="890331"/>
            <a:ext cx="2723949"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算法介绍</a:t>
            </a:r>
            <a:endParaRPr kumimoji="1" lang="en-US" altLang="zh-CN" dirty="0">
              <a:latin typeface="Arial" panose="020B0604020202020204" pitchFamily="34" charset="0"/>
              <a:ea typeface="微软雅黑" panose="020B0503020204020204" pitchFamily="34" charset="-122"/>
            </a:endParaRPr>
          </a:p>
        </p:txBody>
      </p:sp>
      <p:sp>
        <p:nvSpPr>
          <p:cNvPr id="9" name="矩形 8">
            <a:extLst>
              <a:ext uri="{FF2B5EF4-FFF2-40B4-BE49-F238E27FC236}">
                <a16:creationId xmlns:a16="http://schemas.microsoft.com/office/drawing/2014/main" id="{3962B704-F067-4B4D-8A25-F7279A4F0DDC}"/>
              </a:ext>
            </a:extLst>
          </p:cNvPr>
          <p:cNvSpPr/>
          <p:nvPr/>
        </p:nvSpPr>
        <p:spPr>
          <a:xfrm>
            <a:off x="1095351" y="1266266"/>
            <a:ext cx="3797283" cy="344710"/>
          </a:xfrm>
          <a:prstGeom prst="rect">
            <a:avLst/>
          </a:prstGeom>
        </p:spPr>
        <p:txBody>
          <a:bodyPr wrap="square">
            <a:spAutoFit/>
          </a:bodyPr>
          <a:lstStyle/>
          <a:p>
            <a:pPr>
              <a:lnSpc>
                <a:spcPct val="130000"/>
              </a:lnSpc>
            </a:pPr>
            <a:r>
              <a:rPr kumimoji="1" lang="zh-CN" altLang="en-US" dirty="0">
                <a:latin typeface="Arial" panose="020B0604020202020204" pitchFamily="34" charset="0"/>
                <a:ea typeface="微软雅黑" panose="020B0503020204020204" pitchFamily="34" charset="-122"/>
              </a:rPr>
              <a:t>单层嵌入传播层：</a:t>
            </a:r>
            <a:endParaRPr kumimoji="1" lang="en-US" altLang="zh-CN"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F6D82D5-8B66-FF4D-B0A7-FD04369EE7CC}"/>
                  </a:ext>
                </a:extLst>
              </p:cNvPr>
              <p:cNvSpPr/>
              <p:nvPr/>
            </p:nvSpPr>
            <p:spPr>
              <a:xfrm>
                <a:off x="811874" y="1685102"/>
                <a:ext cx="4827319" cy="329577"/>
              </a:xfrm>
              <a:prstGeom prst="rect">
                <a:avLst/>
              </a:prstGeom>
            </p:spPr>
            <p:txBody>
              <a:bodyPr wrap="square">
                <a:spAutoFit/>
              </a:bodyPr>
              <a:lstStyle/>
              <a:p>
                <a:pPr indent="304800" algn="just">
                  <a:lnSpc>
                    <a:spcPts val="2000"/>
                  </a:lnSpc>
                </a:pPr>
                <a:r>
                  <a:rPr lang="zh-CN" altLang="zh-CN" kern="100" dirty="0">
                    <a:latin typeface="Times New Roman" panose="02020603050405020304" pitchFamily="18" charset="0"/>
                    <a:ea typeface="宋体" panose="02010600030101010101" pitchFamily="2" charset="-122"/>
                  </a:rPr>
                  <a:t>用户节点</a:t>
                </a:r>
                <a:r>
                  <a:rPr lang="en-US" altLang="zh-CN" i="1" kern="100" dirty="0">
                    <a:latin typeface="Times New Roman" panose="02020603050405020304" pitchFamily="18" charset="0"/>
                    <a:ea typeface="宋体" panose="02010600030101010101" pitchFamily="2" charset="-122"/>
                  </a:rPr>
                  <a:t>u</a:t>
                </a:r>
                <a:r>
                  <a:rPr lang="zh-CN" altLang="zh-CN" kern="100" dirty="0">
                    <a:latin typeface="Times New Roman" panose="02020603050405020304" pitchFamily="18" charset="0"/>
                    <a:ea typeface="宋体" panose="02010600030101010101" pitchFamily="2" charset="-122"/>
                  </a:rPr>
                  <a:t>的一阶向量为：</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𝑔</m:t>
                    </m:r>
                    <m:d>
                      <m:dPr>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𝑢𝑢</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supHide m:val="on"/>
                            <m:ctrlPr>
                              <a:rPr lang="zh-CN" altLang="zh-CN" i="1">
                                <a:latin typeface="Cambria Math" panose="02040503050406030204" pitchFamily="18" charset="0"/>
                                <a:ea typeface="Cambria Math" panose="020405030504060302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𝒩</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sup>
                            </m:sSup>
                          </m:sub>
                          <m:sup/>
                          <m:e>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𝑖𝑢</m:t>
                                </m:r>
                              </m:sub>
                            </m:sSub>
                          </m:e>
                        </m:nary>
                      </m:e>
                    </m:d>
                  </m:oMath>
                </a14:m>
                <a:endParaRPr lang="zh-CN" altLang="en-US" dirty="0"/>
              </a:p>
            </p:txBody>
          </p:sp>
        </mc:Choice>
        <mc:Fallback xmlns="">
          <p:sp>
            <p:nvSpPr>
              <p:cNvPr id="4" name="矩形 3">
                <a:extLst>
                  <a:ext uri="{FF2B5EF4-FFF2-40B4-BE49-F238E27FC236}">
                    <a16:creationId xmlns:a16="http://schemas.microsoft.com/office/drawing/2014/main" id="{8F6D82D5-8B66-FF4D-B0A7-FD04369EE7CC}"/>
                  </a:ext>
                </a:extLst>
              </p:cNvPr>
              <p:cNvSpPr>
                <a:spLocks noRot="1" noChangeAspect="1" noMove="1" noResize="1" noEditPoints="1" noAdjustHandles="1" noChangeArrowheads="1" noChangeShapeType="1" noTextEdit="1"/>
              </p:cNvSpPr>
              <p:nvPr/>
            </p:nvSpPr>
            <p:spPr>
              <a:xfrm>
                <a:off x="811874" y="1685102"/>
                <a:ext cx="4827319" cy="329577"/>
              </a:xfrm>
              <a:prstGeom prst="rect">
                <a:avLst/>
              </a:prstGeom>
              <a:blipFill>
                <a:blip r:embed="rId3"/>
                <a:stretch>
                  <a:fillRect t="-88889" b="-1518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3D0C356-D176-C84E-9AE5-DD4B0780C924}"/>
                  </a:ext>
                </a:extLst>
              </p:cNvPr>
              <p:cNvSpPr/>
              <p:nvPr/>
            </p:nvSpPr>
            <p:spPr>
              <a:xfrm>
                <a:off x="3225533" y="2044233"/>
                <a:ext cx="3971793" cy="450060"/>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𝑖𝑢</m:t>
                        </m:r>
                      </m:sub>
                    </m:sSub>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𝑒</m:t>
                            </m:r>
                          </m:e>
                          <m:sub>
                            <m:r>
                              <a:rPr lang="zh-CN" altLang="en-US" i="1">
                                <a:latin typeface="Cambria Math" panose="02040503050406030204" pitchFamily="18" charset="0"/>
                              </a:rPr>
                              <m:t>𝑢</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𝑒</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0">
                                    <a:latin typeface="Cambria Math" panose="02040503050406030204" pitchFamily="18" charset="0"/>
                                  </a:rPr>
                                  <m:t>𝒩</m:t>
                                </m:r>
                              </m:e>
                              <m:sup>
                                <m:r>
                                  <a:rPr lang="zh-CN" altLang="en-US" i="1">
                                    <a:latin typeface="Cambria Math" panose="02040503050406030204" pitchFamily="18" charset="0"/>
                                  </a:rPr>
                                  <m:t>𝑢</m:t>
                                </m:r>
                              </m:sup>
                            </m:sSup>
                          </m:e>
                        </m:d>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0">
                                    <a:latin typeface="Cambria Math" panose="02040503050406030204" pitchFamily="18" charset="0"/>
                                  </a:rPr>
                                  <m:t>𝒩</m:t>
                                </m:r>
                              </m:e>
                              <m:sup>
                                <m:r>
                                  <a:rPr lang="zh-CN" altLang="en-US" i="1">
                                    <a:latin typeface="Cambria Math" panose="02040503050406030204" pitchFamily="18" charset="0"/>
                                  </a:rPr>
                                  <m:t>𝑖</m:t>
                                </m:r>
                              </m:sup>
                            </m:sSup>
                          </m:e>
                        </m:d>
                      </m:den>
                    </m:f>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𝑖</m:t>
                            </m:r>
                          </m:sub>
                        </m:sSub>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a:latin typeface="Cambria Math" panose="02040503050406030204" pitchFamily="18" charset="0"/>
                              </a:rPr>
                              <m:t>2</m:t>
                            </m:r>
                          </m:sup>
                        </m:s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𝑢</m:t>
                                </m:r>
                              </m:sub>
                            </m:sSub>
                            <m:sSub>
                              <m:sSubPr>
                                <m:ctrlPr>
                                  <a:rPr lang="zh-CN" altLang="zh-CN" i="1">
                                    <a:latin typeface="Cambria Math" panose="02040503050406030204" pitchFamily="18" charset="0"/>
                                  </a:rPr>
                                </m:ctrlPr>
                              </m:sSubPr>
                              <m:e>
                                <m:nary>
                                  <m:naryPr>
                                    <m:chr m:val="⨀"/>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𝑒</m:t>
                                    </m:r>
                                  </m:e>
                                </m:nary>
                              </m:e>
                              <m:sub>
                                <m:r>
                                  <a:rPr lang="en-US" altLang="zh-CN" i="1">
                                    <a:latin typeface="Cambria Math" panose="02040503050406030204" pitchFamily="18" charset="0"/>
                                  </a:rPr>
                                  <m:t>𝑖</m:t>
                                </m:r>
                              </m:sub>
                            </m:sSub>
                          </m:e>
                        </m:d>
                      </m:e>
                    </m:d>
                  </m:oMath>
                </a14:m>
                <a:r>
                  <a:rPr lang="zh-CN" altLang="zh-CN" dirty="0">
                    <a:effectLst/>
                  </a:rPr>
                  <a:t> </a:t>
                </a:r>
                <a:endParaRPr lang="zh-CN" altLang="en-US" dirty="0"/>
              </a:p>
            </p:txBody>
          </p:sp>
        </mc:Choice>
        <mc:Fallback xmlns="">
          <p:sp>
            <p:nvSpPr>
              <p:cNvPr id="12" name="矩形 11">
                <a:extLst>
                  <a:ext uri="{FF2B5EF4-FFF2-40B4-BE49-F238E27FC236}">
                    <a16:creationId xmlns:a16="http://schemas.microsoft.com/office/drawing/2014/main" id="{63D0C356-D176-C84E-9AE5-DD4B0780C924}"/>
                  </a:ext>
                </a:extLst>
              </p:cNvPr>
              <p:cNvSpPr>
                <a:spLocks noRot="1" noChangeAspect="1" noMove="1" noResize="1" noEditPoints="1" noAdjustHandles="1" noChangeArrowheads="1" noChangeShapeType="1" noTextEdit="1"/>
              </p:cNvSpPr>
              <p:nvPr/>
            </p:nvSpPr>
            <p:spPr>
              <a:xfrm>
                <a:off x="3225533" y="2044233"/>
                <a:ext cx="3971793" cy="450060"/>
              </a:xfrm>
              <a:prstGeom prst="rect">
                <a:avLst/>
              </a:prstGeom>
              <a:blipFill>
                <a:blip r:embed="rId4"/>
                <a:stretch>
                  <a:fillRect t="-38889" b="-75000"/>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36B072DB-AAB1-134F-83C0-648B801D9CFF}"/>
              </a:ext>
            </a:extLst>
          </p:cNvPr>
          <p:cNvGrpSpPr/>
          <p:nvPr/>
        </p:nvGrpSpPr>
        <p:grpSpPr>
          <a:xfrm>
            <a:off x="3295433" y="1166712"/>
            <a:ext cx="895205" cy="847967"/>
            <a:chOff x="3295433" y="1166712"/>
            <a:chExt cx="895205" cy="847967"/>
          </a:xfrm>
        </p:grpSpPr>
        <p:sp>
          <p:nvSpPr>
            <p:cNvPr id="13" name="矩形 12">
              <a:extLst>
                <a:ext uri="{FF2B5EF4-FFF2-40B4-BE49-F238E27FC236}">
                  <a16:creationId xmlns:a16="http://schemas.microsoft.com/office/drawing/2014/main" id="{D19212FA-9D44-7C4C-9D6F-C216F8A08CA2}"/>
                </a:ext>
              </a:extLst>
            </p:cNvPr>
            <p:cNvSpPr/>
            <p:nvPr/>
          </p:nvSpPr>
          <p:spPr>
            <a:xfrm>
              <a:off x="3657600" y="1685102"/>
              <a:ext cx="178130" cy="329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4" name="文本框 13">
              <a:extLst>
                <a:ext uri="{FF2B5EF4-FFF2-40B4-BE49-F238E27FC236}">
                  <a16:creationId xmlns:a16="http://schemas.microsoft.com/office/drawing/2014/main" id="{77B9871C-DA88-2A49-A82D-61E47700A868}"/>
                </a:ext>
              </a:extLst>
            </p:cNvPr>
            <p:cNvSpPr txBox="1"/>
            <p:nvPr/>
          </p:nvSpPr>
          <p:spPr>
            <a:xfrm>
              <a:off x="3295433" y="1166712"/>
              <a:ext cx="895205" cy="308674"/>
            </a:xfrm>
            <a:prstGeom prst="rect">
              <a:avLst/>
            </a:prstGeom>
            <a:noFill/>
          </p:spPr>
          <p:txBody>
            <a:bodyPr wrap="square" rtlCol="0">
              <a:spAutoFit/>
            </a:bodyPr>
            <a:lstStyle/>
            <a:p>
              <a:pPr>
                <a:lnSpc>
                  <a:spcPct val="130000"/>
                </a:lnSpc>
              </a:pPr>
              <a:r>
                <a:rPr kumimoji="1" lang="zh-CN" altLang="en-US" sz="1200" dirty="0">
                  <a:solidFill>
                    <a:srgbClr val="FF0000"/>
                  </a:solidFill>
                  <a:latin typeface="Arial" panose="020B0604020202020204" pitchFamily="34" charset="0"/>
                  <a:ea typeface="微软雅黑" panose="020B0503020204020204" pitchFamily="34" charset="-122"/>
                </a:rPr>
                <a:t>激活函数</a:t>
              </a:r>
            </a:p>
          </p:txBody>
        </p:sp>
        <p:cxnSp>
          <p:nvCxnSpPr>
            <p:cNvPr id="16" name="直线连接符 15">
              <a:extLst>
                <a:ext uri="{FF2B5EF4-FFF2-40B4-BE49-F238E27FC236}">
                  <a16:creationId xmlns:a16="http://schemas.microsoft.com/office/drawing/2014/main" id="{512918E0-F190-454A-BC85-C4217471441A}"/>
                </a:ext>
              </a:extLst>
            </p:cNvPr>
            <p:cNvCxnSpPr>
              <a:stCxn id="14" idx="2"/>
              <a:endCxn id="13" idx="0"/>
            </p:cNvCxnSpPr>
            <p:nvPr/>
          </p:nvCxnSpPr>
          <p:spPr>
            <a:xfrm>
              <a:off x="3743036" y="1475386"/>
              <a:ext cx="3629" cy="2097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6EBCF382-12C1-F74C-8E40-BD576C3A54DA}"/>
              </a:ext>
            </a:extLst>
          </p:cNvPr>
          <p:cNvGrpSpPr/>
          <p:nvPr/>
        </p:nvGrpSpPr>
        <p:grpSpPr>
          <a:xfrm>
            <a:off x="4388009" y="1245748"/>
            <a:ext cx="1324100" cy="798485"/>
            <a:chOff x="3179083" y="1216194"/>
            <a:chExt cx="1324100" cy="798485"/>
          </a:xfrm>
        </p:grpSpPr>
        <p:sp>
          <p:nvSpPr>
            <p:cNvPr id="19" name="矩形 18">
              <a:extLst>
                <a:ext uri="{FF2B5EF4-FFF2-40B4-BE49-F238E27FC236}">
                  <a16:creationId xmlns:a16="http://schemas.microsoft.com/office/drawing/2014/main" id="{7F6569E1-9264-124B-A8AC-4B5FBFE44D9B}"/>
                </a:ext>
              </a:extLst>
            </p:cNvPr>
            <p:cNvSpPr/>
            <p:nvPr/>
          </p:nvSpPr>
          <p:spPr>
            <a:xfrm>
              <a:off x="3657600" y="1685102"/>
              <a:ext cx="367067" cy="329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0" name="文本框 19">
              <a:extLst>
                <a:ext uri="{FF2B5EF4-FFF2-40B4-BE49-F238E27FC236}">
                  <a16:creationId xmlns:a16="http://schemas.microsoft.com/office/drawing/2014/main" id="{728D8B6C-410B-B34E-8932-C74301051088}"/>
                </a:ext>
              </a:extLst>
            </p:cNvPr>
            <p:cNvSpPr txBox="1"/>
            <p:nvPr/>
          </p:nvSpPr>
          <p:spPr>
            <a:xfrm>
              <a:off x="3179083" y="1216194"/>
              <a:ext cx="1324100" cy="308674"/>
            </a:xfrm>
            <a:prstGeom prst="rect">
              <a:avLst/>
            </a:prstGeom>
            <a:noFill/>
          </p:spPr>
          <p:txBody>
            <a:bodyPr wrap="square" rtlCol="0">
              <a:spAutoFit/>
            </a:bodyPr>
            <a:lstStyle/>
            <a:p>
              <a:pPr>
                <a:lnSpc>
                  <a:spcPct val="130000"/>
                </a:lnSpc>
              </a:pPr>
              <a:r>
                <a:rPr kumimoji="1" lang="zh-CN" altLang="en-US" sz="1200" dirty="0">
                  <a:solidFill>
                    <a:srgbClr val="FF0000"/>
                  </a:solidFill>
                  <a:latin typeface="Arial" panose="020B0604020202020204" pitchFamily="34" charset="0"/>
                  <a:ea typeface="微软雅黑" panose="020B0503020204020204" pitchFamily="34" charset="-122"/>
                </a:rPr>
                <a:t>邻居传递的信息</a:t>
              </a:r>
            </a:p>
          </p:txBody>
        </p:sp>
        <p:cxnSp>
          <p:nvCxnSpPr>
            <p:cNvPr id="21" name="直线连接符 20">
              <a:extLst>
                <a:ext uri="{FF2B5EF4-FFF2-40B4-BE49-F238E27FC236}">
                  <a16:creationId xmlns:a16="http://schemas.microsoft.com/office/drawing/2014/main" id="{F545D28C-26D4-0B47-A484-60B1F0ADDA81}"/>
                </a:ext>
              </a:extLst>
            </p:cNvPr>
            <p:cNvCxnSpPr>
              <a:cxnSpLocks/>
              <a:stCxn id="20" idx="2"/>
              <a:endCxn id="19" idx="0"/>
            </p:cNvCxnSpPr>
            <p:nvPr/>
          </p:nvCxnSpPr>
          <p:spPr>
            <a:xfrm>
              <a:off x="3841133" y="1524868"/>
              <a:ext cx="1" cy="1602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44EA1F9F-ED5E-1A4F-832D-DF94B6713A75}"/>
              </a:ext>
            </a:extLst>
          </p:cNvPr>
          <p:cNvGrpSpPr/>
          <p:nvPr/>
        </p:nvGrpSpPr>
        <p:grpSpPr>
          <a:xfrm>
            <a:off x="3542426" y="782352"/>
            <a:ext cx="1324100" cy="1247104"/>
            <a:chOff x="3198953" y="607682"/>
            <a:chExt cx="1324100" cy="1247104"/>
          </a:xfrm>
        </p:grpSpPr>
        <p:sp>
          <p:nvSpPr>
            <p:cNvPr id="27" name="矩形 26">
              <a:extLst>
                <a:ext uri="{FF2B5EF4-FFF2-40B4-BE49-F238E27FC236}">
                  <a16:creationId xmlns:a16="http://schemas.microsoft.com/office/drawing/2014/main" id="{446B7254-4E83-9146-973C-AE39D3B33240}"/>
                </a:ext>
              </a:extLst>
            </p:cNvPr>
            <p:cNvSpPr/>
            <p:nvPr/>
          </p:nvSpPr>
          <p:spPr>
            <a:xfrm>
              <a:off x="3548821" y="1525209"/>
              <a:ext cx="367067" cy="329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8" name="文本框 27">
              <a:extLst>
                <a:ext uri="{FF2B5EF4-FFF2-40B4-BE49-F238E27FC236}">
                  <a16:creationId xmlns:a16="http://schemas.microsoft.com/office/drawing/2014/main" id="{E5C24D95-D335-D341-81D7-059B192F7662}"/>
                </a:ext>
              </a:extLst>
            </p:cNvPr>
            <p:cNvSpPr txBox="1"/>
            <p:nvPr/>
          </p:nvSpPr>
          <p:spPr>
            <a:xfrm>
              <a:off x="3198953" y="607682"/>
              <a:ext cx="1324100" cy="308674"/>
            </a:xfrm>
            <a:prstGeom prst="rect">
              <a:avLst/>
            </a:prstGeom>
            <a:noFill/>
          </p:spPr>
          <p:txBody>
            <a:bodyPr wrap="square" rtlCol="0">
              <a:spAutoFit/>
            </a:bodyPr>
            <a:lstStyle/>
            <a:p>
              <a:pPr>
                <a:lnSpc>
                  <a:spcPct val="130000"/>
                </a:lnSpc>
              </a:pPr>
              <a:r>
                <a:rPr kumimoji="1" lang="zh-CN" altLang="en-US" sz="1200" dirty="0">
                  <a:solidFill>
                    <a:srgbClr val="FF0000"/>
                  </a:solidFill>
                  <a:latin typeface="Arial" panose="020B0604020202020204" pitchFamily="34" charset="0"/>
                  <a:ea typeface="微软雅黑" panose="020B0503020204020204" pitchFamily="34" charset="-122"/>
                </a:rPr>
                <a:t>节点本身信息</a:t>
              </a:r>
            </a:p>
          </p:txBody>
        </p:sp>
        <p:cxnSp>
          <p:nvCxnSpPr>
            <p:cNvPr id="29" name="直线连接符 28">
              <a:extLst>
                <a:ext uri="{FF2B5EF4-FFF2-40B4-BE49-F238E27FC236}">
                  <a16:creationId xmlns:a16="http://schemas.microsoft.com/office/drawing/2014/main" id="{EA819287-5B9E-DD47-8ED3-1647D1D760B8}"/>
                </a:ext>
              </a:extLst>
            </p:cNvPr>
            <p:cNvCxnSpPr>
              <a:cxnSpLocks/>
              <a:stCxn id="28" idx="2"/>
              <a:endCxn id="27" idx="0"/>
            </p:cNvCxnSpPr>
            <p:nvPr/>
          </p:nvCxnSpPr>
          <p:spPr>
            <a:xfrm flipH="1">
              <a:off x="3732355" y="916356"/>
              <a:ext cx="128648" cy="60885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D7E511DC-DA95-4B46-A36E-E8697A66FEDA}"/>
              </a:ext>
            </a:extLst>
          </p:cNvPr>
          <p:cNvGrpSpPr/>
          <p:nvPr/>
        </p:nvGrpSpPr>
        <p:grpSpPr>
          <a:xfrm>
            <a:off x="6086796" y="1633318"/>
            <a:ext cx="995610" cy="776143"/>
            <a:chOff x="3443153" y="1238536"/>
            <a:chExt cx="995610" cy="776143"/>
          </a:xfrm>
        </p:grpSpPr>
        <p:sp>
          <p:nvSpPr>
            <p:cNvPr id="37" name="矩形 36">
              <a:extLst>
                <a:ext uri="{FF2B5EF4-FFF2-40B4-BE49-F238E27FC236}">
                  <a16:creationId xmlns:a16="http://schemas.microsoft.com/office/drawing/2014/main" id="{10BD90BD-4DEB-2F40-A976-E8952545D8F8}"/>
                </a:ext>
              </a:extLst>
            </p:cNvPr>
            <p:cNvSpPr/>
            <p:nvPr/>
          </p:nvSpPr>
          <p:spPr>
            <a:xfrm>
              <a:off x="3657600" y="1685102"/>
              <a:ext cx="562695" cy="329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8" name="文本框 37">
              <a:extLst>
                <a:ext uri="{FF2B5EF4-FFF2-40B4-BE49-F238E27FC236}">
                  <a16:creationId xmlns:a16="http://schemas.microsoft.com/office/drawing/2014/main" id="{59D52565-D5D1-8E48-BE67-3677DFC80455}"/>
                </a:ext>
              </a:extLst>
            </p:cNvPr>
            <p:cNvSpPr txBox="1"/>
            <p:nvPr/>
          </p:nvSpPr>
          <p:spPr>
            <a:xfrm>
              <a:off x="3443153" y="1238536"/>
              <a:ext cx="995610" cy="308674"/>
            </a:xfrm>
            <a:prstGeom prst="rect">
              <a:avLst/>
            </a:prstGeom>
            <a:noFill/>
          </p:spPr>
          <p:txBody>
            <a:bodyPr wrap="square" rtlCol="0">
              <a:spAutoFit/>
            </a:bodyPr>
            <a:lstStyle/>
            <a:p>
              <a:pPr>
                <a:lnSpc>
                  <a:spcPct val="130000"/>
                </a:lnSpc>
              </a:pPr>
              <a:r>
                <a:rPr kumimoji="1" lang="zh-CN" altLang="en-US" sz="1200" dirty="0">
                  <a:solidFill>
                    <a:srgbClr val="FF0000"/>
                  </a:solidFill>
                  <a:latin typeface="Arial" panose="020B0604020202020204" pitchFamily="34" charset="0"/>
                  <a:ea typeface="微软雅黑" panose="020B0503020204020204" pitchFamily="34" charset="-122"/>
                </a:rPr>
                <a:t>初始化向量</a:t>
              </a:r>
            </a:p>
          </p:txBody>
        </p:sp>
        <p:cxnSp>
          <p:nvCxnSpPr>
            <p:cNvPr id="39" name="直线连接符 38">
              <a:extLst>
                <a:ext uri="{FF2B5EF4-FFF2-40B4-BE49-F238E27FC236}">
                  <a16:creationId xmlns:a16="http://schemas.microsoft.com/office/drawing/2014/main" id="{CFD21706-2838-DC4E-BE1D-90628551F584}"/>
                </a:ext>
              </a:extLst>
            </p:cNvPr>
            <p:cNvCxnSpPr>
              <a:cxnSpLocks/>
              <a:stCxn id="38" idx="2"/>
              <a:endCxn id="37" idx="0"/>
            </p:cNvCxnSpPr>
            <p:nvPr/>
          </p:nvCxnSpPr>
          <p:spPr>
            <a:xfrm flipH="1">
              <a:off x="3938948" y="1547210"/>
              <a:ext cx="2010" cy="1378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B764F6C6-6083-3A45-A733-F4CB80182C7F}"/>
                  </a:ext>
                </a:extLst>
              </p:cNvPr>
              <p:cNvSpPr/>
              <p:nvPr/>
            </p:nvSpPr>
            <p:spPr>
              <a:xfrm>
                <a:off x="3216586" y="2417861"/>
                <a:ext cx="123828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𝑢𝑢</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𝑊</m:t>
                          </m:r>
                        </m:e>
                        <m:sup>
                          <m:r>
                            <a:rPr lang="zh-CN" altLang="en-US" i="0">
                              <a:latin typeface="Cambria Math" panose="02040503050406030204" pitchFamily="18" charset="0"/>
                            </a:rPr>
                            <m:t>1</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𝑒</m:t>
                          </m:r>
                        </m:e>
                        <m:sub>
                          <m:r>
                            <a:rPr lang="zh-CN" altLang="en-US" i="1">
                              <a:latin typeface="Cambria Math" panose="02040503050406030204" pitchFamily="18" charset="0"/>
                            </a:rPr>
                            <m:t>𝑢</m:t>
                          </m:r>
                        </m:sub>
                      </m:sSub>
                    </m:oMath>
                  </m:oMathPara>
                </a14:m>
                <a:endParaRPr lang="zh-CN" altLang="en-US" dirty="0"/>
              </a:p>
            </p:txBody>
          </p:sp>
        </mc:Choice>
        <mc:Fallback xmlns="">
          <p:sp>
            <p:nvSpPr>
              <p:cNvPr id="44" name="矩形 43">
                <a:extLst>
                  <a:ext uri="{FF2B5EF4-FFF2-40B4-BE49-F238E27FC236}">
                    <a16:creationId xmlns:a16="http://schemas.microsoft.com/office/drawing/2014/main" id="{B764F6C6-6083-3A45-A733-F4CB80182C7F}"/>
                  </a:ext>
                </a:extLst>
              </p:cNvPr>
              <p:cNvSpPr>
                <a:spLocks noRot="1" noChangeAspect="1" noMove="1" noResize="1" noEditPoints="1" noAdjustHandles="1" noChangeArrowheads="1" noChangeShapeType="1" noTextEdit="1"/>
              </p:cNvSpPr>
              <p:nvPr/>
            </p:nvSpPr>
            <p:spPr>
              <a:xfrm>
                <a:off x="3216586" y="2417861"/>
                <a:ext cx="1238288" cy="307777"/>
              </a:xfrm>
              <a:prstGeom prst="rect">
                <a:avLst/>
              </a:prstGeom>
              <a:blipFill>
                <a:blip r:embed="rId5"/>
                <a:stretch>
                  <a:fillRect/>
                </a:stretch>
              </a:blipFill>
            </p:spPr>
            <p:txBody>
              <a:bodyPr/>
              <a:lstStyle/>
              <a:p>
                <a:r>
                  <a:rPr lang="zh-CN" altLang="en-US">
                    <a:noFill/>
                  </a:rPr>
                  <a:t> </a:t>
                </a:r>
              </a:p>
            </p:txBody>
          </p:sp>
        </mc:Fallback>
      </mc:AlternateContent>
      <p:pic>
        <p:nvPicPr>
          <p:cNvPr id="46" name="图片 45">
            <a:extLst>
              <a:ext uri="{FF2B5EF4-FFF2-40B4-BE49-F238E27FC236}">
                <a16:creationId xmlns:a16="http://schemas.microsoft.com/office/drawing/2014/main" id="{AFD3894C-83FD-8545-B416-7A667AFCA5E1}"/>
              </a:ext>
            </a:extLst>
          </p:cNvPr>
          <p:cNvPicPr/>
          <p:nvPr/>
        </p:nvPicPr>
        <p:blipFill rotWithShape="1">
          <a:blip r:embed="rId6" cstate="print">
            <a:grayscl/>
            <a:extLst>
              <a:ext uri="{28A0092B-C50C-407E-A947-70E740481C1C}">
                <a14:useLocalDpi xmlns:a14="http://schemas.microsoft.com/office/drawing/2010/main" val="0"/>
              </a:ext>
            </a:extLst>
          </a:blip>
          <a:srcRect l="20646" t="22436" r="42189" b="3817"/>
          <a:stretch/>
        </p:blipFill>
        <p:spPr>
          <a:xfrm>
            <a:off x="7102559" y="721768"/>
            <a:ext cx="2062567" cy="2585821"/>
          </a:xfrm>
          <a:prstGeom prst="rect">
            <a:avLst/>
          </a:prstGeom>
        </p:spPr>
      </p:pic>
      <p:sp>
        <p:nvSpPr>
          <p:cNvPr id="47" name="矩形 46">
            <a:extLst>
              <a:ext uri="{FF2B5EF4-FFF2-40B4-BE49-F238E27FC236}">
                <a16:creationId xmlns:a16="http://schemas.microsoft.com/office/drawing/2014/main" id="{EC2B0741-ECF4-704A-9B86-03F267BDBBD8}"/>
              </a:ext>
            </a:extLst>
          </p:cNvPr>
          <p:cNvSpPr/>
          <p:nvPr/>
        </p:nvSpPr>
        <p:spPr>
          <a:xfrm>
            <a:off x="1088281" y="2761086"/>
            <a:ext cx="3797283" cy="344710"/>
          </a:xfrm>
          <a:prstGeom prst="rect">
            <a:avLst/>
          </a:prstGeom>
        </p:spPr>
        <p:txBody>
          <a:bodyPr wrap="square">
            <a:spAutoFit/>
          </a:bodyPr>
          <a:lstStyle/>
          <a:p>
            <a:pPr>
              <a:lnSpc>
                <a:spcPct val="130000"/>
              </a:lnSpc>
            </a:pPr>
            <a:r>
              <a:rPr kumimoji="1" lang="zh-CN" altLang="en-US" dirty="0">
                <a:latin typeface="Arial" panose="020B0604020202020204" pitchFamily="34" charset="0"/>
                <a:ea typeface="微软雅黑" panose="020B0503020204020204" pitchFamily="34" charset="-122"/>
              </a:rPr>
              <a:t>多层嵌入传播层：</a:t>
            </a:r>
            <a:endParaRPr kumimoji="1" lang="en-US" altLang="zh-CN"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945F7F90-3339-2642-B818-A4A19F63D83C}"/>
                  </a:ext>
                </a:extLst>
              </p:cNvPr>
              <p:cNvSpPr/>
              <p:nvPr/>
            </p:nvSpPr>
            <p:spPr>
              <a:xfrm>
                <a:off x="3225533" y="3128820"/>
                <a:ext cx="2407647" cy="496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𝑒</m:t>
                          </m:r>
                        </m:e>
                        <m:sub>
                          <m:r>
                            <a:rPr lang="zh-CN" altLang="en-US" i="1">
                              <a:latin typeface="Cambria Math" panose="02040503050406030204" pitchFamily="18" charset="0"/>
                            </a:rPr>
                            <m:t>𝑢</m:t>
                          </m:r>
                        </m:sub>
                        <m:sup>
                          <m:r>
                            <a:rPr lang="zh-CN" altLang="en-US" i="1">
                              <a:latin typeface="Cambria Math" panose="02040503050406030204" pitchFamily="18" charset="0"/>
                            </a:rPr>
                            <m:t>𝑛</m:t>
                          </m:r>
                        </m:sup>
                      </m:sSubSup>
                      <m:r>
                        <a:rPr lang="zh-CN" altLang="en-US" i="0">
                          <a:latin typeface="Cambria Math" panose="02040503050406030204" pitchFamily="18" charset="0"/>
                        </a:rPr>
                        <m:t>=</m:t>
                      </m:r>
                      <m:r>
                        <a:rPr lang="zh-CN" altLang="en-US" i="1">
                          <a:latin typeface="Cambria Math" panose="02040503050406030204" pitchFamily="18" charset="0"/>
                        </a:rPr>
                        <m:t>𝑔</m:t>
                      </m:r>
                      <m:d>
                        <m:dPr>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𝑚</m:t>
                              </m:r>
                            </m:e>
                            <m:sub>
                              <m:r>
                                <a:rPr lang="zh-CN" altLang="en-US" i="1">
                                  <a:latin typeface="Cambria Math" panose="02040503050406030204" pitchFamily="18" charset="0"/>
                                </a:rPr>
                                <m:t>𝑢𝑢</m:t>
                              </m:r>
                            </m:sub>
                            <m:sup>
                              <m:r>
                                <a:rPr lang="zh-CN" altLang="en-US" i="1">
                                  <a:latin typeface="Cambria Math" panose="02040503050406030204" pitchFamily="18" charset="0"/>
                                </a:rPr>
                                <m:t>𝑛</m:t>
                              </m:r>
                            </m:sup>
                          </m:sSubSup>
                          <m:r>
                            <a:rPr lang="zh-CN" altLang="en-US" i="0">
                              <a:latin typeface="Cambria Math" panose="02040503050406030204" pitchFamily="18" charset="0"/>
                            </a:rPr>
                            <m:t>+</m:t>
                          </m:r>
                          <m:nary>
                            <m:naryPr>
                              <m:chr m:val="∑"/>
                              <m:limLoc m:val="subSup"/>
                              <m:supHide m:val="on"/>
                              <m:ctrlPr>
                                <a:rPr lang="zh-CN" altLang="zh-CN" i="1">
                                  <a:solidFill>
                                    <a:prstClr val="black"/>
                                  </a:solidFill>
                                  <a:latin typeface="Cambria Math" panose="02040503050406030204" pitchFamily="18" charset="0"/>
                                  <a:ea typeface="Cambria Math" panose="02040503050406030204" pitchFamily="18" charset="0"/>
                                </a:rPr>
                              </m:ctrlPr>
                            </m:naryPr>
                            <m:sub>
                              <m:r>
                                <a:rPr lang="en-US" altLang="zh-CN"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prstClr val="black"/>
                                      </a:solidFill>
                                      <a:latin typeface="Cambria Math" panose="02040503050406030204" pitchFamily="18" charset="0"/>
                                      <a:ea typeface="Cambria Math" panose="02040503050406030204" pitchFamily="18" charset="0"/>
                                    </a:rPr>
                                  </m:ctrlPr>
                                </m:sSupPr>
                                <m:e>
                                  <m:r>
                                    <a:rPr lang="en-US" altLang="zh-CN"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𝒩</m:t>
                                  </m:r>
                                </m:e>
                                <m:sup>
                                  <m:r>
                                    <a:rPr lang="en-US" altLang="zh-CN"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𝑢</m:t>
                                  </m:r>
                                </m:sup>
                              </m:sSup>
                            </m:sub>
                            <m:sup/>
                            <m:e>
                              <m:sSub>
                                <m:sSubPr>
                                  <m:ctrlPr>
                                    <a:rPr lang="zh-CN" altLang="zh-CN" i="1">
                                      <a:solidFill>
                                        <a:prstClr val="black"/>
                                      </a:solidFill>
                                      <a:latin typeface="Cambria Math" panose="02040503050406030204" pitchFamily="18" charset="0"/>
                                      <a:ea typeface="Cambria Math" panose="02040503050406030204" pitchFamily="18" charset="0"/>
                                    </a:rPr>
                                  </m:ctrlPr>
                                </m:sSubPr>
                                <m:e>
                                  <m:r>
                                    <a:rPr lang="en-US" altLang="zh-CN"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solidFill>
                                        <a:prstClr val="black"/>
                                      </a:solidFill>
                                      <a:latin typeface="Cambria Math" panose="02040503050406030204" pitchFamily="18" charset="0"/>
                                      <a:ea typeface="宋体" panose="02010600030101010101" pitchFamily="2" charset="-122"/>
                                      <a:cs typeface="Times New Roman" panose="02020603050405020304" pitchFamily="18" charset="0"/>
                                    </a:rPr>
                                    <m:t>𝑖𝑢</m:t>
                                  </m:r>
                                </m:sub>
                              </m:sSub>
                            </m:e>
                          </m:nary>
                        </m:e>
                      </m:d>
                    </m:oMath>
                  </m:oMathPara>
                </a14:m>
                <a:endParaRPr lang="zh-CN" altLang="en-US" dirty="0"/>
              </a:p>
            </p:txBody>
          </p:sp>
        </mc:Choice>
        <mc:Fallback xmlns="">
          <p:sp>
            <p:nvSpPr>
              <p:cNvPr id="48" name="矩形 47">
                <a:extLst>
                  <a:ext uri="{FF2B5EF4-FFF2-40B4-BE49-F238E27FC236}">
                    <a16:creationId xmlns:a16="http://schemas.microsoft.com/office/drawing/2014/main" id="{945F7F90-3339-2642-B818-A4A19F63D83C}"/>
                  </a:ext>
                </a:extLst>
              </p:cNvPr>
              <p:cNvSpPr>
                <a:spLocks noRot="1" noChangeAspect="1" noMove="1" noResize="1" noEditPoints="1" noAdjustHandles="1" noChangeArrowheads="1" noChangeShapeType="1" noTextEdit="1"/>
              </p:cNvSpPr>
              <p:nvPr/>
            </p:nvSpPr>
            <p:spPr>
              <a:xfrm>
                <a:off x="3225533" y="3128820"/>
                <a:ext cx="2407647" cy="496611"/>
              </a:xfrm>
              <a:prstGeom prst="rect">
                <a:avLst/>
              </a:prstGeom>
              <a:blipFill>
                <a:blip r:embed="rId7"/>
                <a:stretch>
                  <a:fillRect t="-150000" b="-225000"/>
                </a:stretch>
              </a:blipFill>
            </p:spPr>
            <p:txBody>
              <a:bodyPr/>
              <a:lstStyle/>
              <a:p>
                <a:r>
                  <a:rPr lang="zh-CN" altLang="en-US">
                    <a:noFill/>
                  </a:rPr>
                  <a:t> </a:t>
                </a:r>
              </a:p>
            </p:txBody>
          </p:sp>
        </mc:Fallback>
      </mc:AlternateContent>
      <p:sp>
        <p:nvSpPr>
          <p:cNvPr id="49" name="矩形 48">
            <a:extLst>
              <a:ext uri="{FF2B5EF4-FFF2-40B4-BE49-F238E27FC236}">
                <a16:creationId xmlns:a16="http://schemas.microsoft.com/office/drawing/2014/main" id="{6E8AF146-0F65-524F-A8D0-88F943B33B5C}"/>
              </a:ext>
            </a:extLst>
          </p:cNvPr>
          <p:cNvSpPr/>
          <p:nvPr/>
        </p:nvSpPr>
        <p:spPr>
          <a:xfrm>
            <a:off x="834444" y="3209967"/>
            <a:ext cx="4827319" cy="329577"/>
          </a:xfrm>
          <a:prstGeom prst="rect">
            <a:avLst/>
          </a:prstGeom>
        </p:spPr>
        <p:txBody>
          <a:bodyPr wrap="square">
            <a:spAutoFit/>
          </a:bodyPr>
          <a:lstStyle/>
          <a:p>
            <a:pPr indent="304800" algn="just">
              <a:lnSpc>
                <a:spcPts val="2000"/>
              </a:lnSpc>
            </a:pPr>
            <a:r>
              <a:rPr lang="zh-CN" altLang="zh-CN" kern="100" dirty="0">
                <a:latin typeface="Times New Roman" panose="02020603050405020304" pitchFamily="18" charset="0"/>
                <a:ea typeface="宋体" panose="02010600030101010101" pitchFamily="2" charset="-122"/>
              </a:rPr>
              <a:t>用户节点</a:t>
            </a:r>
            <a:r>
              <a:rPr lang="en-US" altLang="zh-CN" i="1" kern="100" dirty="0">
                <a:latin typeface="Times New Roman" panose="02020603050405020304" pitchFamily="18" charset="0"/>
                <a:ea typeface="宋体" panose="02010600030101010101" pitchFamily="2" charset="-122"/>
              </a:rPr>
              <a:t>u</a:t>
            </a:r>
            <a:r>
              <a:rPr lang="zh-CN" altLang="zh-CN" kern="100" dirty="0">
                <a:latin typeface="Times New Roman" panose="02020603050405020304" pitchFamily="18" charset="0"/>
                <a:ea typeface="宋体" panose="02010600030101010101" pitchFamily="2" charset="-122"/>
              </a:rPr>
              <a:t>的</a:t>
            </a:r>
            <a:r>
              <a:rPr lang="en-US" altLang="zh-CN" kern="100" dirty="0">
                <a:latin typeface="Times New Roman" panose="02020603050405020304" pitchFamily="18" charset="0"/>
                <a:ea typeface="宋体" panose="02010600030101010101" pitchFamily="2" charset="-122"/>
              </a:rPr>
              <a:t>n</a:t>
            </a:r>
            <a:r>
              <a:rPr lang="zh-CN" altLang="zh-CN" kern="100" dirty="0">
                <a:latin typeface="Times New Roman" panose="02020603050405020304" pitchFamily="18" charset="0"/>
                <a:ea typeface="宋体" panose="02010600030101010101" pitchFamily="2" charset="-122"/>
              </a:rPr>
              <a:t>阶向量为：</a:t>
            </a:r>
            <a:endParaRPr lang="zh-CN" altLang="en-US" dirty="0"/>
          </a:p>
        </p:txBody>
      </p: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BA405E3F-603B-5F48-97B9-152A20AEFA06}"/>
                  </a:ext>
                </a:extLst>
              </p:cNvPr>
              <p:cNvSpPr/>
              <p:nvPr/>
            </p:nvSpPr>
            <p:spPr>
              <a:xfrm>
                <a:off x="3225533" y="3588444"/>
                <a:ext cx="5128712" cy="5275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𝑚</m:t>
                          </m:r>
                        </m:e>
                        <m:sub>
                          <m:r>
                            <a:rPr lang="zh-CN" altLang="en-US" i="1">
                              <a:latin typeface="Cambria Math" panose="02040503050406030204" pitchFamily="18" charset="0"/>
                            </a:rPr>
                            <m:t>𝑖𝑢</m:t>
                          </m:r>
                        </m:sub>
                        <m:sup>
                          <m:r>
                            <a:rPr lang="zh-CN" altLang="en-US" i="1">
                              <a:latin typeface="Cambria Math" panose="02040503050406030204" pitchFamily="18" charset="0"/>
                            </a:rPr>
                            <m:t>𝑛</m:t>
                          </m:r>
                        </m:sup>
                      </m:sSubSup>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𝑒</m:t>
                              </m:r>
                            </m:e>
                            <m:sub>
                              <m:r>
                                <a:rPr lang="zh-CN" altLang="en-US" i="1">
                                  <a:latin typeface="Cambria Math" panose="02040503050406030204" pitchFamily="18" charset="0"/>
                                </a:rPr>
                                <m:t>𝑢</m:t>
                              </m:r>
                            </m:sub>
                            <m:sup>
                              <m:r>
                                <a:rPr lang="zh-CN" altLang="en-US" i="1">
                                  <a:latin typeface="Cambria Math" panose="02040503050406030204" pitchFamily="18" charset="0"/>
                                </a:rPr>
                                <m:t>𝑛</m:t>
                              </m:r>
                              <m:r>
                                <a:rPr lang="zh-CN" altLang="en-US" i="0">
                                  <a:latin typeface="Cambria Math" panose="02040503050406030204" pitchFamily="18" charset="0"/>
                                </a:rPr>
                                <m:t>−1</m:t>
                              </m:r>
                            </m:sup>
                          </m:sSub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𝑒</m:t>
                              </m:r>
                            </m:e>
                            <m:sub>
                              <m:r>
                                <a:rPr lang="zh-CN" altLang="en-US" i="1">
                                  <a:latin typeface="Cambria Math" panose="02040503050406030204" pitchFamily="18" charset="0"/>
                                </a:rPr>
                                <m:t>𝑖</m:t>
                              </m:r>
                            </m:sub>
                            <m:sup>
                              <m:r>
                                <a:rPr lang="zh-CN" altLang="en-US" i="1">
                                  <a:latin typeface="Cambria Math" panose="02040503050406030204" pitchFamily="18" charset="0"/>
                                </a:rPr>
                                <m:t>𝑛</m:t>
                              </m:r>
                              <m:r>
                                <a:rPr lang="zh-CN" altLang="en-US" i="0">
                                  <a:latin typeface="Cambria Math" panose="02040503050406030204" pitchFamily="18" charset="0"/>
                                </a:rPr>
                                <m:t>−1</m:t>
                              </m:r>
                            </m:sup>
                          </m:sSubSup>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0">
                                      <a:latin typeface="Cambria Math" panose="02040503050406030204" pitchFamily="18" charset="0"/>
                                    </a:rPr>
                                    <m:t>𝒩</m:t>
                                  </m:r>
                                </m:e>
                                <m:sup>
                                  <m:r>
                                    <a:rPr lang="zh-CN" altLang="en-US" i="1">
                                      <a:latin typeface="Cambria Math" panose="02040503050406030204" pitchFamily="18" charset="0"/>
                                    </a:rPr>
                                    <m:t>𝑢</m:t>
                                  </m:r>
                                </m:sup>
                              </m:sSup>
                            </m:e>
                          </m:d>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0">
                                      <a:latin typeface="Cambria Math" panose="02040503050406030204" pitchFamily="18" charset="0"/>
                                    </a:rPr>
                                    <m:t>𝒩</m:t>
                                  </m:r>
                                </m:e>
                                <m:sup>
                                  <m:r>
                                    <a:rPr lang="zh-CN" altLang="en-US" i="1">
                                      <a:latin typeface="Cambria Math" panose="02040503050406030204" pitchFamily="18" charset="0"/>
                                    </a:rPr>
                                    <m:t>𝑖</m:t>
                                  </m:r>
                                </m:sup>
                              </m:sSup>
                            </m:e>
                          </m:d>
                        </m:den>
                      </m:f>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1</m:t>
                              </m:r>
                            </m:sup>
                          </m:sSup>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𝑒</m:t>
                              </m:r>
                            </m:e>
                            <m:sub>
                              <m:r>
                                <a:rPr lang="en-US" altLang="zh-CN" i="1">
                                  <a:latin typeface="Cambria Math" panose="02040503050406030204" pitchFamily="18" charset="0"/>
                                </a:rPr>
                                <m:t>𝑖</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𝑊</m:t>
                              </m:r>
                            </m:e>
                            <m:sup>
                              <m:r>
                                <a:rPr lang="en-US" altLang="zh-CN" i="1">
                                  <a:latin typeface="Cambria Math" panose="02040503050406030204" pitchFamily="18" charset="0"/>
                                </a:rPr>
                                <m:t>2</m:t>
                              </m:r>
                            </m:sup>
                          </m:sSup>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𝑒</m:t>
                                  </m:r>
                                </m:e>
                                <m:sub>
                                  <m:r>
                                    <a:rPr lang="en-US" altLang="zh-CN" i="1">
                                      <a:latin typeface="Cambria Math" panose="02040503050406030204" pitchFamily="18" charset="0"/>
                                    </a:rPr>
                                    <m:t>𝑢</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𝑒</m:t>
                                  </m:r>
                                </m:e>
                                <m:sub>
                                  <m:r>
                                    <a:rPr lang="en-US" altLang="zh-CN" i="1">
                                      <a:latin typeface="Cambria Math" panose="02040503050406030204" pitchFamily="18" charset="0"/>
                                    </a:rPr>
                                    <m:t>𝑖</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e>
                          </m:d>
                        </m:e>
                      </m:d>
                    </m:oMath>
                  </m:oMathPara>
                </a14:m>
                <a:endParaRPr lang="zh-CN" altLang="en-US" dirty="0"/>
              </a:p>
            </p:txBody>
          </p:sp>
        </mc:Choice>
        <mc:Fallback xmlns="">
          <p:sp>
            <p:nvSpPr>
              <p:cNvPr id="50" name="矩形 49">
                <a:extLst>
                  <a:ext uri="{FF2B5EF4-FFF2-40B4-BE49-F238E27FC236}">
                    <a16:creationId xmlns:a16="http://schemas.microsoft.com/office/drawing/2014/main" id="{BA405E3F-603B-5F48-97B9-152A20AEFA06}"/>
                  </a:ext>
                </a:extLst>
              </p:cNvPr>
              <p:cNvSpPr>
                <a:spLocks noRot="1" noChangeAspect="1" noMove="1" noResize="1" noEditPoints="1" noAdjustHandles="1" noChangeArrowheads="1" noChangeShapeType="1" noTextEdit="1"/>
              </p:cNvSpPr>
              <p:nvPr/>
            </p:nvSpPr>
            <p:spPr>
              <a:xfrm>
                <a:off x="3225533" y="3588444"/>
                <a:ext cx="5128712" cy="52751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73E36273-71E0-3C43-BF5D-3357C0699D49}"/>
                  </a:ext>
                </a:extLst>
              </p:cNvPr>
              <p:cNvSpPr/>
              <p:nvPr/>
            </p:nvSpPr>
            <p:spPr>
              <a:xfrm>
                <a:off x="3242027" y="4148460"/>
                <a:ext cx="150489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𝑚</m:t>
                          </m:r>
                        </m:e>
                        <m:sub>
                          <m:r>
                            <a:rPr lang="zh-CN" altLang="en-US" i="1">
                              <a:latin typeface="Cambria Math" panose="02040503050406030204" pitchFamily="18" charset="0"/>
                            </a:rPr>
                            <m:t>𝑢𝑢</m:t>
                          </m:r>
                        </m:sub>
                        <m:sup>
                          <m:r>
                            <a:rPr lang="zh-CN" altLang="en-US" i="1">
                              <a:latin typeface="Cambria Math" panose="02040503050406030204" pitchFamily="18" charset="0"/>
                            </a:rPr>
                            <m:t>𝑛</m:t>
                          </m:r>
                        </m:sup>
                      </m:sSub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𝑊</m:t>
                          </m:r>
                        </m:e>
                        <m:sup>
                          <m:r>
                            <a:rPr lang="zh-CN" altLang="en-US" i="0">
                              <a:latin typeface="Cambria Math" panose="02040503050406030204" pitchFamily="18" charset="0"/>
                            </a:rPr>
                            <m:t>1</m:t>
                          </m:r>
                          <m:r>
                            <m:rPr>
                              <m:sty m:val="p"/>
                            </m:rPr>
                            <a:rPr lang="zh-CN" altLang="en-US" i="0">
                              <a:latin typeface="Cambria Math" panose="02040503050406030204" pitchFamily="18" charset="0"/>
                            </a:rPr>
                            <m:t>n</m:t>
                          </m:r>
                        </m:sup>
                      </m:sSup>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𝑒</m:t>
                          </m:r>
                        </m:e>
                        <m:sub>
                          <m:r>
                            <a:rPr lang="zh-CN" altLang="en-US" i="1">
                              <a:latin typeface="Cambria Math" panose="02040503050406030204" pitchFamily="18" charset="0"/>
                            </a:rPr>
                            <m:t>𝑢</m:t>
                          </m:r>
                        </m:sub>
                        <m:sup>
                          <m:r>
                            <a:rPr lang="zh-CN" altLang="en-US" i="1">
                              <a:latin typeface="Cambria Math" panose="02040503050406030204" pitchFamily="18" charset="0"/>
                            </a:rPr>
                            <m:t>𝑛</m:t>
                          </m:r>
                          <m:r>
                            <a:rPr lang="zh-CN" altLang="en-US" i="0">
                              <a:latin typeface="Cambria Math" panose="02040503050406030204" pitchFamily="18" charset="0"/>
                            </a:rPr>
                            <m:t>−1</m:t>
                          </m:r>
                        </m:sup>
                      </m:sSubSup>
                    </m:oMath>
                  </m:oMathPara>
                </a14:m>
                <a:endParaRPr lang="zh-CN" altLang="en-US" dirty="0"/>
              </a:p>
            </p:txBody>
          </p:sp>
        </mc:Choice>
        <mc:Fallback xmlns="">
          <p:sp>
            <p:nvSpPr>
              <p:cNvPr id="51" name="矩形 50">
                <a:extLst>
                  <a:ext uri="{FF2B5EF4-FFF2-40B4-BE49-F238E27FC236}">
                    <a16:creationId xmlns:a16="http://schemas.microsoft.com/office/drawing/2014/main" id="{73E36273-71E0-3C43-BF5D-3357C0699D49}"/>
                  </a:ext>
                </a:extLst>
              </p:cNvPr>
              <p:cNvSpPr>
                <a:spLocks noRot="1" noChangeAspect="1" noMove="1" noResize="1" noEditPoints="1" noAdjustHandles="1" noChangeArrowheads="1" noChangeShapeType="1" noTextEdit="1"/>
              </p:cNvSpPr>
              <p:nvPr/>
            </p:nvSpPr>
            <p:spPr>
              <a:xfrm>
                <a:off x="3242027" y="4148460"/>
                <a:ext cx="1504899" cy="307777"/>
              </a:xfrm>
              <a:prstGeom prst="rect">
                <a:avLst/>
              </a:prstGeom>
              <a:blipFill>
                <a:blip r:embed="rId9"/>
                <a:stretch>
                  <a:fillRect/>
                </a:stretch>
              </a:blipFill>
            </p:spPr>
            <p:txBody>
              <a:bodyPr/>
              <a:lstStyle/>
              <a:p>
                <a:r>
                  <a:rPr lang="zh-CN" altLang="en-US">
                    <a:noFill/>
                  </a:rPr>
                  <a:t> </a:t>
                </a:r>
              </a:p>
            </p:txBody>
          </p:sp>
        </mc:Fallback>
      </mc:AlternateContent>
      <p:pic>
        <p:nvPicPr>
          <p:cNvPr id="52" name="图片 51">
            <a:extLst>
              <a:ext uri="{FF2B5EF4-FFF2-40B4-BE49-F238E27FC236}">
                <a16:creationId xmlns:a16="http://schemas.microsoft.com/office/drawing/2014/main" id="{DB819B67-D41E-D04D-8D0B-A0E1E7C2FC57}"/>
              </a:ext>
            </a:extLst>
          </p:cNvPr>
          <p:cNvPicPr/>
          <p:nvPr/>
        </p:nvPicPr>
        <p:blipFill rotWithShape="1">
          <a:blip r:embed="rId10" cstate="print">
            <a:grayscl/>
            <a:extLst>
              <a:ext uri="{28A0092B-C50C-407E-A947-70E740481C1C}">
                <a14:useLocalDpi xmlns:a14="http://schemas.microsoft.com/office/drawing/2010/main" val="0"/>
              </a:ext>
            </a:extLst>
          </a:blip>
          <a:srcRect l="10909" t="12736" r="51831" b="13129"/>
          <a:stretch/>
        </p:blipFill>
        <p:spPr>
          <a:xfrm>
            <a:off x="160638" y="2183437"/>
            <a:ext cx="2590553" cy="2960063"/>
          </a:xfrm>
          <a:prstGeom prst="rect">
            <a:avLst/>
          </a:prstGeom>
        </p:spPr>
      </p:pic>
    </p:spTree>
    <p:extLst>
      <p:ext uri="{BB962C8B-B14F-4D97-AF65-F5344CB8AC3E}">
        <p14:creationId xmlns:p14="http://schemas.microsoft.com/office/powerpoint/2010/main" val="4426701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FC73A495-8F8E-974C-8AD8-B8B0755A1E4B}"/>
              </a:ext>
            </a:extLst>
          </p:cNvPr>
          <p:cNvSpPr>
            <a:spLocks noChangeArrowheads="1"/>
          </p:cNvSpPr>
          <p:nvPr/>
        </p:nvSpPr>
        <p:spPr bwMode="auto">
          <a:xfrm>
            <a:off x="476188" y="177842"/>
            <a:ext cx="588083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基于网络嵌入传播层的</a:t>
            </a:r>
            <a:r>
              <a:rPr lang="en-US" altLang="zh-CN" sz="1600" b="1" dirty="0">
                <a:solidFill>
                  <a:srgbClr val="071D66"/>
                </a:solidFill>
              </a:rPr>
              <a:t>top-k</a:t>
            </a:r>
            <a:r>
              <a:rPr lang="zh-CN" altLang="en-US" sz="1600" b="1" dirty="0">
                <a:solidFill>
                  <a:srgbClr val="071D66"/>
                </a:solidFill>
              </a:rPr>
              <a:t>推荐模型</a:t>
            </a:r>
            <a:endParaRPr lang="zh-CN" altLang="en-US" sz="2400" b="1" dirty="0">
              <a:solidFill>
                <a:srgbClr val="071D66"/>
              </a:solidFill>
              <a:latin typeface="Arial" panose="020B0604020202020204" pitchFamily="34" charset="0"/>
            </a:endParaRPr>
          </a:p>
        </p:txBody>
      </p:sp>
      <p:sp>
        <p:nvSpPr>
          <p:cNvPr id="3" name="等腰三角形 47">
            <a:extLst>
              <a:ext uri="{FF2B5EF4-FFF2-40B4-BE49-F238E27FC236}">
                <a16:creationId xmlns:a16="http://schemas.microsoft.com/office/drawing/2014/main" id="{BA1C1F52-F789-8D49-955D-42060C3D77CF}"/>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6" name="文本框 5">
            <a:extLst>
              <a:ext uri="{FF2B5EF4-FFF2-40B4-BE49-F238E27FC236}">
                <a16:creationId xmlns:a16="http://schemas.microsoft.com/office/drawing/2014/main" id="{6BC74DA9-231D-B044-A6D8-DA80026378B7}"/>
              </a:ext>
            </a:extLst>
          </p:cNvPr>
          <p:cNvSpPr txBox="1"/>
          <p:nvPr/>
        </p:nvSpPr>
        <p:spPr>
          <a:xfrm>
            <a:off x="501585" y="890331"/>
            <a:ext cx="2723949"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算法介绍</a:t>
            </a:r>
            <a:endParaRPr kumimoji="1" lang="en-US" altLang="zh-CN" dirty="0">
              <a:latin typeface="Arial" panose="020B0604020202020204" pitchFamily="34" charset="0"/>
              <a:ea typeface="微软雅黑" panose="020B0503020204020204" pitchFamily="34" charset="-122"/>
            </a:endParaRPr>
          </a:p>
        </p:txBody>
      </p:sp>
      <p:sp>
        <p:nvSpPr>
          <p:cNvPr id="32" name="矩形 31">
            <a:extLst>
              <a:ext uri="{FF2B5EF4-FFF2-40B4-BE49-F238E27FC236}">
                <a16:creationId xmlns:a16="http://schemas.microsoft.com/office/drawing/2014/main" id="{53FE180B-9D22-DE4C-B360-6886C0B3AD06}"/>
              </a:ext>
            </a:extLst>
          </p:cNvPr>
          <p:cNvSpPr/>
          <p:nvPr/>
        </p:nvSpPr>
        <p:spPr>
          <a:xfrm>
            <a:off x="1095351" y="1266266"/>
            <a:ext cx="3797283" cy="344710"/>
          </a:xfrm>
          <a:prstGeom prst="rect">
            <a:avLst/>
          </a:prstGeom>
        </p:spPr>
        <p:txBody>
          <a:bodyPr wrap="square">
            <a:spAutoFit/>
          </a:bodyPr>
          <a:lstStyle/>
          <a:p>
            <a:pPr>
              <a:lnSpc>
                <a:spcPct val="130000"/>
              </a:lnSpc>
            </a:pPr>
            <a:r>
              <a:rPr kumimoji="1" lang="zh-CN" altLang="en-US" dirty="0">
                <a:latin typeface="Arial" panose="020B0604020202020204" pitchFamily="34" charset="0"/>
                <a:ea typeface="微软雅黑" panose="020B0503020204020204" pitchFamily="34" charset="-122"/>
              </a:rPr>
              <a:t>模型结构：</a:t>
            </a:r>
            <a:endParaRPr kumimoji="1" lang="en-US" altLang="zh-CN" dirty="0">
              <a:latin typeface="Arial" panose="020B0604020202020204" pitchFamily="34" charset="0"/>
              <a:ea typeface="微软雅黑" panose="020B0503020204020204" pitchFamily="34" charset="-122"/>
            </a:endParaRPr>
          </a:p>
        </p:txBody>
      </p:sp>
      <p:pic>
        <p:nvPicPr>
          <p:cNvPr id="7" name="图片 6">
            <a:extLst>
              <a:ext uri="{FF2B5EF4-FFF2-40B4-BE49-F238E27FC236}">
                <a16:creationId xmlns:a16="http://schemas.microsoft.com/office/drawing/2014/main" id="{83C956E6-C6F8-044C-BF95-5E3E16D238DB}"/>
              </a:ext>
            </a:extLst>
          </p:cNvPr>
          <p:cNvPicPr>
            <a:picLocks noChangeAspect="1"/>
          </p:cNvPicPr>
          <p:nvPr/>
        </p:nvPicPr>
        <p:blipFill rotWithShape="1">
          <a:blip r:embed="rId3"/>
          <a:srcRect l="11491" t="27933" r="29157" b="30002"/>
          <a:stretch/>
        </p:blipFill>
        <p:spPr>
          <a:xfrm>
            <a:off x="1095351" y="1610976"/>
            <a:ext cx="6456916" cy="2572020"/>
          </a:xfrm>
          <a:prstGeom prst="rect">
            <a:avLst/>
          </a:prstGeom>
        </p:spPr>
      </p:pic>
      <p:sp>
        <p:nvSpPr>
          <p:cNvPr id="8" name="矩形 7">
            <a:extLst>
              <a:ext uri="{FF2B5EF4-FFF2-40B4-BE49-F238E27FC236}">
                <a16:creationId xmlns:a16="http://schemas.microsoft.com/office/drawing/2014/main" id="{072A2E40-7C4C-044E-8B17-52805B3C3A86}"/>
              </a:ext>
            </a:extLst>
          </p:cNvPr>
          <p:cNvSpPr/>
          <p:nvPr/>
        </p:nvSpPr>
        <p:spPr>
          <a:xfrm>
            <a:off x="3945741" y="1696552"/>
            <a:ext cx="1389413" cy="2247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 name="文本框 9">
            <a:extLst>
              <a:ext uri="{FF2B5EF4-FFF2-40B4-BE49-F238E27FC236}">
                <a16:creationId xmlns:a16="http://schemas.microsoft.com/office/drawing/2014/main" id="{5728BFAD-FBE2-9E4F-80D8-9AE78C7DE436}"/>
              </a:ext>
            </a:extLst>
          </p:cNvPr>
          <p:cNvSpPr txBox="1"/>
          <p:nvPr/>
        </p:nvSpPr>
        <p:spPr>
          <a:xfrm>
            <a:off x="3945741" y="3962810"/>
            <a:ext cx="1389413" cy="548740"/>
          </a:xfrm>
          <a:prstGeom prst="rect">
            <a:avLst/>
          </a:prstGeom>
          <a:noFill/>
        </p:spPr>
        <p:txBody>
          <a:bodyPr wrap="square" rtlCol="0">
            <a:spAutoFit/>
          </a:bodyPr>
          <a:lstStyle/>
          <a:p>
            <a:pPr>
              <a:lnSpc>
                <a:spcPct val="130000"/>
              </a:lnSpc>
            </a:pPr>
            <a:r>
              <a:rPr kumimoji="1" lang="zh-CN" altLang="en-US" sz="1200" dirty="0">
                <a:solidFill>
                  <a:srgbClr val="FF0000"/>
                </a:solidFill>
                <a:latin typeface="Arial" panose="020B0604020202020204" pitchFamily="34" charset="0"/>
                <a:ea typeface="微软雅黑" panose="020B0503020204020204" pitchFamily="34" charset="-122"/>
              </a:rPr>
              <a:t>多个独立的多层网络传播层结构</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6B5652F-474D-7743-8CAA-8B68CC3DBF66}"/>
                  </a:ext>
                </a:extLst>
              </p:cNvPr>
              <p:cNvSpPr txBox="1"/>
              <p:nvPr/>
            </p:nvSpPr>
            <p:spPr>
              <a:xfrm>
                <a:off x="5581403" y="4109183"/>
                <a:ext cx="3562597" cy="751744"/>
              </a:xfrm>
              <a:prstGeom prst="rect">
                <a:avLst/>
              </a:prstGeom>
              <a:noFill/>
            </p:spPr>
            <p:txBody>
              <a:bodyPr wrap="square" rtlCol="0">
                <a:spAutoFit/>
              </a:bodyPr>
              <a:lstStyle/>
              <a:p>
                <a:pPr>
                  <a:lnSpc>
                    <a:spcPct val="130000"/>
                  </a:lnSpc>
                </a:pPr>
                <a:r>
                  <a:rPr kumimoji="1" lang="zh-CN" altLang="en-US" sz="1600" dirty="0">
                    <a:latin typeface="Arial" panose="020B0604020202020204" pitchFamily="34" charset="0"/>
                    <a:ea typeface="微软雅黑" panose="020B0503020204020204" pitchFamily="34" charset="-122"/>
                  </a:rPr>
                  <a:t>目标函数：</a:t>
                </a:r>
                <a:r>
                  <a:rPr kumimoji="1" lang="en-US" altLang="zh-CN" sz="1600" dirty="0">
                    <a:latin typeface="Arial" panose="020B0604020202020204" pitchFamily="34" charset="0"/>
                    <a:ea typeface="微软雅黑" panose="020B0503020204020204" pitchFamily="34" charset="-122"/>
                  </a:rPr>
                  <a:t>BPR</a:t>
                </a:r>
              </a:p>
              <a:p>
                <a:pPr>
                  <a:lnSpc>
                    <a:spcPct val="130000"/>
                  </a:lnSpc>
                </a:pPr>
                <a14:m>
                  <m:oMath xmlns:m="http://schemas.openxmlformats.org/officeDocument/2006/math">
                    <m:r>
                      <a:rPr lang="en-US" altLang="zh-CN" i="1">
                        <a:latin typeface="Cambria Math" panose="02040503050406030204" pitchFamily="18" charset="0"/>
                      </a:rPr>
                      <m:t>𝐿𝑜𝑠𝑠</m:t>
                    </m:r>
                    <m:r>
                      <a:rPr lang="en-US" altLang="zh-CN" i="1">
                        <a:latin typeface="Cambria Math" panose="02040503050406030204" pitchFamily="18" charset="0"/>
                      </a:rPr>
                      <m:t>=</m:t>
                    </m:r>
                    <m:nary>
                      <m:naryPr>
                        <m:chr m:val="∑"/>
                        <m:limLoc m:val="subSup"/>
                        <m:supHide m:val="on"/>
                        <m:ctrlPr>
                          <a:rPr lang="zh-CN" altLang="zh-CN" i="1">
                            <a:latin typeface="Cambria Math" panose="02040503050406030204" pitchFamily="18" charset="0"/>
                          </a:rPr>
                        </m:ctrlPr>
                      </m:naryPr>
                      <m:sub>
                        <m:d>
                          <m:dPr>
                            <m:ctrlPr>
                              <a:rPr lang="zh-CN"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sub>
                      <m:sup/>
                      <m:e>
                        <m:r>
                          <a:rPr lang="en-US" altLang="zh-CN" i="1">
                            <a:latin typeface="Cambria Math" panose="02040503050406030204" pitchFamily="18" charset="0"/>
                          </a:rPr>
                          <m:t>−</m:t>
                        </m:r>
                        <m:r>
                          <a:rPr lang="en-US" altLang="zh-CN" i="1">
                            <a:latin typeface="Cambria Math" panose="02040503050406030204" pitchFamily="18" charset="0"/>
                          </a:rPr>
                          <m:t>𝑙𝑛</m:t>
                        </m:r>
                        <m:r>
                          <a:rPr lang="en-US" altLang="zh-CN" i="1">
                            <a:latin typeface="Cambria Math" panose="02040503050406030204" pitchFamily="18" charset="0"/>
                          </a:rPr>
                          <m:t>𝜎</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𝑢𝑖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𝑢𝑗</m:t>
                                </m:r>
                              </m:sub>
                            </m:sSub>
                          </m:e>
                        </m:d>
                      </m:e>
                    </m:nary>
                    <m:r>
                      <a:rPr lang="en-US" altLang="zh-CN" i="1">
                        <a:latin typeface="Cambria Math" panose="02040503050406030204" pitchFamily="18" charset="0"/>
                      </a:rPr>
                      <m:t>+</m:t>
                    </m:r>
                    <m:r>
                      <a:rPr lang="en-US" altLang="zh-CN" i="1">
                        <a:latin typeface="Cambria Math" panose="02040503050406030204" pitchFamily="18" charset="0"/>
                      </a:rPr>
                      <m:t>𝜆</m:t>
                    </m:r>
                    <m:sSubSup>
                      <m:sSubSupPr>
                        <m:ctrlPr>
                          <a:rPr lang="zh-CN" altLang="zh-CN" i="1">
                            <a:latin typeface="Cambria Math" panose="02040503050406030204" pitchFamily="18" charset="0"/>
                          </a:rPr>
                        </m:ctrlPr>
                      </m:sSubSup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𝛩</m:t>
                            </m:r>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r>
                  <a:rPr lang="zh-CN" altLang="zh-CN" sz="1600" dirty="0">
                    <a:effectLst/>
                  </a:rPr>
                  <a:t> </a:t>
                </a:r>
                <a:endParaRPr kumimoji="1" lang="zh-CN" altLang="en-US" sz="1600" dirty="0">
                  <a:latin typeface="Arial" panose="020B0604020202020204" pitchFamily="34" charset="0"/>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26B5652F-474D-7743-8CAA-8B68CC3DBF66}"/>
                  </a:ext>
                </a:extLst>
              </p:cNvPr>
              <p:cNvSpPr txBox="1">
                <a:spLocks noRot="1" noChangeAspect="1" noMove="1" noResize="1" noEditPoints="1" noAdjustHandles="1" noChangeArrowheads="1" noChangeShapeType="1" noTextEdit="1"/>
              </p:cNvSpPr>
              <p:nvPr/>
            </p:nvSpPr>
            <p:spPr>
              <a:xfrm>
                <a:off x="5581403" y="4109183"/>
                <a:ext cx="3562597" cy="751744"/>
              </a:xfrm>
              <a:prstGeom prst="rect">
                <a:avLst/>
              </a:prstGeom>
              <a:blipFill>
                <a:blip r:embed="rId4"/>
                <a:stretch>
                  <a:fillRect l="-709" b="-627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1761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FC73A495-8F8E-974C-8AD8-B8B0755A1E4B}"/>
              </a:ext>
            </a:extLst>
          </p:cNvPr>
          <p:cNvSpPr>
            <a:spLocks noChangeArrowheads="1"/>
          </p:cNvSpPr>
          <p:nvPr/>
        </p:nvSpPr>
        <p:spPr bwMode="auto">
          <a:xfrm>
            <a:off x="476188" y="177842"/>
            <a:ext cx="588083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基于网络嵌入传播层的</a:t>
            </a:r>
            <a:r>
              <a:rPr lang="en-US" altLang="zh-CN" sz="1600" b="1" dirty="0">
                <a:solidFill>
                  <a:srgbClr val="071D66"/>
                </a:solidFill>
              </a:rPr>
              <a:t>top-k</a:t>
            </a:r>
            <a:r>
              <a:rPr lang="zh-CN" altLang="en-US" sz="1600" b="1" dirty="0">
                <a:solidFill>
                  <a:srgbClr val="071D66"/>
                </a:solidFill>
              </a:rPr>
              <a:t>推荐模型</a:t>
            </a:r>
            <a:endParaRPr lang="zh-CN" altLang="en-US" sz="2400" b="1" dirty="0">
              <a:solidFill>
                <a:srgbClr val="071D66"/>
              </a:solidFill>
              <a:latin typeface="Arial" panose="020B0604020202020204" pitchFamily="34" charset="0"/>
            </a:endParaRPr>
          </a:p>
        </p:txBody>
      </p:sp>
      <p:sp>
        <p:nvSpPr>
          <p:cNvPr id="3" name="等腰三角形 47">
            <a:extLst>
              <a:ext uri="{FF2B5EF4-FFF2-40B4-BE49-F238E27FC236}">
                <a16:creationId xmlns:a16="http://schemas.microsoft.com/office/drawing/2014/main" id="{BA1C1F52-F789-8D49-955D-42060C3D77CF}"/>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6" name="文本框 5">
            <a:extLst>
              <a:ext uri="{FF2B5EF4-FFF2-40B4-BE49-F238E27FC236}">
                <a16:creationId xmlns:a16="http://schemas.microsoft.com/office/drawing/2014/main" id="{6BC74DA9-231D-B044-A6D8-DA80026378B7}"/>
              </a:ext>
            </a:extLst>
          </p:cNvPr>
          <p:cNvSpPr txBox="1"/>
          <p:nvPr/>
        </p:nvSpPr>
        <p:spPr>
          <a:xfrm>
            <a:off x="501585" y="890331"/>
            <a:ext cx="2723949"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实验及结论</a:t>
            </a:r>
            <a:endParaRPr kumimoji="1" lang="en-US" altLang="zh-CN"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26374A12-C7C4-8340-9AA2-48C464FFA522}"/>
                  </a:ext>
                </a:extLst>
              </p:cNvPr>
              <p:cNvGraphicFramePr>
                <a:graphicFrameLocks noGrp="1"/>
              </p:cNvGraphicFramePr>
              <p:nvPr>
                <p:extLst>
                  <p:ext uri="{D42A27DB-BD31-4B8C-83A1-F6EECF244321}">
                    <p14:modId xmlns:p14="http://schemas.microsoft.com/office/powerpoint/2010/main" val="495907885"/>
                  </p:ext>
                </p:extLst>
              </p:nvPr>
            </p:nvGraphicFramePr>
            <p:xfrm>
              <a:off x="1372305" y="1696883"/>
              <a:ext cx="4010597" cy="3011743"/>
            </p:xfrm>
            <a:graphic>
              <a:graphicData uri="http://schemas.openxmlformats.org/drawingml/2006/table">
                <a:tbl>
                  <a:tblPr firstRow="1" firstCol="1" bandRow="1"/>
                  <a:tblGrid>
                    <a:gridCol w="886195">
                      <a:extLst>
                        <a:ext uri="{9D8B030D-6E8A-4147-A177-3AD203B41FA5}">
                          <a16:colId xmlns:a16="http://schemas.microsoft.com/office/drawing/2014/main" val="1890803134"/>
                        </a:ext>
                      </a:extLst>
                    </a:gridCol>
                    <a:gridCol w="844828">
                      <a:extLst>
                        <a:ext uri="{9D8B030D-6E8A-4147-A177-3AD203B41FA5}">
                          <a16:colId xmlns:a16="http://schemas.microsoft.com/office/drawing/2014/main" val="273912804"/>
                        </a:ext>
                      </a:extLst>
                    </a:gridCol>
                    <a:gridCol w="1045028">
                      <a:extLst>
                        <a:ext uri="{9D8B030D-6E8A-4147-A177-3AD203B41FA5}">
                          <a16:colId xmlns:a16="http://schemas.microsoft.com/office/drawing/2014/main" val="2862124213"/>
                        </a:ext>
                      </a:extLst>
                    </a:gridCol>
                    <a:gridCol w="142504">
                      <a:extLst>
                        <a:ext uri="{9D8B030D-6E8A-4147-A177-3AD203B41FA5}">
                          <a16:colId xmlns:a16="http://schemas.microsoft.com/office/drawing/2014/main" val="3661206806"/>
                        </a:ext>
                      </a:extLst>
                    </a:gridCol>
                    <a:gridCol w="1092042">
                      <a:extLst>
                        <a:ext uri="{9D8B030D-6E8A-4147-A177-3AD203B41FA5}">
                          <a16:colId xmlns:a16="http://schemas.microsoft.com/office/drawing/2014/main" val="1509287899"/>
                        </a:ext>
                      </a:extLst>
                    </a:gridCol>
                  </a:tblGrid>
                  <a:tr h="182327">
                    <a:tc gridSpan="5">
                      <a:txBody>
                        <a:bodyPr/>
                        <a:lstStyle/>
                        <a:p>
                          <a:pPr indent="266700" algn="ctr">
                            <a:lnSpc>
                              <a:spcPts val="2000"/>
                            </a:lnSpc>
                            <a:spcAft>
                              <a:spcPts val="0"/>
                            </a:spcAft>
                          </a:pPr>
                          <a:r>
                            <a:rPr lang="zh-CN" sz="1400" kern="100" dirty="0">
                              <a:effectLst/>
                              <a:latin typeface="Times New Roman" panose="02020603050405020304" pitchFamily="18" charset="0"/>
                              <a:ea typeface="宋体" panose="02010600030101010101" pitchFamily="2" charset="-122"/>
                            </a:rPr>
                            <a:t>叠加</a:t>
                          </a:r>
                          <a14:m>
                            <m:oMath xmlns:m="http://schemas.openxmlformats.org/officeDocument/2006/math">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𝑈</m:t>
                                  </m:r>
                                </m:e>
                                <m:sub>
                                  <m:r>
                                    <a:rPr lang="en-US" sz="1400" i="1" kern="100">
                                      <a:effectLst/>
                                      <a:latin typeface="Cambria Math" panose="02040503050406030204" pitchFamily="18" charset="0"/>
                                      <a:ea typeface="宋体" panose="02010600030101010101" pitchFamily="2" charset="-122"/>
                                    </a:rPr>
                                    <m:t>𝑡</m:t>
                                  </m:r>
                                </m:sub>
                              </m:sSub>
                              <m:r>
                                <a:rPr lang="en-US" sz="1400" i="1" kern="100">
                                  <a:effectLst/>
                                  <a:latin typeface="Cambria Math" panose="02040503050406030204" pitchFamily="18" charset="0"/>
                                  <a:ea typeface="宋体" panose="02010600030101010101" pitchFamily="2" charset="-12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𝐼</m:t>
                                  </m:r>
                                </m:e>
                                <m:sub>
                                  <m:r>
                                    <a:rPr lang="en-US" sz="1400" i="1" kern="100">
                                      <a:effectLst/>
                                      <a:latin typeface="Cambria Math" panose="02040503050406030204" pitchFamily="18" charset="0"/>
                                      <a:ea typeface="宋体" panose="02010600030101010101" pitchFamily="2" charset="-122"/>
                                    </a:rPr>
                                    <m:t>𝑡</m:t>
                                  </m:r>
                                </m:sub>
                              </m:sSub>
                            </m:oMath>
                          </a14:m>
                          <a:r>
                            <a:rPr lang="zh-CN" sz="1400" kern="100" dirty="0">
                              <a:effectLst/>
                              <a:latin typeface="Times New Roman" panose="02020603050405020304" pitchFamily="18" charset="0"/>
                              <a:ea typeface="宋体" panose="02010600030101010101" pitchFamily="2" charset="-122"/>
                            </a:rPr>
                            <a:t>层</a:t>
                          </a:r>
                          <a:endParaRPr lang="zh-CN" sz="2000" kern="100" dirty="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mpd="sng">
                          <a:noFill/>
                          <a:prstDash val="solid"/>
                        </a:lnL>
                      </a:tcPr>
                    </a:tc>
                    <a:tc hMerge="1">
                      <a:txBody>
                        <a:bodyPr/>
                        <a:lstStyle/>
                        <a:p>
                          <a:pPr indent="266700" algn="ctr">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402949095"/>
                      </a:ext>
                    </a:extLst>
                  </a:tr>
                  <a:tr h="184038">
                    <a:tc>
                      <a:txBody>
                        <a:bodyPr/>
                        <a:lstStyle/>
                        <a:p>
                          <a:pPr indent="266700" algn="ctr">
                            <a:lnSpc>
                              <a:spcPts val="2000"/>
                            </a:lnSpc>
                            <a:spcAft>
                              <a:spcPts val="0"/>
                            </a:spcAft>
                          </a:pPr>
                          <a:r>
                            <a:rPr lang="en-US" sz="1400" kern="100">
                              <a:effectLst/>
                              <a:latin typeface="Times New Roman" panose="02020603050405020304" pitchFamily="18" charset="0"/>
                              <a:ea typeface="宋体" panose="02010600030101010101" pitchFamily="2" charset="-122"/>
                            </a:rPr>
                            <a:t> </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Recall</a:t>
                          </a:r>
                          <a:endParaRPr lang="zh-CN" sz="2000" kern="100" dirty="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Precison</a:t>
                          </a:r>
                          <a:endParaRPr lang="zh-CN" sz="2000" kern="100" dirty="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Ndcg</a:t>
                          </a:r>
                          <a:endParaRPr lang="zh-CN" sz="2000" kern="100" dirty="0">
                            <a:effectLst/>
                            <a:latin typeface="Times New Roman" panose="02020603050405020304" pitchFamily="18" charset="0"/>
                            <a:ea typeface="宋体" panose="02010600030101010101" pitchFamily="2" charset="-122"/>
                          </a:endParaRPr>
                        </a:p>
                      </a:txBody>
                      <a:tcPr marL="61469" marR="61469" marT="0" marB="0" anchor="ctr">
                        <a:lnL>
                          <a:noFill/>
                        </a:lnL>
                        <a:lnR>
                          <a:noFill/>
                        </a:lnR>
                        <a:lnB>
                          <a:noFill/>
                        </a:lnB>
                      </a:tcPr>
                    </a:tc>
                    <a:tc hMerge="1">
                      <a:txBody>
                        <a:bodyPr/>
                        <a:lstStyle/>
                        <a:p>
                          <a:pPr indent="126365" algn="just">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nchor="ctr">
                        <a:lnL>
                          <a:noFill/>
                        </a:lnL>
                        <a:lnR>
                          <a:noFill/>
                        </a:lnR>
                        <a:lnB>
                          <a:noFill/>
                        </a:lnB>
                      </a:tcPr>
                    </a:tc>
                    <a:extLst>
                      <a:ext uri="{0D108BD9-81ED-4DB2-BD59-A6C34878D82A}">
                        <a16:rowId xmlns:a16="http://schemas.microsoft.com/office/drawing/2014/main" val="1969303774"/>
                      </a:ext>
                    </a:extLst>
                  </a:tr>
                  <a:tr h="184038">
                    <a:tc>
                      <a:txBody>
                        <a:bodyPr/>
                        <a:lstStyle/>
                        <a:p>
                          <a:pPr indent="127000" algn="just">
                            <a:lnSpc>
                              <a:spcPts val="2000"/>
                            </a:lnSpc>
                            <a:spcAft>
                              <a:spcPts val="0"/>
                            </a:spcAft>
                          </a:pPr>
                          <a:r>
                            <a:rPr lang="en-US" sz="1400" kern="100">
                              <a:effectLst/>
                              <a:latin typeface="Times New Roman" panose="02020603050405020304" pitchFamily="18" charset="0"/>
                              <a:ea typeface="宋体" panose="02010600030101010101" pitchFamily="2" charset="-122"/>
                            </a:rPr>
                            <a:t>+1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0.15631</a:t>
                          </a: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0.12382</a:t>
                          </a: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gridSpan="2">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0.21451</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hMerge="1">
                      <a:txBody>
                        <a:bodyPr/>
                        <a:lstStyle/>
                        <a:p>
                          <a:pPr indent="126365" algn="just">
                            <a:lnSpc>
                              <a:spcPts val="2000"/>
                            </a:lnSpc>
                            <a:spcAft>
                              <a:spcPts val="0"/>
                            </a:spcAft>
                          </a:pP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extLst>
                      <a:ext uri="{0D108BD9-81ED-4DB2-BD59-A6C34878D82A}">
                        <a16:rowId xmlns:a16="http://schemas.microsoft.com/office/drawing/2014/main" val="1825590082"/>
                      </a:ext>
                    </a:extLst>
                  </a:tr>
                  <a:tr h="184089">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+2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a:noFill/>
                        </a:lnB>
                      </a:tcPr>
                    </a:tc>
                    <a:tc>
                      <a:txBody>
                        <a:bodyPr/>
                        <a:lstStyle/>
                        <a:p>
                          <a:pPr indent="127000" algn="just">
                            <a:lnSpc>
                              <a:spcPts val="2000"/>
                            </a:lnSpc>
                            <a:spcAft>
                              <a:spcPts val="0"/>
                            </a:spcAft>
                          </a:pPr>
                          <a:r>
                            <a:rPr lang="en-US" sz="1400" b="1" kern="100" dirty="0">
                              <a:effectLst/>
                              <a:latin typeface="Times New Roman" panose="02020603050405020304" pitchFamily="18" charset="0"/>
                              <a:ea typeface="宋体" panose="02010600030101010101" pitchFamily="2" charset="-122"/>
                            </a:rPr>
                            <a:t>0.15807</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0.12457</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gridSpan="2">
                      <a:txBody>
                        <a:bodyPr/>
                        <a:lstStyle/>
                        <a:p>
                          <a:pPr indent="127000" algn="just">
                            <a:lnSpc>
                              <a:spcPts val="2000"/>
                            </a:lnSpc>
                            <a:spcAft>
                              <a:spcPts val="0"/>
                            </a:spcAft>
                          </a:pPr>
                          <a:r>
                            <a:rPr lang="en-US" sz="1400" b="1" kern="100" dirty="0">
                              <a:effectLst/>
                              <a:latin typeface="Times New Roman" panose="02020603050405020304" pitchFamily="18" charset="0"/>
                              <a:ea typeface="宋体" panose="02010600030101010101" pitchFamily="2" charset="-122"/>
                            </a:rPr>
                            <a:t>0.21685</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hMerge="1">
                      <a:txBody>
                        <a:bodyPr/>
                        <a:lstStyle/>
                        <a:p>
                          <a:pPr indent="127000" algn="just">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extLst>
                      <a:ext uri="{0D108BD9-81ED-4DB2-BD59-A6C34878D82A}">
                        <a16:rowId xmlns:a16="http://schemas.microsoft.com/office/drawing/2014/main" val="3057814740"/>
                      </a:ext>
                    </a:extLst>
                  </a:tr>
                  <a:tr h="184038">
                    <a:tc>
                      <a:txBody>
                        <a:bodyPr/>
                        <a:lstStyle/>
                        <a:p>
                          <a:pPr indent="127000" algn="just">
                            <a:lnSpc>
                              <a:spcPts val="2000"/>
                            </a:lnSpc>
                            <a:spcAft>
                              <a:spcPts val="0"/>
                            </a:spcAft>
                          </a:pPr>
                          <a:r>
                            <a:rPr lang="en-US" sz="1400" kern="100">
                              <a:effectLst/>
                              <a:latin typeface="Times New Roman" panose="02020603050405020304" pitchFamily="18" charset="0"/>
                              <a:ea typeface="宋体" panose="02010600030101010101" pitchFamily="2" charset="-122"/>
                            </a:rPr>
                            <a:t>+3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0.15649</a:t>
                          </a: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0.1233</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gridSpan="2">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0.21387</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pPr indent="126365" algn="just">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3806"/>
                      </a:ext>
                    </a:extLst>
                  </a:tr>
                  <a:tr h="182327">
                    <a:tc gridSpan="5">
                      <a:txBody>
                        <a:bodyPr/>
                        <a:lstStyle/>
                        <a:p>
                          <a:pPr indent="266700" algn="ctr">
                            <a:lnSpc>
                              <a:spcPts val="2000"/>
                            </a:lnSpc>
                            <a:spcAft>
                              <a:spcPts val="0"/>
                            </a:spcAft>
                          </a:pPr>
                          <a14:m>
                            <m:oMath xmlns:m="http://schemas.openxmlformats.org/officeDocument/2006/math">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𝑈</m:t>
                                  </m:r>
                                </m:e>
                                <m:sub>
                                  <m:r>
                                    <a:rPr lang="en-US" sz="1400" i="1" kern="100">
                                      <a:effectLst/>
                                      <a:latin typeface="Cambria Math" panose="02040503050406030204" pitchFamily="18" charset="0"/>
                                      <a:ea typeface="宋体" panose="02010600030101010101" pitchFamily="2" charset="-122"/>
                                    </a:rPr>
                                    <m:t>𝑡</m:t>
                                  </m:r>
                                </m:sub>
                              </m:sSub>
                              <m:r>
                                <a:rPr lang="en-US" sz="1400" i="1" kern="100">
                                  <a:effectLst/>
                                  <a:latin typeface="Cambria Math" panose="02040503050406030204" pitchFamily="18" charset="0"/>
                                  <a:ea typeface="宋体" panose="02010600030101010101" pitchFamily="2" charset="-12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𝐼</m:t>
                                  </m:r>
                                </m:e>
                                <m:sub>
                                  <m:r>
                                    <a:rPr lang="en-US" sz="1400" i="1" kern="100">
                                      <a:effectLst/>
                                      <a:latin typeface="Cambria Math" panose="02040503050406030204" pitchFamily="18" charset="0"/>
                                      <a:ea typeface="宋体" panose="02010600030101010101" pitchFamily="2" charset="-122"/>
                                    </a:rPr>
                                    <m:t>𝑡</m:t>
                                  </m:r>
                                </m:sub>
                              </m:sSub>
                              <m:r>
                                <a:rPr lang="zh-CN" sz="1400" kern="100">
                                  <a:effectLst/>
                                  <a:latin typeface="Cambria Math" panose="02040503050406030204" pitchFamily="18" charset="0"/>
                                  <a:ea typeface="宋体" panose="02010600030101010101" pitchFamily="2" charset="-122"/>
                                </a:rPr>
                                <m:t>层</m:t>
                              </m:r>
                            </m:oMath>
                          </a14:m>
                          <a:r>
                            <a:rPr lang="zh-CN" sz="1400" kern="100">
                              <a:effectLst/>
                              <a:latin typeface="Times New Roman" panose="02020603050405020304" pitchFamily="18" charset="0"/>
                              <a:ea typeface="宋体" panose="02010600030101010101" pitchFamily="2" charset="-122"/>
                            </a:rPr>
                            <a:t>数取</a:t>
                          </a:r>
                          <a:r>
                            <a:rPr lang="en-US" sz="1400" kern="100">
                              <a:effectLst/>
                              <a:latin typeface="Times New Roman" panose="02020603050405020304" pitchFamily="18" charset="0"/>
                              <a:ea typeface="宋体" panose="02010600030101010101" pitchFamily="2" charset="-122"/>
                            </a:rPr>
                            <a:t>2</a:t>
                          </a:r>
                          <a:r>
                            <a:rPr lang="zh-CN" sz="1400" kern="100">
                              <a:effectLst/>
                              <a:latin typeface="Times New Roman" panose="02020603050405020304" pitchFamily="18" charset="0"/>
                              <a:ea typeface="宋体" panose="02010600030101010101" pitchFamily="2" charset="-122"/>
                            </a:rPr>
                            <a:t>，叠加</a:t>
                          </a:r>
                          <a14:m>
                            <m:oMath xmlns:m="http://schemas.openxmlformats.org/officeDocument/2006/math">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𝑈</m:t>
                                  </m:r>
                                </m:e>
                                <m:sub>
                                  <m:r>
                                    <a:rPr lang="en-US" sz="1400" i="1" kern="100">
                                      <a:effectLst/>
                                      <a:latin typeface="Cambria Math" panose="02040503050406030204" pitchFamily="18" charset="0"/>
                                      <a:ea typeface="宋体" panose="02010600030101010101" pitchFamily="2" charset="-122"/>
                                    </a:rPr>
                                    <m:t>𝑡</m:t>
                                  </m:r>
                                </m:sub>
                              </m:sSub>
                              <m:r>
                                <a:rPr lang="en-US" sz="1400" i="1" kern="100">
                                  <a:effectLst/>
                                  <a:latin typeface="Cambria Math" panose="02040503050406030204" pitchFamily="18" charset="0"/>
                                  <a:ea typeface="宋体" panose="02010600030101010101" pitchFamily="2" charset="-122"/>
                                </a:rPr>
                                <m:t>−</m:t>
                              </m:r>
                              <m:r>
                                <a:rPr lang="en-US" sz="1400" i="1" kern="100">
                                  <a:effectLst/>
                                  <a:latin typeface="Cambria Math" panose="02040503050406030204" pitchFamily="18" charset="0"/>
                                  <a:ea typeface="宋体" panose="02010600030101010101" pitchFamily="2" charset="-122"/>
                                </a:rPr>
                                <m:t>𝑇</m:t>
                              </m:r>
                              <m:r>
                                <a:rPr lang="en-US" sz="1400" i="1" kern="100">
                                  <a:effectLst/>
                                  <a:latin typeface="Cambria Math" panose="02040503050406030204" pitchFamily="18" charset="0"/>
                                  <a:ea typeface="宋体" panose="02010600030101010101" pitchFamily="2" charset="-12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𝐼</m:t>
                                  </m:r>
                                </m:e>
                                <m:sub>
                                  <m:r>
                                    <a:rPr lang="en-US" sz="1400" i="1" kern="100">
                                      <a:effectLst/>
                                      <a:latin typeface="Cambria Math" panose="02040503050406030204" pitchFamily="18" charset="0"/>
                                      <a:ea typeface="宋体" panose="02010600030101010101" pitchFamily="2" charset="-122"/>
                                    </a:rPr>
                                    <m:t>𝑡</m:t>
                                  </m:r>
                                </m:sub>
                              </m:sSub>
                            </m:oMath>
                          </a14:m>
                          <a:r>
                            <a:rPr lang="zh-CN" sz="1400" kern="100">
                              <a:effectLst/>
                              <a:latin typeface="Times New Roman" panose="02020603050405020304" pitchFamily="18" charset="0"/>
                              <a:ea typeface="宋体" panose="02010600030101010101" pitchFamily="2" charset="-122"/>
                            </a:rPr>
                            <a:t>层</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indent="266700" algn="ctr">
                            <a:lnSpc>
                              <a:spcPts val="2000"/>
                            </a:lnSpc>
                            <a:spcAft>
                              <a:spcPts val="0"/>
                            </a:spcAft>
                          </a:pP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42430683"/>
                      </a:ext>
                    </a:extLst>
                  </a:tr>
                  <a:tr h="184038">
                    <a:tc>
                      <a:txBody>
                        <a:bodyPr/>
                        <a:lstStyle/>
                        <a:p>
                          <a:pPr indent="266700" algn="ctr">
                            <a:lnSpc>
                              <a:spcPts val="2000"/>
                            </a:lnSpc>
                            <a:spcAft>
                              <a:spcPts val="0"/>
                            </a:spcAft>
                          </a:pPr>
                          <a:r>
                            <a:rPr lang="en-US" sz="1400" kern="100">
                              <a:effectLst/>
                              <a:latin typeface="Times New Roman" panose="02020603050405020304" pitchFamily="18" charset="0"/>
                              <a:ea typeface="宋体" panose="02010600030101010101" pitchFamily="2" charset="-122"/>
                            </a:rPr>
                            <a:t> </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Recall</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Precison</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Ndcg</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B>
                          <a:noFill/>
                        </a:lnB>
                      </a:tcPr>
                    </a:tc>
                    <a:tc hMerge="1">
                      <a:txBody>
                        <a:bodyPr/>
                        <a:lstStyle/>
                        <a:p>
                          <a:pPr indent="126365" algn="just">
                            <a:lnSpc>
                              <a:spcPts val="2000"/>
                            </a:lnSpc>
                            <a:spcAft>
                              <a:spcPts val="0"/>
                            </a:spcAft>
                          </a:pP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B>
                          <a:noFill/>
                        </a:lnB>
                      </a:tcPr>
                    </a:tc>
                    <a:extLst>
                      <a:ext uri="{0D108BD9-81ED-4DB2-BD59-A6C34878D82A}">
                        <a16:rowId xmlns:a16="http://schemas.microsoft.com/office/drawing/2014/main" val="99635178"/>
                      </a:ext>
                    </a:extLst>
                  </a:tr>
                  <a:tr h="184089">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+1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a:noFill/>
                        </a:lnB>
                      </a:tcPr>
                    </a:tc>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0.15995</a:t>
                          </a: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0.12608</a:t>
                          </a: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gridSpan="2">
                      <a:txBody>
                        <a:bodyPr/>
                        <a:lstStyle/>
                        <a:p>
                          <a:pPr indent="127000" algn="just">
                            <a:lnSpc>
                              <a:spcPts val="2000"/>
                            </a:lnSpc>
                            <a:spcAft>
                              <a:spcPts val="0"/>
                            </a:spcAft>
                          </a:pPr>
                          <a:r>
                            <a:rPr lang="en-US" sz="1400" b="1" kern="100" dirty="0">
                              <a:effectLst/>
                              <a:latin typeface="Times New Roman" panose="02020603050405020304" pitchFamily="18" charset="0"/>
                              <a:ea typeface="宋体" panose="02010600030101010101" pitchFamily="2" charset="-122"/>
                            </a:rPr>
                            <a:t>0.21834</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hMerge="1">
                      <a:txBody>
                        <a:bodyPr/>
                        <a:lstStyle/>
                        <a:p>
                          <a:pPr indent="127000" algn="just">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extLst>
                      <a:ext uri="{0D108BD9-81ED-4DB2-BD59-A6C34878D82A}">
                        <a16:rowId xmlns:a16="http://schemas.microsoft.com/office/drawing/2014/main" val="1562554286"/>
                      </a:ext>
                    </a:extLst>
                  </a:tr>
                  <a:tr h="184038">
                    <a:tc>
                      <a:txBody>
                        <a:bodyPr/>
                        <a:lstStyle/>
                        <a:p>
                          <a:pPr indent="127000" algn="just">
                            <a:lnSpc>
                              <a:spcPts val="2000"/>
                            </a:lnSpc>
                            <a:spcAft>
                              <a:spcPts val="0"/>
                            </a:spcAft>
                          </a:pPr>
                          <a:r>
                            <a:rPr lang="en-US" sz="1400" kern="100">
                              <a:effectLst/>
                              <a:latin typeface="Times New Roman" panose="02020603050405020304" pitchFamily="18" charset="0"/>
                              <a:ea typeface="宋体" panose="02010600030101010101" pitchFamily="2" charset="-122"/>
                            </a:rPr>
                            <a:t>+2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0.15926</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0.12421</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gridSpan="2">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0.21895</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pPr indent="126365" algn="just">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6045543"/>
                      </a:ext>
                    </a:extLst>
                  </a:tr>
                  <a:tr h="182327">
                    <a:tc gridSpan="5">
                      <a:txBody>
                        <a:bodyPr/>
                        <a:lstStyle/>
                        <a:p>
                          <a:pPr indent="266700" algn="ctr">
                            <a:lnSpc>
                              <a:spcPts val="2000"/>
                            </a:lnSpc>
                            <a:spcAft>
                              <a:spcPts val="0"/>
                            </a:spcAft>
                          </a:pPr>
                          <a14:m>
                            <m:oMath xmlns:m="http://schemas.openxmlformats.org/officeDocument/2006/math">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𝑈</m:t>
                                  </m:r>
                                </m:e>
                                <m:sub>
                                  <m:r>
                                    <a:rPr lang="en-US" sz="1400" i="1" kern="100">
                                      <a:effectLst/>
                                      <a:latin typeface="Cambria Math" panose="02040503050406030204" pitchFamily="18" charset="0"/>
                                      <a:ea typeface="宋体" panose="02010600030101010101" pitchFamily="2" charset="-122"/>
                                    </a:rPr>
                                    <m:t>𝑡</m:t>
                                  </m:r>
                                </m:sub>
                              </m:sSub>
                              <m:r>
                                <a:rPr lang="en-US" sz="1400" i="1" kern="100">
                                  <a:effectLst/>
                                  <a:latin typeface="Cambria Math" panose="02040503050406030204" pitchFamily="18" charset="0"/>
                                  <a:ea typeface="宋体" panose="02010600030101010101" pitchFamily="2" charset="-122"/>
                                </a:rPr>
                                <m:t>−</m:t>
                              </m:r>
                              <m:r>
                                <a:rPr lang="en-US" sz="1400" i="1" kern="100">
                                  <a:effectLst/>
                                  <a:latin typeface="Cambria Math" panose="02040503050406030204" pitchFamily="18" charset="0"/>
                                  <a:ea typeface="宋体" panose="02010600030101010101" pitchFamily="2" charset="-122"/>
                                </a:rPr>
                                <m:t>𝑇</m:t>
                              </m:r>
                              <m:r>
                                <a:rPr lang="en-US" sz="1400" i="1" kern="100">
                                  <a:effectLst/>
                                  <a:latin typeface="Cambria Math" panose="02040503050406030204" pitchFamily="18" charset="0"/>
                                  <a:ea typeface="宋体" panose="02010600030101010101" pitchFamily="2" charset="-12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𝐼</m:t>
                                  </m:r>
                                </m:e>
                                <m:sub>
                                  <m:r>
                                    <a:rPr lang="en-US" sz="1400" i="1" kern="100">
                                      <a:effectLst/>
                                      <a:latin typeface="Cambria Math" panose="02040503050406030204" pitchFamily="18" charset="0"/>
                                      <a:ea typeface="宋体" panose="02010600030101010101" pitchFamily="2" charset="-122"/>
                                    </a:rPr>
                                    <m:t>𝑡</m:t>
                                  </m:r>
                                </m:sub>
                              </m:sSub>
                              <m:r>
                                <a:rPr lang="zh-CN" sz="1400" kern="100">
                                  <a:effectLst/>
                                  <a:latin typeface="Cambria Math" panose="02040503050406030204" pitchFamily="18" charset="0"/>
                                  <a:ea typeface="宋体" panose="02010600030101010101" pitchFamily="2" charset="-122"/>
                                </a:rPr>
                                <m:t>层</m:t>
                              </m:r>
                            </m:oMath>
                          </a14:m>
                          <a:r>
                            <a:rPr lang="zh-CN" sz="1400" kern="100">
                              <a:effectLst/>
                              <a:latin typeface="Times New Roman" panose="02020603050405020304" pitchFamily="18" charset="0"/>
                              <a:ea typeface="宋体" panose="02010600030101010101" pitchFamily="2" charset="-122"/>
                            </a:rPr>
                            <a:t>数取</a:t>
                          </a:r>
                          <a:r>
                            <a:rPr lang="en-US" sz="1400" kern="100">
                              <a:effectLst/>
                              <a:latin typeface="Times New Roman" panose="02020603050405020304" pitchFamily="18" charset="0"/>
                              <a:ea typeface="宋体" panose="02010600030101010101" pitchFamily="2" charset="-122"/>
                            </a:rPr>
                            <a:t>1</a:t>
                          </a:r>
                          <a:r>
                            <a:rPr lang="zh-CN" sz="1400" kern="100">
                              <a:effectLst/>
                              <a:latin typeface="Times New Roman" panose="02020603050405020304" pitchFamily="18" charset="0"/>
                              <a:ea typeface="宋体" panose="02010600030101010101" pitchFamily="2" charset="-122"/>
                            </a:rPr>
                            <a:t>，叠加跨领域信息传输层</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indent="266700" algn="ctr">
                            <a:lnSpc>
                              <a:spcPts val="2000"/>
                            </a:lnSpc>
                            <a:spcAft>
                              <a:spcPts val="0"/>
                            </a:spcAft>
                          </a:pP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934166118"/>
                      </a:ext>
                    </a:extLst>
                  </a:tr>
                  <a:tr h="184038">
                    <a:tc>
                      <a:txBody>
                        <a:bodyPr/>
                        <a:lstStyle/>
                        <a:p>
                          <a:pPr indent="266700" algn="ctr">
                            <a:lnSpc>
                              <a:spcPts val="2000"/>
                            </a:lnSpc>
                            <a:spcAft>
                              <a:spcPts val="0"/>
                            </a:spcAft>
                          </a:pPr>
                          <a:r>
                            <a:rPr lang="en-US" sz="1400" kern="100">
                              <a:effectLst/>
                              <a:latin typeface="Times New Roman" panose="02020603050405020304" pitchFamily="18" charset="0"/>
                              <a:ea typeface="宋体" panose="02010600030101010101" pitchFamily="2" charset="-122"/>
                            </a:rPr>
                            <a:t> </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Recall</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Precison</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r>
                            <a:rPr lang="en-US" sz="1400" kern="100">
                              <a:effectLst/>
                              <a:latin typeface="Times New Roman" panose="02020603050405020304" pitchFamily="18" charset="0"/>
                              <a:ea typeface="宋体" panose="02010600030101010101" pitchFamily="2" charset="-122"/>
                            </a:rPr>
                            <a:t>Ndcg</a:t>
                          </a:r>
                          <a:endParaRPr lang="zh-CN" altLang="en-US"/>
                        </a:p>
                      </a:txBody>
                      <a:tcPr marL="61469" marR="61469" marT="0" marB="0" anchor="ctr">
                        <a:lnL>
                          <a:noFill/>
                        </a:lnL>
                        <a:lnR>
                          <a:noFill/>
                        </a:lnR>
                        <a:lnB>
                          <a:noFill/>
                        </a:lnB>
                      </a:tcPr>
                    </a:tc>
                    <a:tc>
                      <a:txBody>
                        <a:bodyPr/>
                        <a:lstStyle/>
                        <a:p>
                          <a:r>
                            <a:rPr lang="en-US" sz="1400" kern="100">
                              <a:effectLst/>
                              <a:latin typeface="Times New Roman" panose="02020603050405020304" pitchFamily="18" charset="0"/>
                              <a:ea typeface="宋体" panose="02010600030101010101" pitchFamily="2" charset="-122"/>
                            </a:rPr>
                            <a:t>Ndcg</a:t>
                          </a:r>
                          <a:endParaRPr lang="zh-CN" altLang="en-US"/>
                        </a:p>
                      </a:txBody>
                      <a:tcPr marL="61469" marR="61469" marT="0" marB="0" anchor="ctr">
                        <a:lnL>
                          <a:noFill/>
                        </a:lnL>
                        <a:lnR>
                          <a:noFill/>
                        </a:lnR>
                        <a:lnB>
                          <a:noFill/>
                        </a:lnB>
                      </a:tcPr>
                    </a:tc>
                    <a:extLst>
                      <a:ext uri="{0D108BD9-81ED-4DB2-BD59-A6C34878D82A}">
                        <a16:rowId xmlns:a16="http://schemas.microsoft.com/office/drawing/2014/main" val="2940607578"/>
                      </a:ext>
                    </a:extLst>
                  </a:tr>
                  <a:tr h="0">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+1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a:noFill/>
                        </a:lnB>
                      </a:tcPr>
                    </a:tc>
                    <a:tc>
                      <a:txBody>
                        <a:bodyPr/>
                        <a:lstStyle/>
                        <a:p>
                          <a:pPr indent="127000" algn="just">
                            <a:lnSpc>
                              <a:spcPts val="2000"/>
                            </a:lnSpc>
                            <a:spcAft>
                              <a:spcPts val="0"/>
                            </a:spcAft>
                          </a:pPr>
                          <a:r>
                            <a:rPr lang="en-US" sz="1400" b="1" kern="100" dirty="0">
                              <a:effectLst/>
                              <a:latin typeface="Times New Roman" panose="02020603050405020304" pitchFamily="18" charset="0"/>
                              <a:ea typeface="宋体" panose="02010600030101010101" pitchFamily="2" charset="-122"/>
                            </a:rPr>
                            <a:t>0.16257</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gridSpan="2">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0.12602</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hMerge="1">
                      <a:txBody>
                        <a:bodyPr/>
                        <a:lstStyle/>
                        <a:p>
                          <a:r>
                            <a:rPr lang="en-US" sz="1400" b="1" kern="100">
                              <a:effectLst/>
                              <a:latin typeface="Times New Roman" panose="02020603050405020304" pitchFamily="18" charset="0"/>
                              <a:ea typeface="宋体" panose="02010600030101010101" pitchFamily="2" charset="-122"/>
                            </a:rPr>
                            <a:t>0.22345</a:t>
                          </a:r>
                          <a:endParaRPr lang="zh-CN" altLang="en-US"/>
                        </a:p>
                      </a:txBody>
                      <a:tcPr marL="61469" marR="61469" marT="0" marB="0">
                        <a:lnL>
                          <a:noFill/>
                        </a:lnL>
                        <a:lnR>
                          <a:noFill/>
                        </a:lnR>
                        <a:lnT>
                          <a:noFill/>
                        </a:lnT>
                        <a:lnB>
                          <a:noFill/>
                        </a:lnB>
                      </a:tcPr>
                    </a:tc>
                    <a:tc>
                      <a:txBody>
                        <a:bodyPr/>
                        <a:lstStyle/>
                        <a:p>
                          <a:r>
                            <a:rPr lang="en-US" sz="1400" b="1" kern="100">
                              <a:effectLst/>
                              <a:latin typeface="Times New Roman" panose="02020603050405020304" pitchFamily="18" charset="0"/>
                              <a:ea typeface="宋体" panose="02010600030101010101" pitchFamily="2" charset="-122"/>
                            </a:rPr>
                            <a:t>0.22345</a:t>
                          </a:r>
                          <a:endParaRPr lang="zh-CN" altLang="en-US"/>
                        </a:p>
                      </a:txBody>
                      <a:tcPr marL="61469" marR="61469" marT="0" marB="0">
                        <a:lnL>
                          <a:noFill/>
                        </a:lnL>
                        <a:lnR>
                          <a:noFill/>
                        </a:lnR>
                        <a:lnT>
                          <a:noFill/>
                        </a:lnT>
                        <a:lnB>
                          <a:noFill/>
                        </a:lnB>
                      </a:tcPr>
                    </a:tc>
                    <a:extLst>
                      <a:ext uri="{0D108BD9-81ED-4DB2-BD59-A6C34878D82A}">
                        <a16:rowId xmlns:a16="http://schemas.microsoft.com/office/drawing/2014/main" val="2966765616"/>
                      </a:ext>
                    </a:extLst>
                  </a:tr>
                  <a:tr h="0">
                    <a:tc>
                      <a:txBody>
                        <a:bodyPr/>
                        <a:lstStyle/>
                        <a:p>
                          <a:pPr marL="0" indent="126365" algn="just" defTabSz="685800" rtl="0" eaLnBrk="1" latinLnBrk="0" hangingPunct="1">
                            <a:lnSpc>
                              <a:spcPts val="2000"/>
                            </a:lnSpc>
                            <a:spcAft>
                              <a:spcPts val="0"/>
                            </a:spcAft>
                          </a:pPr>
                          <a:r>
                            <a:rPr lang="en-US" sz="1400" kern="100">
                              <a:solidFill>
                                <a:schemeClr val="tx1"/>
                              </a:solidFill>
                              <a:effectLst/>
                              <a:latin typeface="Times New Roman" panose="02020603050405020304" pitchFamily="18" charset="0"/>
                              <a:ea typeface="宋体" panose="02010600030101010101" pitchFamily="2" charset="-122"/>
                              <a:cs typeface="+mn-cs"/>
                            </a:rPr>
                            <a:t>+2 layer</a:t>
                          </a:r>
                          <a:endParaRPr lang="zh-CN" altLang="en-US" sz="1400" kern="100">
                            <a:solidFill>
                              <a:schemeClr val="tx1"/>
                            </a:solidFill>
                            <a:effectLst/>
                            <a:latin typeface="Times New Roman" panose="02020603050405020304" pitchFamily="18" charset="0"/>
                            <a:ea typeface="宋体" panose="02010600030101010101" pitchFamily="2" charset="-122"/>
                            <a:cs typeface="+mn-cs"/>
                          </a:endParaRPr>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indent="126365" algn="just" defTabSz="685800" rtl="0" eaLnBrk="1" latinLnBrk="0" hangingPunct="1">
                            <a:lnSpc>
                              <a:spcPts val="2000"/>
                            </a:lnSpc>
                            <a:spcAft>
                              <a:spcPts val="0"/>
                            </a:spcAft>
                          </a:pPr>
                          <a:r>
                            <a:rPr lang="en-US" sz="1400" kern="100" dirty="0">
                              <a:solidFill>
                                <a:schemeClr val="tx1"/>
                              </a:solidFill>
                              <a:effectLst/>
                              <a:latin typeface="Times New Roman" panose="02020603050405020304" pitchFamily="18" charset="0"/>
                              <a:ea typeface="宋体" panose="02010600030101010101" pitchFamily="2" charset="-122"/>
                              <a:cs typeface="+mn-cs"/>
                            </a:rPr>
                            <a:t>0.15283</a:t>
                          </a:r>
                          <a:endParaRPr lang="zh-CN" altLang="en-US" sz="1400" kern="100" dirty="0">
                            <a:solidFill>
                              <a:schemeClr val="tx1"/>
                            </a:solidFill>
                            <a:effectLst/>
                            <a:latin typeface="Times New Roman" panose="02020603050405020304" pitchFamily="18" charset="0"/>
                            <a:ea typeface="宋体" panose="02010600030101010101" pitchFamily="2" charset="-122"/>
                            <a:cs typeface="+mn-cs"/>
                          </a:endParaRPr>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gridSpan="2">
                      <a:txBody>
                        <a:bodyPr/>
                        <a:lstStyle/>
                        <a:p>
                          <a:pPr marL="0" indent="126365" algn="just" defTabSz="685800" rtl="0" eaLnBrk="1" latinLnBrk="0" hangingPunct="1">
                            <a:lnSpc>
                              <a:spcPts val="2000"/>
                            </a:lnSpc>
                            <a:spcAft>
                              <a:spcPts val="0"/>
                            </a:spcAft>
                          </a:pPr>
                          <a:r>
                            <a:rPr lang="en-US" sz="1400" kern="100" dirty="0">
                              <a:solidFill>
                                <a:schemeClr val="tx1"/>
                              </a:solidFill>
                              <a:effectLst/>
                              <a:latin typeface="Times New Roman" panose="02020603050405020304" pitchFamily="18" charset="0"/>
                              <a:ea typeface="宋体" panose="02010600030101010101" pitchFamily="2" charset="-122"/>
                              <a:cs typeface="+mn-cs"/>
                            </a:rPr>
                            <a:t>0.11950</a:t>
                          </a:r>
                          <a:endParaRPr lang="zh-CN" altLang="en-US" sz="1400" kern="100" dirty="0">
                            <a:solidFill>
                              <a:schemeClr val="tx1"/>
                            </a:solidFill>
                            <a:effectLst/>
                            <a:latin typeface="Times New Roman" panose="02020603050405020304" pitchFamily="18" charset="0"/>
                            <a:ea typeface="宋体" panose="02010600030101010101" pitchFamily="2" charset="-122"/>
                            <a:cs typeface="+mn-cs"/>
                          </a:endParaRPr>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r>
                            <a:rPr lang="en-US" sz="1400" kern="100" dirty="0">
                              <a:solidFill>
                                <a:schemeClr val="tx1"/>
                              </a:solidFill>
                              <a:effectLst/>
                              <a:latin typeface="Times New Roman" panose="02020603050405020304" pitchFamily="18" charset="0"/>
                              <a:ea typeface="宋体" panose="02010600030101010101" pitchFamily="2" charset="-122"/>
                              <a:cs typeface="+mn-cs"/>
                            </a:rPr>
                            <a:t>0.2125	</a:t>
                          </a:r>
                          <a:endParaRPr lang="zh-CN" altLang="en-US" dirty="0"/>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r>
                            <a:rPr lang="en-US" sz="1400" kern="100" dirty="0">
                              <a:solidFill>
                                <a:schemeClr val="tx1"/>
                              </a:solidFill>
                              <a:effectLst/>
                              <a:latin typeface="Times New Roman" panose="02020603050405020304" pitchFamily="18" charset="0"/>
                              <a:ea typeface="宋体" panose="02010600030101010101" pitchFamily="2" charset="-122"/>
                              <a:cs typeface="+mn-cs"/>
                            </a:rPr>
                            <a:t>0.2125	</a:t>
                          </a:r>
                          <a:endParaRPr lang="zh-CN" altLang="en-US" dirty="0"/>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4548072"/>
                      </a:ext>
                    </a:extLst>
                  </a:tr>
                </a:tbl>
              </a:graphicData>
            </a:graphic>
          </p:graphicFrame>
        </mc:Choice>
        <mc:Fallback xmlns="">
          <p:graphicFrame>
            <p:nvGraphicFramePr>
              <p:cNvPr id="5" name="表格 4">
                <a:extLst>
                  <a:ext uri="{FF2B5EF4-FFF2-40B4-BE49-F238E27FC236}">
                    <a16:creationId xmlns:a16="http://schemas.microsoft.com/office/drawing/2014/main" id="{26374A12-C7C4-8340-9AA2-48C464FFA522}"/>
                  </a:ext>
                </a:extLst>
              </p:cNvPr>
              <p:cNvGraphicFramePr>
                <a:graphicFrameLocks noGrp="1"/>
              </p:cNvGraphicFramePr>
              <p:nvPr>
                <p:extLst>
                  <p:ext uri="{D42A27DB-BD31-4B8C-83A1-F6EECF244321}">
                    <p14:modId xmlns:p14="http://schemas.microsoft.com/office/powerpoint/2010/main" val="495907885"/>
                  </p:ext>
                </p:extLst>
              </p:nvPr>
            </p:nvGraphicFramePr>
            <p:xfrm>
              <a:off x="1372305" y="1696883"/>
              <a:ext cx="4010597" cy="3011743"/>
            </p:xfrm>
            <a:graphic>
              <a:graphicData uri="http://schemas.openxmlformats.org/drawingml/2006/table">
                <a:tbl>
                  <a:tblPr firstRow="1" firstCol="1" bandRow="1"/>
                  <a:tblGrid>
                    <a:gridCol w="886195">
                      <a:extLst>
                        <a:ext uri="{9D8B030D-6E8A-4147-A177-3AD203B41FA5}">
                          <a16:colId xmlns:a16="http://schemas.microsoft.com/office/drawing/2014/main" val="1890803134"/>
                        </a:ext>
                      </a:extLst>
                    </a:gridCol>
                    <a:gridCol w="844828">
                      <a:extLst>
                        <a:ext uri="{9D8B030D-6E8A-4147-A177-3AD203B41FA5}">
                          <a16:colId xmlns:a16="http://schemas.microsoft.com/office/drawing/2014/main" val="273912804"/>
                        </a:ext>
                      </a:extLst>
                    </a:gridCol>
                    <a:gridCol w="1045028">
                      <a:extLst>
                        <a:ext uri="{9D8B030D-6E8A-4147-A177-3AD203B41FA5}">
                          <a16:colId xmlns:a16="http://schemas.microsoft.com/office/drawing/2014/main" val="2862124213"/>
                        </a:ext>
                      </a:extLst>
                    </a:gridCol>
                    <a:gridCol w="142504">
                      <a:extLst>
                        <a:ext uri="{9D8B030D-6E8A-4147-A177-3AD203B41FA5}">
                          <a16:colId xmlns:a16="http://schemas.microsoft.com/office/drawing/2014/main" val="3661206806"/>
                        </a:ext>
                      </a:extLst>
                    </a:gridCol>
                    <a:gridCol w="1092042">
                      <a:extLst>
                        <a:ext uri="{9D8B030D-6E8A-4147-A177-3AD203B41FA5}">
                          <a16:colId xmlns:a16="http://schemas.microsoft.com/office/drawing/2014/main" val="1509287899"/>
                        </a:ext>
                      </a:extLst>
                    </a:gridCol>
                  </a:tblGrid>
                  <a:tr h="229997">
                    <a:tc gridSpan="5">
                      <a:txBody>
                        <a:bodyPr/>
                        <a:lstStyle/>
                        <a:p>
                          <a:endParaRPr lang="zh-CN"/>
                        </a:p>
                      </a:txBody>
                      <a:tcPr marL="61469" marR="6146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t="-16667" b="-1266667"/>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mpd="sng">
                          <a:noFill/>
                          <a:prstDash val="solid"/>
                        </a:lnL>
                      </a:tcPr>
                    </a:tc>
                    <a:tc hMerge="1">
                      <a:txBody>
                        <a:bodyPr/>
                        <a:lstStyle/>
                        <a:p>
                          <a:pPr indent="266700" algn="ctr">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402949095"/>
                      </a:ext>
                    </a:extLst>
                  </a:tr>
                  <a:tr h="232156">
                    <a:tc>
                      <a:txBody>
                        <a:bodyPr/>
                        <a:lstStyle/>
                        <a:p>
                          <a:pPr indent="266700" algn="ctr">
                            <a:lnSpc>
                              <a:spcPts val="2000"/>
                            </a:lnSpc>
                            <a:spcAft>
                              <a:spcPts val="0"/>
                            </a:spcAft>
                          </a:pPr>
                          <a:r>
                            <a:rPr lang="en-US" sz="1400" kern="100">
                              <a:effectLst/>
                              <a:latin typeface="Times New Roman" panose="02020603050405020304" pitchFamily="18" charset="0"/>
                              <a:ea typeface="宋体" panose="02010600030101010101" pitchFamily="2" charset="-122"/>
                            </a:rPr>
                            <a:t> </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Recall</a:t>
                          </a:r>
                          <a:endParaRPr lang="zh-CN" sz="2000" kern="100" dirty="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Precison</a:t>
                          </a:r>
                          <a:endParaRPr lang="zh-CN" sz="2000" kern="100" dirty="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Ndcg</a:t>
                          </a:r>
                          <a:endParaRPr lang="zh-CN" sz="2000" kern="100" dirty="0">
                            <a:effectLst/>
                            <a:latin typeface="Times New Roman" panose="02020603050405020304" pitchFamily="18" charset="0"/>
                            <a:ea typeface="宋体" panose="02010600030101010101" pitchFamily="2" charset="-122"/>
                          </a:endParaRPr>
                        </a:p>
                      </a:txBody>
                      <a:tcPr marL="61469" marR="61469" marT="0" marB="0" anchor="ctr">
                        <a:lnL>
                          <a:noFill/>
                        </a:lnL>
                        <a:lnR>
                          <a:noFill/>
                        </a:lnR>
                        <a:lnB>
                          <a:noFill/>
                        </a:lnB>
                      </a:tcPr>
                    </a:tc>
                    <a:tc hMerge="1">
                      <a:txBody>
                        <a:bodyPr/>
                        <a:lstStyle/>
                        <a:p>
                          <a:pPr indent="126365" algn="just">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nchor="ctr">
                        <a:lnL>
                          <a:noFill/>
                        </a:lnL>
                        <a:lnR>
                          <a:noFill/>
                        </a:lnR>
                        <a:lnB>
                          <a:noFill/>
                        </a:lnB>
                      </a:tcPr>
                    </a:tc>
                    <a:extLst>
                      <a:ext uri="{0D108BD9-81ED-4DB2-BD59-A6C34878D82A}">
                        <a16:rowId xmlns:a16="http://schemas.microsoft.com/office/drawing/2014/main" val="1969303774"/>
                      </a:ext>
                    </a:extLst>
                  </a:tr>
                  <a:tr h="232156">
                    <a:tc>
                      <a:txBody>
                        <a:bodyPr/>
                        <a:lstStyle/>
                        <a:p>
                          <a:pPr indent="127000" algn="just">
                            <a:lnSpc>
                              <a:spcPts val="2000"/>
                            </a:lnSpc>
                            <a:spcAft>
                              <a:spcPts val="0"/>
                            </a:spcAft>
                          </a:pPr>
                          <a:r>
                            <a:rPr lang="en-US" sz="1400" kern="100">
                              <a:effectLst/>
                              <a:latin typeface="Times New Roman" panose="02020603050405020304" pitchFamily="18" charset="0"/>
                              <a:ea typeface="宋体" panose="02010600030101010101" pitchFamily="2" charset="-122"/>
                            </a:rPr>
                            <a:t>+1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0.15631</a:t>
                          </a: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0.12382</a:t>
                          </a: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gridSpan="2">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0.21451</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hMerge="1">
                      <a:txBody>
                        <a:bodyPr/>
                        <a:lstStyle/>
                        <a:p>
                          <a:pPr indent="126365" algn="just">
                            <a:lnSpc>
                              <a:spcPts val="2000"/>
                            </a:lnSpc>
                            <a:spcAft>
                              <a:spcPts val="0"/>
                            </a:spcAft>
                          </a:pP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extLst>
                      <a:ext uri="{0D108BD9-81ED-4DB2-BD59-A6C34878D82A}">
                        <a16:rowId xmlns:a16="http://schemas.microsoft.com/office/drawing/2014/main" val="1825590082"/>
                      </a:ext>
                    </a:extLst>
                  </a:tr>
                  <a:tr h="232220">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+2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a:noFill/>
                        </a:lnB>
                      </a:tcPr>
                    </a:tc>
                    <a:tc>
                      <a:txBody>
                        <a:bodyPr/>
                        <a:lstStyle/>
                        <a:p>
                          <a:pPr indent="127000" algn="just">
                            <a:lnSpc>
                              <a:spcPts val="2000"/>
                            </a:lnSpc>
                            <a:spcAft>
                              <a:spcPts val="0"/>
                            </a:spcAft>
                          </a:pPr>
                          <a:r>
                            <a:rPr lang="en-US" sz="1400" b="1" kern="100" dirty="0">
                              <a:effectLst/>
                              <a:latin typeface="Times New Roman" panose="02020603050405020304" pitchFamily="18" charset="0"/>
                              <a:ea typeface="宋体" panose="02010600030101010101" pitchFamily="2" charset="-122"/>
                            </a:rPr>
                            <a:t>0.15807</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0.12457</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gridSpan="2">
                      <a:txBody>
                        <a:bodyPr/>
                        <a:lstStyle/>
                        <a:p>
                          <a:pPr indent="127000" algn="just">
                            <a:lnSpc>
                              <a:spcPts val="2000"/>
                            </a:lnSpc>
                            <a:spcAft>
                              <a:spcPts val="0"/>
                            </a:spcAft>
                          </a:pPr>
                          <a:r>
                            <a:rPr lang="en-US" sz="1400" b="1" kern="100" dirty="0">
                              <a:effectLst/>
                              <a:latin typeface="Times New Roman" panose="02020603050405020304" pitchFamily="18" charset="0"/>
                              <a:ea typeface="宋体" panose="02010600030101010101" pitchFamily="2" charset="-122"/>
                            </a:rPr>
                            <a:t>0.21685</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hMerge="1">
                      <a:txBody>
                        <a:bodyPr/>
                        <a:lstStyle/>
                        <a:p>
                          <a:pPr indent="127000" algn="just">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extLst>
                      <a:ext uri="{0D108BD9-81ED-4DB2-BD59-A6C34878D82A}">
                        <a16:rowId xmlns:a16="http://schemas.microsoft.com/office/drawing/2014/main" val="3057814740"/>
                      </a:ext>
                    </a:extLst>
                  </a:tr>
                  <a:tr h="232156">
                    <a:tc>
                      <a:txBody>
                        <a:bodyPr/>
                        <a:lstStyle/>
                        <a:p>
                          <a:pPr indent="127000" algn="just">
                            <a:lnSpc>
                              <a:spcPts val="2000"/>
                            </a:lnSpc>
                            <a:spcAft>
                              <a:spcPts val="0"/>
                            </a:spcAft>
                          </a:pPr>
                          <a:r>
                            <a:rPr lang="en-US" sz="1400" kern="100">
                              <a:effectLst/>
                              <a:latin typeface="Times New Roman" panose="02020603050405020304" pitchFamily="18" charset="0"/>
                              <a:ea typeface="宋体" panose="02010600030101010101" pitchFamily="2" charset="-122"/>
                            </a:rPr>
                            <a:t>+3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0.15649</a:t>
                          </a: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0.1233</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gridSpan="2">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0.21387</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pPr indent="126365" algn="just">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3806"/>
                      </a:ext>
                    </a:extLst>
                  </a:tr>
                  <a:tr h="229997">
                    <a:tc gridSpan="5">
                      <a:txBody>
                        <a:bodyPr/>
                        <a:lstStyle/>
                        <a:p>
                          <a:endParaRPr lang="zh-CN"/>
                        </a:p>
                      </a:txBody>
                      <a:tcPr marL="61469" marR="6146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t="-527778" b="-755556"/>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indent="266700" algn="ctr">
                            <a:lnSpc>
                              <a:spcPts val="2000"/>
                            </a:lnSpc>
                            <a:spcAft>
                              <a:spcPts val="0"/>
                            </a:spcAft>
                          </a:pP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42430683"/>
                      </a:ext>
                    </a:extLst>
                  </a:tr>
                  <a:tr h="232156">
                    <a:tc>
                      <a:txBody>
                        <a:bodyPr/>
                        <a:lstStyle/>
                        <a:p>
                          <a:pPr indent="266700" algn="ctr">
                            <a:lnSpc>
                              <a:spcPts val="2000"/>
                            </a:lnSpc>
                            <a:spcAft>
                              <a:spcPts val="0"/>
                            </a:spcAft>
                          </a:pPr>
                          <a:r>
                            <a:rPr lang="en-US" sz="1400" kern="100">
                              <a:effectLst/>
                              <a:latin typeface="Times New Roman" panose="02020603050405020304" pitchFamily="18" charset="0"/>
                              <a:ea typeface="宋体" panose="02010600030101010101" pitchFamily="2" charset="-122"/>
                            </a:rPr>
                            <a:t> </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Recall</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Precison</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Ndcg</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B>
                          <a:noFill/>
                        </a:lnB>
                      </a:tcPr>
                    </a:tc>
                    <a:tc hMerge="1">
                      <a:txBody>
                        <a:bodyPr/>
                        <a:lstStyle/>
                        <a:p>
                          <a:pPr indent="126365" algn="just">
                            <a:lnSpc>
                              <a:spcPts val="2000"/>
                            </a:lnSpc>
                            <a:spcAft>
                              <a:spcPts val="0"/>
                            </a:spcAft>
                          </a:pP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B>
                          <a:noFill/>
                        </a:lnB>
                      </a:tcPr>
                    </a:tc>
                    <a:extLst>
                      <a:ext uri="{0D108BD9-81ED-4DB2-BD59-A6C34878D82A}">
                        <a16:rowId xmlns:a16="http://schemas.microsoft.com/office/drawing/2014/main" val="99635178"/>
                      </a:ext>
                    </a:extLst>
                  </a:tr>
                  <a:tr h="232220">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+1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a:noFill/>
                        </a:lnB>
                      </a:tcPr>
                    </a:tc>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0.15995</a:t>
                          </a: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0.12608</a:t>
                          </a:r>
                          <a:endParaRPr lang="zh-CN" sz="2000" kern="10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gridSpan="2">
                      <a:txBody>
                        <a:bodyPr/>
                        <a:lstStyle/>
                        <a:p>
                          <a:pPr indent="127000" algn="just">
                            <a:lnSpc>
                              <a:spcPts val="2000"/>
                            </a:lnSpc>
                            <a:spcAft>
                              <a:spcPts val="0"/>
                            </a:spcAft>
                          </a:pPr>
                          <a:r>
                            <a:rPr lang="en-US" sz="1400" b="1" kern="100" dirty="0">
                              <a:effectLst/>
                              <a:latin typeface="Times New Roman" panose="02020603050405020304" pitchFamily="18" charset="0"/>
                              <a:ea typeface="宋体" panose="02010600030101010101" pitchFamily="2" charset="-122"/>
                            </a:rPr>
                            <a:t>0.21834</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hMerge="1">
                      <a:txBody>
                        <a:bodyPr/>
                        <a:lstStyle/>
                        <a:p>
                          <a:pPr indent="127000" algn="just">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extLst>
                      <a:ext uri="{0D108BD9-81ED-4DB2-BD59-A6C34878D82A}">
                        <a16:rowId xmlns:a16="http://schemas.microsoft.com/office/drawing/2014/main" val="1562554286"/>
                      </a:ext>
                    </a:extLst>
                  </a:tr>
                  <a:tr h="232156">
                    <a:tc>
                      <a:txBody>
                        <a:bodyPr/>
                        <a:lstStyle/>
                        <a:p>
                          <a:pPr indent="127000" algn="just">
                            <a:lnSpc>
                              <a:spcPts val="2000"/>
                            </a:lnSpc>
                            <a:spcAft>
                              <a:spcPts val="0"/>
                            </a:spcAft>
                          </a:pPr>
                          <a:r>
                            <a:rPr lang="en-US" sz="1400" kern="100">
                              <a:effectLst/>
                              <a:latin typeface="Times New Roman" panose="02020603050405020304" pitchFamily="18" charset="0"/>
                              <a:ea typeface="宋体" panose="02010600030101010101" pitchFamily="2" charset="-122"/>
                            </a:rPr>
                            <a:t>+2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0.15926</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0.12421</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gridSpan="2">
                      <a:txBody>
                        <a:bodyPr/>
                        <a:lstStyle/>
                        <a:p>
                          <a:pPr indent="126365" algn="just">
                            <a:lnSpc>
                              <a:spcPts val="2000"/>
                            </a:lnSpc>
                            <a:spcAft>
                              <a:spcPts val="0"/>
                            </a:spcAft>
                          </a:pPr>
                          <a:r>
                            <a:rPr lang="en-US" sz="1400" kern="100" dirty="0">
                              <a:effectLst/>
                              <a:latin typeface="Times New Roman" panose="02020603050405020304" pitchFamily="18" charset="0"/>
                              <a:ea typeface="宋体" panose="02010600030101010101" pitchFamily="2" charset="-122"/>
                            </a:rPr>
                            <a:t>0.21895</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pPr indent="126365" algn="just">
                            <a:lnSpc>
                              <a:spcPts val="2000"/>
                            </a:lnSpc>
                            <a:spcAft>
                              <a:spcPts val="0"/>
                            </a:spcAft>
                          </a:pP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6045543"/>
                      </a:ext>
                    </a:extLst>
                  </a:tr>
                  <a:tr h="229997">
                    <a:tc gridSpan="5">
                      <a:txBody>
                        <a:bodyPr/>
                        <a:lstStyle/>
                        <a:p>
                          <a:endParaRPr lang="zh-CN"/>
                        </a:p>
                      </a:txBody>
                      <a:tcPr marL="61469" marR="6146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t="-933333" b="-350000"/>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mpd="sng">
                          <a:noFill/>
                          <a:prstDash val="solid"/>
                        </a:lnL>
                        <a:lnT w="12700" cap="flat" cmpd="sng" algn="ctr">
                          <a:solidFill>
                            <a:srgbClr val="000000"/>
                          </a:solidFill>
                          <a:prstDash val="solid"/>
                          <a:round/>
                          <a:headEnd type="none" w="med" len="med"/>
                          <a:tailEnd type="none" w="med" len="med"/>
                        </a:lnT>
                      </a:tcPr>
                    </a:tc>
                    <a:tc hMerge="1">
                      <a:txBody>
                        <a:bodyPr/>
                        <a:lstStyle/>
                        <a:p>
                          <a:pPr indent="266700" algn="ctr">
                            <a:lnSpc>
                              <a:spcPts val="2000"/>
                            </a:lnSpc>
                            <a:spcAft>
                              <a:spcPts val="0"/>
                            </a:spcAft>
                          </a:pP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934166118"/>
                      </a:ext>
                    </a:extLst>
                  </a:tr>
                  <a:tr h="232156">
                    <a:tc>
                      <a:txBody>
                        <a:bodyPr/>
                        <a:lstStyle/>
                        <a:p>
                          <a:pPr indent="266700" algn="ctr">
                            <a:lnSpc>
                              <a:spcPts val="2000"/>
                            </a:lnSpc>
                            <a:spcAft>
                              <a:spcPts val="0"/>
                            </a:spcAft>
                          </a:pPr>
                          <a:r>
                            <a:rPr lang="en-US" sz="1400" kern="100">
                              <a:effectLst/>
                              <a:latin typeface="Times New Roman" panose="02020603050405020304" pitchFamily="18" charset="0"/>
                              <a:ea typeface="宋体" panose="02010600030101010101" pitchFamily="2" charset="-122"/>
                            </a:rPr>
                            <a:t> </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Recall</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indent="126365" algn="just">
                            <a:lnSpc>
                              <a:spcPts val="2000"/>
                            </a:lnSpc>
                            <a:spcAft>
                              <a:spcPts val="0"/>
                            </a:spcAft>
                          </a:pPr>
                          <a:r>
                            <a:rPr lang="en-US" sz="1400" kern="100">
                              <a:effectLst/>
                              <a:latin typeface="Times New Roman" panose="02020603050405020304" pitchFamily="18" charset="0"/>
                              <a:ea typeface="宋体" panose="02010600030101010101" pitchFamily="2" charset="-122"/>
                            </a:rPr>
                            <a:t>Precison</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r>
                            <a:rPr lang="en-US" sz="1400" kern="100">
                              <a:effectLst/>
                              <a:latin typeface="Times New Roman" panose="02020603050405020304" pitchFamily="18" charset="0"/>
                              <a:ea typeface="宋体" panose="02010600030101010101" pitchFamily="2" charset="-122"/>
                            </a:rPr>
                            <a:t>Ndcg</a:t>
                          </a:r>
                          <a:endParaRPr lang="zh-CN" altLang="en-US"/>
                        </a:p>
                      </a:txBody>
                      <a:tcPr marL="61469" marR="61469" marT="0" marB="0" anchor="ctr">
                        <a:lnL>
                          <a:noFill/>
                        </a:lnL>
                        <a:lnR>
                          <a:noFill/>
                        </a:lnR>
                        <a:lnB>
                          <a:noFill/>
                        </a:lnB>
                      </a:tcPr>
                    </a:tc>
                    <a:tc>
                      <a:txBody>
                        <a:bodyPr/>
                        <a:lstStyle/>
                        <a:p>
                          <a:r>
                            <a:rPr lang="en-US" sz="1400" kern="100">
                              <a:effectLst/>
                              <a:latin typeface="Times New Roman" panose="02020603050405020304" pitchFamily="18" charset="0"/>
                              <a:ea typeface="宋体" panose="02010600030101010101" pitchFamily="2" charset="-122"/>
                            </a:rPr>
                            <a:t>Ndcg</a:t>
                          </a:r>
                          <a:endParaRPr lang="zh-CN" altLang="en-US"/>
                        </a:p>
                      </a:txBody>
                      <a:tcPr marL="61469" marR="61469" marT="0" marB="0" anchor="ctr">
                        <a:lnL>
                          <a:noFill/>
                        </a:lnL>
                        <a:lnR>
                          <a:noFill/>
                        </a:lnR>
                        <a:lnB>
                          <a:noFill/>
                        </a:lnB>
                      </a:tcPr>
                    </a:tc>
                    <a:extLst>
                      <a:ext uri="{0D108BD9-81ED-4DB2-BD59-A6C34878D82A}">
                        <a16:rowId xmlns:a16="http://schemas.microsoft.com/office/drawing/2014/main" val="2940607578"/>
                      </a:ext>
                    </a:extLst>
                  </a:tr>
                  <a:tr h="232220">
                    <a:tc>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+1 layer</a:t>
                          </a:r>
                          <a:endParaRPr lang="zh-CN" sz="2000" kern="100">
                            <a:effectLst/>
                            <a:latin typeface="Times New Roman" panose="02020603050405020304" pitchFamily="18" charset="0"/>
                            <a:ea typeface="宋体" panose="02010600030101010101" pitchFamily="2" charset="-122"/>
                          </a:endParaRPr>
                        </a:p>
                      </a:txBody>
                      <a:tcPr marL="61469" marR="61469" marT="0" marB="0" anchor="ctr">
                        <a:lnL>
                          <a:noFill/>
                        </a:lnL>
                        <a:lnR>
                          <a:noFill/>
                        </a:lnR>
                        <a:lnT>
                          <a:noFill/>
                        </a:lnT>
                        <a:lnB>
                          <a:noFill/>
                        </a:lnB>
                      </a:tcPr>
                    </a:tc>
                    <a:tc>
                      <a:txBody>
                        <a:bodyPr/>
                        <a:lstStyle/>
                        <a:p>
                          <a:pPr indent="127000" algn="just">
                            <a:lnSpc>
                              <a:spcPts val="2000"/>
                            </a:lnSpc>
                            <a:spcAft>
                              <a:spcPts val="0"/>
                            </a:spcAft>
                          </a:pPr>
                          <a:r>
                            <a:rPr lang="en-US" sz="1400" b="1" kern="100" dirty="0">
                              <a:effectLst/>
                              <a:latin typeface="Times New Roman" panose="02020603050405020304" pitchFamily="18" charset="0"/>
                              <a:ea typeface="宋体" panose="02010600030101010101" pitchFamily="2" charset="-122"/>
                            </a:rPr>
                            <a:t>0.16257</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gridSpan="2">
                      <a:txBody>
                        <a:bodyPr/>
                        <a:lstStyle/>
                        <a:p>
                          <a:pPr indent="127000" algn="just">
                            <a:lnSpc>
                              <a:spcPts val="2000"/>
                            </a:lnSpc>
                            <a:spcAft>
                              <a:spcPts val="0"/>
                            </a:spcAft>
                          </a:pPr>
                          <a:r>
                            <a:rPr lang="en-US" sz="1400" b="1" kern="100">
                              <a:effectLst/>
                              <a:latin typeface="Times New Roman" panose="02020603050405020304" pitchFamily="18" charset="0"/>
                              <a:ea typeface="宋体" panose="02010600030101010101" pitchFamily="2" charset="-122"/>
                            </a:rPr>
                            <a:t>0.12602</a:t>
                          </a:r>
                          <a:endParaRPr lang="zh-CN" sz="2000" kern="100" dirty="0">
                            <a:effectLst/>
                            <a:latin typeface="Times New Roman" panose="02020603050405020304" pitchFamily="18" charset="0"/>
                            <a:ea typeface="宋体" panose="02010600030101010101" pitchFamily="2" charset="-122"/>
                          </a:endParaRPr>
                        </a:p>
                      </a:txBody>
                      <a:tcPr marL="61469" marR="61469" marT="0" marB="0">
                        <a:lnL>
                          <a:noFill/>
                        </a:lnL>
                        <a:lnR>
                          <a:noFill/>
                        </a:lnR>
                        <a:lnT>
                          <a:noFill/>
                        </a:lnT>
                        <a:lnB>
                          <a:noFill/>
                        </a:lnB>
                      </a:tcPr>
                    </a:tc>
                    <a:tc hMerge="1">
                      <a:txBody>
                        <a:bodyPr/>
                        <a:lstStyle/>
                        <a:p>
                          <a:r>
                            <a:rPr lang="en-US" sz="1400" b="1" kern="100">
                              <a:effectLst/>
                              <a:latin typeface="Times New Roman" panose="02020603050405020304" pitchFamily="18" charset="0"/>
                              <a:ea typeface="宋体" panose="02010600030101010101" pitchFamily="2" charset="-122"/>
                            </a:rPr>
                            <a:t>0.22345</a:t>
                          </a:r>
                          <a:endParaRPr lang="zh-CN" altLang="en-US"/>
                        </a:p>
                      </a:txBody>
                      <a:tcPr marL="61469" marR="61469" marT="0" marB="0">
                        <a:lnL>
                          <a:noFill/>
                        </a:lnL>
                        <a:lnR>
                          <a:noFill/>
                        </a:lnR>
                        <a:lnT>
                          <a:noFill/>
                        </a:lnT>
                        <a:lnB>
                          <a:noFill/>
                        </a:lnB>
                      </a:tcPr>
                    </a:tc>
                    <a:tc>
                      <a:txBody>
                        <a:bodyPr/>
                        <a:lstStyle/>
                        <a:p>
                          <a:r>
                            <a:rPr lang="en-US" sz="1400" b="1" kern="100">
                              <a:effectLst/>
                              <a:latin typeface="Times New Roman" panose="02020603050405020304" pitchFamily="18" charset="0"/>
                              <a:ea typeface="宋体" panose="02010600030101010101" pitchFamily="2" charset="-122"/>
                            </a:rPr>
                            <a:t>0.22345</a:t>
                          </a:r>
                          <a:endParaRPr lang="zh-CN" altLang="en-US"/>
                        </a:p>
                      </a:txBody>
                      <a:tcPr marL="61469" marR="61469" marT="0" marB="0">
                        <a:lnL>
                          <a:noFill/>
                        </a:lnL>
                        <a:lnR>
                          <a:noFill/>
                        </a:lnR>
                        <a:lnT>
                          <a:noFill/>
                        </a:lnT>
                        <a:lnB>
                          <a:noFill/>
                        </a:lnB>
                      </a:tcPr>
                    </a:tc>
                    <a:extLst>
                      <a:ext uri="{0D108BD9-81ED-4DB2-BD59-A6C34878D82A}">
                        <a16:rowId xmlns:a16="http://schemas.microsoft.com/office/drawing/2014/main" val="2966765616"/>
                      </a:ext>
                    </a:extLst>
                  </a:tr>
                  <a:tr h="232156">
                    <a:tc>
                      <a:txBody>
                        <a:bodyPr/>
                        <a:lstStyle/>
                        <a:p>
                          <a:pPr marL="0" indent="126365" algn="just" defTabSz="685800" rtl="0" eaLnBrk="1" latinLnBrk="0" hangingPunct="1">
                            <a:lnSpc>
                              <a:spcPts val="2000"/>
                            </a:lnSpc>
                            <a:spcAft>
                              <a:spcPts val="0"/>
                            </a:spcAft>
                          </a:pPr>
                          <a:r>
                            <a:rPr lang="en-US" sz="1400" kern="100">
                              <a:solidFill>
                                <a:schemeClr val="tx1"/>
                              </a:solidFill>
                              <a:effectLst/>
                              <a:latin typeface="Times New Roman" panose="02020603050405020304" pitchFamily="18" charset="0"/>
                              <a:ea typeface="宋体" panose="02010600030101010101" pitchFamily="2" charset="-122"/>
                              <a:cs typeface="+mn-cs"/>
                            </a:rPr>
                            <a:t>+2 layer</a:t>
                          </a:r>
                          <a:endParaRPr lang="zh-CN" altLang="en-US" sz="1400" kern="100">
                            <a:solidFill>
                              <a:schemeClr val="tx1"/>
                            </a:solidFill>
                            <a:effectLst/>
                            <a:latin typeface="Times New Roman" panose="02020603050405020304" pitchFamily="18" charset="0"/>
                            <a:ea typeface="宋体" panose="02010600030101010101" pitchFamily="2" charset="-122"/>
                            <a:cs typeface="+mn-cs"/>
                          </a:endParaRPr>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indent="126365" algn="just" defTabSz="685800" rtl="0" eaLnBrk="1" latinLnBrk="0" hangingPunct="1">
                            <a:lnSpc>
                              <a:spcPts val="2000"/>
                            </a:lnSpc>
                            <a:spcAft>
                              <a:spcPts val="0"/>
                            </a:spcAft>
                          </a:pPr>
                          <a:r>
                            <a:rPr lang="en-US" sz="1400" kern="100" dirty="0">
                              <a:solidFill>
                                <a:schemeClr val="tx1"/>
                              </a:solidFill>
                              <a:effectLst/>
                              <a:latin typeface="Times New Roman" panose="02020603050405020304" pitchFamily="18" charset="0"/>
                              <a:ea typeface="宋体" panose="02010600030101010101" pitchFamily="2" charset="-122"/>
                              <a:cs typeface="+mn-cs"/>
                            </a:rPr>
                            <a:t>0.15283</a:t>
                          </a:r>
                          <a:endParaRPr lang="zh-CN" altLang="en-US" sz="1400" kern="100" dirty="0">
                            <a:solidFill>
                              <a:schemeClr val="tx1"/>
                            </a:solidFill>
                            <a:effectLst/>
                            <a:latin typeface="Times New Roman" panose="02020603050405020304" pitchFamily="18" charset="0"/>
                            <a:ea typeface="宋体" panose="02010600030101010101" pitchFamily="2" charset="-122"/>
                            <a:cs typeface="+mn-cs"/>
                          </a:endParaRPr>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gridSpan="2">
                      <a:txBody>
                        <a:bodyPr/>
                        <a:lstStyle/>
                        <a:p>
                          <a:pPr marL="0" indent="126365" algn="just" defTabSz="685800" rtl="0" eaLnBrk="1" latinLnBrk="0" hangingPunct="1">
                            <a:lnSpc>
                              <a:spcPts val="2000"/>
                            </a:lnSpc>
                            <a:spcAft>
                              <a:spcPts val="0"/>
                            </a:spcAft>
                          </a:pPr>
                          <a:r>
                            <a:rPr lang="en-US" sz="1400" kern="100" dirty="0">
                              <a:solidFill>
                                <a:schemeClr val="tx1"/>
                              </a:solidFill>
                              <a:effectLst/>
                              <a:latin typeface="Times New Roman" panose="02020603050405020304" pitchFamily="18" charset="0"/>
                              <a:ea typeface="宋体" panose="02010600030101010101" pitchFamily="2" charset="-122"/>
                              <a:cs typeface="+mn-cs"/>
                            </a:rPr>
                            <a:t>0.11950</a:t>
                          </a:r>
                          <a:endParaRPr lang="zh-CN" altLang="en-US" sz="1400" kern="100" dirty="0">
                            <a:solidFill>
                              <a:schemeClr val="tx1"/>
                            </a:solidFill>
                            <a:effectLst/>
                            <a:latin typeface="Times New Roman" panose="02020603050405020304" pitchFamily="18" charset="0"/>
                            <a:ea typeface="宋体" panose="02010600030101010101" pitchFamily="2" charset="-122"/>
                            <a:cs typeface="+mn-cs"/>
                          </a:endParaRPr>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r>
                            <a:rPr lang="en-US" sz="1400" kern="100" dirty="0">
                              <a:solidFill>
                                <a:schemeClr val="tx1"/>
                              </a:solidFill>
                              <a:effectLst/>
                              <a:latin typeface="Times New Roman" panose="02020603050405020304" pitchFamily="18" charset="0"/>
                              <a:ea typeface="宋体" panose="02010600030101010101" pitchFamily="2" charset="-122"/>
                              <a:cs typeface="+mn-cs"/>
                            </a:rPr>
                            <a:t>0.2125	</a:t>
                          </a:r>
                          <a:endParaRPr lang="zh-CN" altLang="en-US" dirty="0"/>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r>
                            <a:rPr lang="en-US" sz="1400" kern="100" dirty="0">
                              <a:solidFill>
                                <a:schemeClr val="tx1"/>
                              </a:solidFill>
                              <a:effectLst/>
                              <a:latin typeface="Times New Roman" panose="02020603050405020304" pitchFamily="18" charset="0"/>
                              <a:ea typeface="宋体" panose="02010600030101010101" pitchFamily="2" charset="-122"/>
                              <a:cs typeface="+mn-cs"/>
                            </a:rPr>
                            <a:t>0.2125	</a:t>
                          </a:r>
                          <a:endParaRPr lang="zh-CN" altLang="en-US" dirty="0"/>
                        </a:p>
                      </a:txBody>
                      <a:tcPr marL="61469" marR="61469"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4548072"/>
                      </a:ext>
                    </a:extLst>
                  </a:tr>
                </a:tbl>
              </a:graphicData>
            </a:graphic>
          </p:graphicFrame>
        </mc:Fallback>
      </mc:AlternateContent>
      <p:sp>
        <p:nvSpPr>
          <p:cNvPr id="9" name="矩形 8">
            <a:extLst>
              <a:ext uri="{FF2B5EF4-FFF2-40B4-BE49-F238E27FC236}">
                <a16:creationId xmlns:a16="http://schemas.microsoft.com/office/drawing/2014/main" id="{A455E924-0857-9648-A182-336D71C5686B}"/>
              </a:ext>
            </a:extLst>
          </p:cNvPr>
          <p:cNvSpPr/>
          <p:nvPr/>
        </p:nvSpPr>
        <p:spPr>
          <a:xfrm>
            <a:off x="2183205" y="1331978"/>
            <a:ext cx="2388795" cy="307777"/>
          </a:xfrm>
          <a:prstGeom prst="rect">
            <a:avLst/>
          </a:prstGeom>
        </p:spPr>
        <p:txBody>
          <a:bodyPr wrap="none">
            <a:spAutoFit/>
          </a:bodyPr>
          <a:lstStyle/>
          <a:p>
            <a:r>
              <a:rPr lang="zh-CN" altLang="zh-CN" kern="100" dirty="0">
                <a:latin typeface="+mn-ea"/>
                <a:cs typeface="Times New Roman" panose="02020603050405020304" pitchFamily="18" charset="0"/>
              </a:rPr>
              <a:t>嵌入传播层网络的层数选择</a:t>
            </a:r>
            <a:r>
              <a:rPr lang="zh-CN" altLang="zh-CN" dirty="0">
                <a:latin typeface="+mn-ea"/>
              </a:rPr>
              <a:t> </a:t>
            </a:r>
            <a:endParaRPr lang="zh-CN" altLang="en-US" dirty="0">
              <a:latin typeface="+mn-ea"/>
            </a:endParaRPr>
          </a:p>
        </p:txBody>
      </p:sp>
      <p:sp>
        <p:nvSpPr>
          <p:cNvPr id="17" name="矩形 16">
            <a:extLst>
              <a:ext uri="{FF2B5EF4-FFF2-40B4-BE49-F238E27FC236}">
                <a16:creationId xmlns:a16="http://schemas.microsoft.com/office/drawing/2014/main" id="{48102855-7C25-E543-88AA-2437D0E6F77E}"/>
              </a:ext>
            </a:extLst>
          </p:cNvPr>
          <p:cNvSpPr/>
          <p:nvPr/>
        </p:nvSpPr>
        <p:spPr>
          <a:xfrm>
            <a:off x="5617134" y="3026237"/>
            <a:ext cx="3211291" cy="1815882"/>
          </a:xfrm>
          <a:prstGeom prst="rect">
            <a:avLst/>
          </a:prstGeom>
        </p:spPr>
        <p:txBody>
          <a:bodyPr wrap="square">
            <a:spAutoFit/>
          </a:bodyPr>
          <a:lstStyle/>
          <a:p>
            <a:r>
              <a:rPr lang="zh-CN" altLang="en-US" dirty="0"/>
              <a:t>结论：</a:t>
            </a:r>
            <a:endParaRPr lang="en-US" altLang="zh-CN" dirty="0"/>
          </a:p>
          <a:p>
            <a:pPr marL="285750" indent="-285750">
              <a:lnSpc>
                <a:spcPct val="150000"/>
              </a:lnSpc>
              <a:buFont typeface="Arial" panose="020B0604020202020204" pitchFamily="34" charset="0"/>
              <a:buChar char="•"/>
            </a:pPr>
            <a:r>
              <a:rPr lang="zh-CN" altLang="zh-CN" dirty="0"/>
              <a:t>三个传输层网络结构的层数分别设置为</a:t>
            </a:r>
            <a:r>
              <a:rPr lang="en-US" altLang="zh-CN" dirty="0"/>
              <a:t>2</a:t>
            </a:r>
            <a:r>
              <a:rPr lang="zh-CN" altLang="zh-CN" dirty="0"/>
              <a:t>，</a:t>
            </a:r>
            <a:r>
              <a:rPr lang="en-US" altLang="zh-CN" dirty="0"/>
              <a:t>1</a:t>
            </a:r>
            <a:r>
              <a:rPr lang="zh-CN" altLang="zh-CN" dirty="0"/>
              <a:t>和</a:t>
            </a:r>
            <a:r>
              <a:rPr lang="en-US" altLang="zh-CN" dirty="0"/>
              <a:t>1</a:t>
            </a:r>
            <a:r>
              <a:rPr lang="zh-CN" altLang="zh-CN" dirty="0"/>
              <a:t>。 </a:t>
            </a:r>
            <a:endParaRPr lang="en-US" altLang="zh-CN" dirty="0"/>
          </a:p>
          <a:p>
            <a:pPr marL="285750" indent="-285750">
              <a:lnSpc>
                <a:spcPct val="150000"/>
              </a:lnSpc>
              <a:buFont typeface="Arial" panose="020B0604020202020204" pitchFamily="34" charset="0"/>
              <a:buChar char="•"/>
            </a:pPr>
            <a:r>
              <a:rPr lang="zh-CN" altLang="en-US" dirty="0"/>
              <a:t>异质信息和跨领域信息都不需要网络层的叠加。</a:t>
            </a:r>
            <a:endParaRPr lang="en-US" altLang="zh-CN" dirty="0"/>
          </a:p>
          <a:p>
            <a:pPr marL="285750" indent="-285750">
              <a:buFont typeface="Arial" panose="020B0604020202020204" pitchFamily="34" charset="0"/>
              <a:buChar char="•"/>
            </a:pPr>
            <a:endParaRPr lang="zh-CN" altLang="en-US" dirty="0"/>
          </a:p>
        </p:txBody>
      </p:sp>
      <p:pic>
        <p:nvPicPr>
          <p:cNvPr id="8" name="图片 7">
            <a:extLst>
              <a:ext uri="{FF2B5EF4-FFF2-40B4-BE49-F238E27FC236}">
                <a16:creationId xmlns:a16="http://schemas.microsoft.com/office/drawing/2014/main" id="{90A1CEA5-EE3E-264C-9518-2A649388237B}"/>
              </a:ext>
            </a:extLst>
          </p:cNvPr>
          <p:cNvPicPr/>
          <p:nvPr/>
        </p:nvPicPr>
        <p:blipFill rotWithShape="1">
          <a:blip r:embed="rId4" cstate="print">
            <a:grayscl/>
            <a:extLst>
              <a:ext uri="{28A0092B-C50C-407E-A947-70E740481C1C}">
                <a14:useLocalDpi xmlns:a14="http://schemas.microsoft.com/office/drawing/2010/main" val="0"/>
              </a:ext>
            </a:extLst>
          </a:blip>
          <a:srcRect l="10909" t="12736" r="51831" b="13129"/>
          <a:stretch/>
        </p:blipFill>
        <p:spPr>
          <a:xfrm>
            <a:off x="6555574" y="5834"/>
            <a:ext cx="2590553" cy="2960063"/>
          </a:xfrm>
          <a:prstGeom prst="rect">
            <a:avLst/>
          </a:prstGeom>
        </p:spPr>
      </p:pic>
    </p:spTree>
    <p:extLst>
      <p:ext uri="{BB962C8B-B14F-4D97-AF65-F5344CB8AC3E}">
        <p14:creationId xmlns:p14="http://schemas.microsoft.com/office/powerpoint/2010/main" val="35334329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FC73A495-8F8E-974C-8AD8-B8B0755A1E4B}"/>
              </a:ext>
            </a:extLst>
          </p:cNvPr>
          <p:cNvSpPr>
            <a:spLocks noChangeArrowheads="1"/>
          </p:cNvSpPr>
          <p:nvPr/>
        </p:nvSpPr>
        <p:spPr bwMode="auto">
          <a:xfrm>
            <a:off x="476188" y="177842"/>
            <a:ext cx="588083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基于网络嵌入传播层的</a:t>
            </a:r>
            <a:r>
              <a:rPr lang="en-US" altLang="zh-CN" sz="1600" b="1" dirty="0">
                <a:solidFill>
                  <a:srgbClr val="071D66"/>
                </a:solidFill>
              </a:rPr>
              <a:t>top-k</a:t>
            </a:r>
            <a:r>
              <a:rPr lang="zh-CN" altLang="en-US" sz="1600" b="1" dirty="0">
                <a:solidFill>
                  <a:srgbClr val="071D66"/>
                </a:solidFill>
              </a:rPr>
              <a:t>推荐模型</a:t>
            </a:r>
            <a:endParaRPr lang="zh-CN" altLang="en-US" sz="2400" b="1" dirty="0">
              <a:solidFill>
                <a:srgbClr val="071D66"/>
              </a:solidFill>
              <a:latin typeface="Arial" panose="020B0604020202020204" pitchFamily="34" charset="0"/>
            </a:endParaRPr>
          </a:p>
        </p:txBody>
      </p:sp>
      <p:sp>
        <p:nvSpPr>
          <p:cNvPr id="3" name="等腰三角形 47">
            <a:extLst>
              <a:ext uri="{FF2B5EF4-FFF2-40B4-BE49-F238E27FC236}">
                <a16:creationId xmlns:a16="http://schemas.microsoft.com/office/drawing/2014/main" id="{BA1C1F52-F789-8D49-955D-42060C3D77CF}"/>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6" name="文本框 5">
            <a:extLst>
              <a:ext uri="{FF2B5EF4-FFF2-40B4-BE49-F238E27FC236}">
                <a16:creationId xmlns:a16="http://schemas.microsoft.com/office/drawing/2014/main" id="{6BC74DA9-231D-B044-A6D8-DA80026378B7}"/>
              </a:ext>
            </a:extLst>
          </p:cNvPr>
          <p:cNvSpPr txBox="1"/>
          <p:nvPr/>
        </p:nvSpPr>
        <p:spPr>
          <a:xfrm>
            <a:off x="501585" y="890331"/>
            <a:ext cx="2723949"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实验及结论</a:t>
            </a:r>
            <a:endParaRPr kumimoji="1" lang="en-US" altLang="zh-CN" dirty="0">
              <a:latin typeface="Arial" panose="020B0604020202020204" pitchFamily="34" charset="0"/>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ABA7BDC3-898D-4C4A-925B-181738D9106D}"/>
              </a:ext>
            </a:extLst>
          </p:cNvPr>
          <p:cNvGraphicFramePr>
            <a:graphicFrameLocks noGrp="1"/>
          </p:cNvGraphicFramePr>
          <p:nvPr>
            <p:extLst>
              <p:ext uri="{D42A27DB-BD31-4B8C-83A1-F6EECF244321}">
                <p14:modId xmlns:p14="http://schemas.microsoft.com/office/powerpoint/2010/main" val="3172740500"/>
              </p:ext>
            </p:extLst>
          </p:nvPr>
        </p:nvGraphicFramePr>
        <p:xfrm>
          <a:off x="1980967" y="1235038"/>
          <a:ext cx="4710778" cy="3730620"/>
        </p:xfrm>
        <a:graphic>
          <a:graphicData uri="http://schemas.openxmlformats.org/drawingml/2006/table">
            <a:tbl>
              <a:tblPr firstRow="1" firstCol="1" bandRow="1"/>
              <a:tblGrid>
                <a:gridCol w="723110">
                  <a:extLst>
                    <a:ext uri="{9D8B030D-6E8A-4147-A177-3AD203B41FA5}">
                      <a16:colId xmlns:a16="http://schemas.microsoft.com/office/drawing/2014/main" val="3526863675"/>
                    </a:ext>
                  </a:extLst>
                </a:gridCol>
                <a:gridCol w="854039">
                  <a:extLst>
                    <a:ext uri="{9D8B030D-6E8A-4147-A177-3AD203B41FA5}">
                      <a16:colId xmlns:a16="http://schemas.microsoft.com/office/drawing/2014/main" val="3937641389"/>
                    </a:ext>
                  </a:extLst>
                </a:gridCol>
                <a:gridCol w="779919">
                  <a:extLst>
                    <a:ext uri="{9D8B030D-6E8A-4147-A177-3AD203B41FA5}">
                      <a16:colId xmlns:a16="http://schemas.microsoft.com/office/drawing/2014/main" val="3213133427"/>
                    </a:ext>
                  </a:extLst>
                </a:gridCol>
                <a:gridCol w="768615">
                  <a:extLst>
                    <a:ext uri="{9D8B030D-6E8A-4147-A177-3AD203B41FA5}">
                      <a16:colId xmlns:a16="http://schemas.microsoft.com/office/drawing/2014/main" val="2344575009"/>
                    </a:ext>
                  </a:extLst>
                </a:gridCol>
                <a:gridCol w="712100">
                  <a:extLst>
                    <a:ext uri="{9D8B030D-6E8A-4147-A177-3AD203B41FA5}">
                      <a16:colId xmlns:a16="http://schemas.microsoft.com/office/drawing/2014/main" val="3110762555"/>
                    </a:ext>
                  </a:extLst>
                </a:gridCol>
                <a:gridCol w="872995">
                  <a:extLst>
                    <a:ext uri="{9D8B030D-6E8A-4147-A177-3AD203B41FA5}">
                      <a16:colId xmlns:a16="http://schemas.microsoft.com/office/drawing/2014/main" val="4249030296"/>
                    </a:ext>
                  </a:extLst>
                </a:gridCol>
              </a:tblGrid>
              <a:tr h="325047">
                <a:tc gridSpan="2">
                  <a:txBody>
                    <a:bodyPr/>
                    <a:lstStyle/>
                    <a:p>
                      <a:pPr indent="126365" algn="just">
                        <a:lnSpc>
                          <a:spcPts val="2000"/>
                        </a:lnSpc>
                        <a:spcAft>
                          <a:spcPts val="0"/>
                        </a:spcAft>
                      </a:pPr>
                      <a:r>
                        <a:rPr lang="en-US" sz="1100" kern="100" dirty="0">
                          <a:effectLst/>
                          <a:latin typeface="Times New Roman" panose="02020603050405020304" pitchFamily="18" charset="0"/>
                          <a:ea typeface="DengXian" panose="02010600030101010101" pitchFamily="2" charset="-122"/>
                        </a:rPr>
                        <a:t>Metrics</a:t>
                      </a:r>
                      <a:endParaRPr lang="zh-CN" sz="1100" kern="100" dirty="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NeuMF</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dirty="0">
                          <a:effectLst/>
                          <a:latin typeface="Times New Roman" panose="02020603050405020304" pitchFamily="18" charset="0"/>
                          <a:ea typeface="DengXian" panose="02010600030101010101" pitchFamily="2" charset="-122"/>
                        </a:rPr>
                        <a:t>NGCF</a:t>
                      </a:r>
                      <a:endParaRPr lang="zh-CN" sz="1100" kern="100" dirty="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6365" algn="just">
                        <a:lnSpc>
                          <a:spcPts val="2000"/>
                        </a:lnSpc>
                        <a:spcAft>
                          <a:spcPts val="0"/>
                        </a:spcAft>
                      </a:pPr>
                      <a:r>
                        <a:rPr lang="en-US" sz="1100" kern="100" dirty="0" err="1">
                          <a:effectLst/>
                          <a:latin typeface="Times New Roman" panose="02020603050405020304" pitchFamily="18" charset="0"/>
                          <a:ea typeface="DengXian" panose="02010600030101010101" pitchFamily="2" charset="-122"/>
                        </a:rPr>
                        <a:t>EPRec</a:t>
                      </a:r>
                      <a:endParaRPr lang="zh-CN" sz="1100" kern="100" dirty="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EPCDRec</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661255"/>
                  </a:ext>
                </a:extLst>
              </a:tr>
              <a:tr h="270048">
                <a:tc rowSpan="4">
                  <a:txBody>
                    <a:bodyPr/>
                    <a:lstStyle/>
                    <a:p>
                      <a:pPr indent="126365" algn="just">
                        <a:lnSpc>
                          <a:spcPts val="2000"/>
                        </a:lnSpc>
                        <a:spcAft>
                          <a:spcPts val="0"/>
                        </a:spcAft>
                      </a:pPr>
                      <a:r>
                        <a:rPr lang="en-US" sz="1100" kern="100">
                          <a:effectLst/>
                          <a:latin typeface="Times New Roman" panose="02020603050405020304" pitchFamily="18" charset="0"/>
                          <a:ea typeface="DengXian" panose="02010600030101010101" pitchFamily="2" charset="-122"/>
                        </a:rPr>
                        <a:t>Recall</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Top@20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0.09932</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0.15807</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0.15995</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b="1" kern="100">
                          <a:effectLst/>
                          <a:latin typeface="Times New Roman" panose="02020603050405020304" pitchFamily="18" charset="0"/>
                          <a:ea typeface="DengXian" panose="02010600030101010101" pitchFamily="2" charset="-122"/>
                        </a:rPr>
                        <a:t>0.16257</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88833626"/>
                  </a:ext>
                </a:extLst>
              </a:tr>
              <a:tr h="270048">
                <a:tc vMerge="1">
                  <a:txBody>
                    <a:bodyPr/>
                    <a:lstStyle/>
                    <a:p>
                      <a:endParaRPr lang="zh-CN" altLang="en-US"/>
                    </a:p>
                  </a:txBody>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Top@50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0.18751</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0.31318</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dirty="0">
                          <a:effectLst/>
                          <a:latin typeface="Times New Roman" panose="02020603050405020304" pitchFamily="18" charset="0"/>
                          <a:ea typeface="DengXian" panose="02010600030101010101" pitchFamily="2" charset="-122"/>
                        </a:rPr>
                        <a:t>0.31558</a:t>
                      </a:r>
                      <a:endParaRPr lang="zh-CN" sz="1100" kern="100" dirty="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b="1" kern="100">
                          <a:effectLst/>
                          <a:latin typeface="Times New Roman" panose="02020603050405020304" pitchFamily="18" charset="0"/>
                          <a:ea typeface="DengXian" panose="02010600030101010101" pitchFamily="2" charset="-122"/>
                        </a:rPr>
                        <a:t>0.31668</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extLst>
                  <a:ext uri="{0D108BD9-81ED-4DB2-BD59-A6C34878D82A}">
                    <a16:rowId xmlns:a16="http://schemas.microsoft.com/office/drawing/2014/main" val="10092482"/>
                  </a:ext>
                </a:extLst>
              </a:tr>
              <a:tr h="270048">
                <a:tc vMerge="1">
                  <a:txBody>
                    <a:bodyPr/>
                    <a:lstStyle/>
                    <a:p>
                      <a:endParaRPr lang="zh-CN" altLang="en-US"/>
                    </a:p>
                  </a:txBody>
                  <a:tcPr/>
                </a:tc>
                <a:tc>
                  <a:txBody>
                    <a:bodyPr/>
                    <a:lstStyle/>
                    <a:p>
                      <a:pPr indent="127000" algn="just">
                        <a:lnSpc>
                          <a:spcPts val="2000"/>
                        </a:lnSpc>
                        <a:spcAft>
                          <a:spcPts val="0"/>
                        </a:spcAft>
                      </a:pPr>
                      <a:r>
                        <a:rPr lang="en-US" sz="1100" kern="100" dirty="0">
                          <a:effectLst/>
                          <a:latin typeface="Times New Roman" panose="02020603050405020304" pitchFamily="18" charset="0"/>
                          <a:ea typeface="DengXian" panose="02010600030101010101" pitchFamily="2" charset="-122"/>
                        </a:rPr>
                        <a:t>Top@80</a:t>
                      </a:r>
                      <a:endParaRPr lang="zh-CN" sz="1100" kern="100" dirty="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0.25487</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dirty="0">
                          <a:effectLst/>
                          <a:latin typeface="Times New Roman" panose="02020603050405020304" pitchFamily="18" charset="0"/>
                          <a:ea typeface="DengXian" panose="02010600030101010101" pitchFamily="2" charset="-122"/>
                        </a:rPr>
                        <a:t>0.41024</a:t>
                      </a:r>
                      <a:endParaRPr lang="zh-CN" sz="1100" kern="100" dirty="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0.41351</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b="1" kern="100" dirty="0">
                          <a:effectLst/>
                          <a:latin typeface="Times New Roman" panose="02020603050405020304" pitchFamily="18" charset="0"/>
                          <a:ea typeface="DengXian" panose="02010600030101010101" pitchFamily="2" charset="-122"/>
                        </a:rPr>
                        <a:t>0.41476</a:t>
                      </a:r>
                      <a:endParaRPr lang="zh-CN" sz="1100" kern="100" dirty="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extLst>
                  <a:ext uri="{0D108BD9-81ED-4DB2-BD59-A6C34878D82A}">
                    <a16:rowId xmlns:a16="http://schemas.microsoft.com/office/drawing/2014/main" val="1617459127"/>
                  </a:ext>
                </a:extLst>
              </a:tr>
              <a:tr h="325047">
                <a:tc vMerge="1">
                  <a:txBody>
                    <a:bodyPr/>
                    <a:lstStyle/>
                    <a:p>
                      <a:endParaRPr lang="zh-CN" altLang="en-US"/>
                    </a:p>
                  </a:txBody>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Top@100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0.29091</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0.45786</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0.46101</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b="1" kern="100">
                          <a:effectLst/>
                          <a:latin typeface="Times New Roman" panose="02020603050405020304" pitchFamily="18" charset="0"/>
                          <a:ea typeface="DengXian" panose="02010600030101010101" pitchFamily="2" charset="-122"/>
                        </a:rPr>
                        <a:t>0.46295</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7030303"/>
                  </a:ext>
                </a:extLst>
              </a:tr>
              <a:tr h="270048">
                <a:tc rowSpan="4">
                  <a:txBody>
                    <a:bodyPr/>
                    <a:lstStyle/>
                    <a:p>
                      <a:pPr indent="127000" algn="just">
                        <a:lnSpc>
                          <a:spcPts val="2000"/>
                        </a:lnSpc>
                        <a:spcAft>
                          <a:spcPts val="0"/>
                        </a:spcAft>
                      </a:pPr>
                      <a:r>
                        <a:rPr lang="en-US" sz="1100" kern="100" dirty="0">
                          <a:effectLst/>
                          <a:latin typeface="Times New Roman" panose="02020603050405020304" pitchFamily="18" charset="0"/>
                          <a:ea typeface="DengXian" panose="02010600030101010101" pitchFamily="2" charset="-122"/>
                        </a:rPr>
                        <a:t>Precision</a:t>
                      </a:r>
                      <a:endParaRPr lang="zh-CN" sz="1100" kern="100" dirty="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Top@20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0.08582</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0.12457</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0.12608</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b="1" kern="100">
                          <a:effectLst/>
                          <a:latin typeface="Times New Roman" panose="02020603050405020304" pitchFamily="18" charset="0"/>
                          <a:ea typeface="DengXian" panose="02010600030101010101" pitchFamily="2" charset="-122"/>
                        </a:rPr>
                        <a:t>0.12612</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93687818"/>
                  </a:ext>
                </a:extLst>
              </a:tr>
              <a:tr h="270048">
                <a:tc vMerge="1">
                  <a:txBody>
                    <a:bodyPr/>
                    <a:lstStyle/>
                    <a:p>
                      <a:endParaRPr lang="zh-CN" altLang="en-US"/>
                    </a:p>
                  </a:txBody>
                  <a:tcPr/>
                </a:tc>
                <a:tc>
                  <a:txBody>
                    <a:bodyPr/>
                    <a:lstStyle/>
                    <a:p>
                      <a:pPr indent="127000" algn="just">
                        <a:lnSpc>
                          <a:spcPts val="2000"/>
                        </a:lnSpc>
                        <a:spcAft>
                          <a:spcPts val="0"/>
                        </a:spcAft>
                      </a:pPr>
                      <a:r>
                        <a:rPr lang="en-US" sz="1100" kern="100" dirty="0">
                          <a:effectLst/>
                          <a:latin typeface="Times New Roman" panose="02020603050405020304" pitchFamily="18" charset="0"/>
                          <a:ea typeface="DengXian" panose="02010600030101010101" pitchFamily="2" charset="-122"/>
                        </a:rPr>
                        <a:t>Top@50</a:t>
                      </a:r>
                      <a:endParaRPr lang="zh-CN" sz="1100" kern="100" dirty="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0.07008</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0.10670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0.10720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b="1" kern="100">
                          <a:effectLst/>
                          <a:latin typeface="Times New Roman" panose="02020603050405020304" pitchFamily="18" charset="0"/>
                          <a:ea typeface="DengXian" panose="02010600030101010101" pitchFamily="2" charset="-122"/>
                        </a:rPr>
                        <a:t>0.10778</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extLst>
                  <a:ext uri="{0D108BD9-81ED-4DB2-BD59-A6C34878D82A}">
                    <a16:rowId xmlns:a16="http://schemas.microsoft.com/office/drawing/2014/main" val="754124634"/>
                  </a:ext>
                </a:extLst>
              </a:tr>
              <a:tr h="270048">
                <a:tc vMerge="1">
                  <a:txBody>
                    <a:bodyPr/>
                    <a:lstStyle/>
                    <a:p>
                      <a:endParaRPr lang="zh-CN" altLang="en-US"/>
                    </a:p>
                  </a:txBody>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Top@80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0.06051</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0.09327</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0.09400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b="1" kern="100">
                          <a:effectLst/>
                          <a:latin typeface="Times New Roman" panose="02020603050405020304" pitchFamily="18" charset="0"/>
                          <a:ea typeface="DengXian" panose="02010600030101010101" pitchFamily="2" charset="-122"/>
                        </a:rPr>
                        <a:t>0.09429</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extLst>
                  <a:ext uri="{0D108BD9-81ED-4DB2-BD59-A6C34878D82A}">
                    <a16:rowId xmlns:a16="http://schemas.microsoft.com/office/drawing/2014/main" val="2109625134"/>
                  </a:ext>
                </a:extLst>
              </a:tr>
              <a:tr h="325047">
                <a:tc vMerge="1">
                  <a:txBody>
                    <a:bodyPr/>
                    <a:lstStyle/>
                    <a:p>
                      <a:endParaRPr lang="zh-CN" altLang="en-US"/>
                    </a:p>
                  </a:txBody>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Top@100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0.05731</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0.08637</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0.08720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b="1" kern="100">
                          <a:effectLst/>
                          <a:latin typeface="Times New Roman" panose="02020603050405020304" pitchFamily="18" charset="0"/>
                          <a:ea typeface="DengXian" panose="02010600030101010101" pitchFamily="2" charset="-122"/>
                        </a:rPr>
                        <a:t>0.08723</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6634328"/>
                  </a:ext>
                </a:extLst>
              </a:tr>
              <a:tr h="270048">
                <a:tc rowSpan="4">
                  <a:txBody>
                    <a:bodyPr/>
                    <a:lstStyle/>
                    <a:p>
                      <a:pPr indent="126365" algn="just">
                        <a:lnSpc>
                          <a:spcPts val="2000"/>
                        </a:lnSpc>
                        <a:spcAft>
                          <a:spcPts val="0"/>
                        </a:spcAft>
                      </a:pPr>
                      <a:r>
                        <a:rPr lang="en-US" sz="1100" kern="100" dirty="0" err="1">
                          <a:effectLst/>
                          <a:latin typeface="Times New Roman" panose="02020603050405020304" pitchFamily="18" charset="0"/>
                          <a:ea typeface="DengXian" panose="02010600030101010101" pitchFamily="2" charset="-122"/>
                        </a:rPr>
                        <a:t>Ndcg</a:t>
                      </a:r>
                      <a:endParaRPr lang="zh-CN" sz="1100" kern="100" dirty="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Top@20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0.18306</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0.21685</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0.21834</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just">
                        <a:lnSpc>
                          <a:spcPts val="2000"/>
                        </a:lnSpc>
                        <a:spcAft>
                          <a:spcPts val="0"/>
                        </a:spcAft>
                      </a:pPr>
                      <a:r>
                        <a:rPr lang="en-US" sz="1100" b="1" kern="100">
                          <a:effectLst/>
                          <a:latin typeface="Times New Roman" panose="02020603050405020304" pitchFamily="18" charset="0"/>
                          <a:ea typeface="DengXian" panose="02010600030101010101" pitchFamily="2" charset="-122"/>
                        </a:rPr>
                        <a:t>0.22345</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5884257"/>
                  </a:ext>
                </a:extLst>
              </a:tr>
              <a:tr h="270048">
                <a:tc vMerge="1">
                  <a:txBody>
                    <a:bodyPr/>
                    <a:lstStyle/>
                    <a:p>
                      <a:endParaRPr lang="zh-CN" altLang="en-US"/>
                    </a:p>
                  </a:txBody>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Top@50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0.27879</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0.34061</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0.34139</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b="1" kern="100">
                          <a:effectLst/>
                          <a:latin typeface="Times New Roman" panose="02020603050405020304" pitchFamily="18" charset="0"/>
                          <a:ea typeface="DengXian" panose="02010600030101010101" pitchFamily="2" charset="-122"/>
                        </a:rPr>
                        <a:t>0.34670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extLst>
                  <a:ext uri="{0D108BD9-81ED-4DB2-BD59-A6C34878D82A}">
                    <a16:rowId xmlns:a16="http://schemas.microsoft.com/office/drawing/2014/main" val="1645740628"/>
                  </a:ext>
                </a:extLst>
              </a:tr>
              <a:tr h="270048">
                <a:tc vMerge="1">
                  <a:txBody>
                    <a:bodyPr/>
                    <a:lstStyle/>
                    <a:p>
                      <a:endParaRPr lang="zh-CN" altLang="en-US"/>
                    </a:p>
                  </a:txBody>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Top@80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0.33964</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0.41609</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0.41708</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tc>
                  <a:txBody>
                    <a:bodyPr/>
                    <a:lstStyle/>
                    <a:p>
                      <a:pPr indent="127000" algn="just">
                        <a:lnSpc>
                          <a:spcPts val="2000"/>
                        </a:lnSpc>
                        <a:spcAft>
                          <a:spcPts val="0"/>
                        </a:spcAft>
                      </a:pPr>
                      <a:r>
                        <a:rPr lang="en-US" sz="1100" b="1" kern="100">
                          <a:effectLst/>
                          <a:latin typeface="Times New Roman" panose="02020603050405020304" pitchFamily="18" charset="0"/>
                          <a:ea typeface="DengXian" panose="02010600030101010101" pitchFamily="2" charset="-122"/>
                        </a:rPr>
                        <a:t>0.42263</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a:noFill/>
                    </a:lnB>
                  </a:tcPr>
                </a:tc>
                <a:extLst>
                  <a:ext uri="{0D108BD9-81ED-4DB2-BD59-A6C34878D82A}">
                    <a16:rowId xmlns:a16="http://schemas.microsoft.com/office/drawing/2014/main" val="3452699825"/>
                  </a:ext>
                </a:extLst>
              </a:tr>
              <a:tr h="325047">
                <a:tc vMerge="1">
                  <a:txBody>
                    <a:bodyPr/>
                    <a:lstStyle/>
                    <a:p>
                      <a:endParaRPr lang="zh-CN" altLang="en-US"/>
                    </a:p>
                  </a:txBody>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Top@100</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0.37594</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0.45362</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kern="100">
                          <a:effectLst/>
                          <a:latin typeface="Times New Roman" panose="02020603050405020304" pitchFamily="18" charset="0"/>
                          <a:ea typeface="DengXian" panose="02010600030101010101" pitchFamily="2" charset="-122"/>
                        </a:rPr>
                        <a:t>0.45513</a:t>
                      </a:r>
                      <a:endParaRPr lang="zh-CN" sz="1100" kern="10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just">
                        <a:lnSpc>
                          <a:spcPts val="2000"/>
                        </a:lnSpc>
                        <a:spcAft>
                          <a:spcPts val="0"/>
                        </a:spcAft>
                      </a:pPr>
                      <a:r>
                        <a:rPr lang="en-US" sz="1100" b="1" kern="100" dirty="0">
                          <a:effectLst/>
                          <a:latin typeface="Times New Roman" panose="02020603050405020304" pitchFamily="18" charset="0"/>
                          <a:ea typeface="DengXian" panose="02010600030101010101" pitchFamily="2" charset="-122"/>
                        </a:rPr>
                        <a:t>0.46028</a:t>
                      </a:r>
                      <a:endParaRPr lang="zh-CN" sz="1100" kern="100" dirty="0">
                        <a:effectLst/>
                        <a:latin typeface="Times New Roman" panose="02020603050405020304" pitchFamily="18" charset="0"/>
                        <a:ea typeface="宋体" panose="02010600030101010101" pitchFamily="2" charset="-122"/>
                      </a:endParaRPr>
                    </a:p>
                  </a:txBody>
                  <a:tcPr marL="36175" marR="36175"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551138"/>
                  </a:ext>
                </a:extLst>
              </a:tr>
            </a:tbl>
          </a:graphicData>
        </a:graphic>
      </p:graphicFrame>
      <p:sp>
        <p:nvSpPr>
          <p:cNvPr id="10" name="矩形 9">
            <a:extLst>
              <a:ext uri="{FF2B5EF4-FFF2-40B4-BE49-F238E27FC236}">
                <a16:creationId xmlns:a16="http://schemas.microsoft.com/office/drawing/2014/main" id="{CF08C8DC-7364-A546-9CD3-0DA51994F2EF}"/>
              </a:ext>
            </a:extLst>
          </p:cNvPr>
          <p:cNvSpPr/>
          <p:nvPr/>
        </p:nvSpPr>
        <p:spPr>
          <a:xfrm>
            <a:off x="3696755" y="908408"/>
            <a:ext cx="1261884" cy="307777"/>
          </a:xfrm>
          <a:prstGeom prst="rect">
            <a:avLst/>
          </a:prstGeom>
        </p:spPr>
        <p:txBody>
          <a:bodyPr wrap="none">
            <a:spAutoFit/>
          </a:bodyPr>
          <a:lstStyle/>
          <a:p>
            <a:r>
              <a:rPr lang="zh-CN" altLang="en-US" dirty="0">
                <a:latin typeface="+mn-ea"/>
              </a:rPr>
              <a:t>相关工作对比</a:t>
            </a:r>
          </a:p>
        </p:txBody>
      </p:sp>
      <p:sp>
        <p:nvSpPr>
          <p:cNvPr id="4" name="矩形 3">
            <a:extLst>
              <a:ext uri="{FF2B5EF4-FFF2-40B4-BE49-F238E27FC236}">
                <a16:creationId xmlns:a16="http://schemas.microsoft.com/office/drawing/2014/main" id="{0425B816-0B28-4243-87A3-495EAAFD9EB6}"/>
              </a:ext>
            </a:extLst>
          </p:cNvPr>
          <p:cNvSpPr/>
          <p:nvPr/>
        </p:nvSpPr>
        <p:spPr>
          <a:xfrm>
            <a:off x="5882640" y="1137920"/>
            <a:ext cx="680720" cy="4005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422752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959369" y="1896803"/>
            <a:ext cx="523220" cy="900246"/>
          </a:xfrm>
          <a:prstGeom prst="rect">
            <a:avLst/>
          </a:prstGeom>
          <a:noFill/>
        </p:spPr>
        <p:txBody>
          <a:bodyPr wrap="none" lIns="68580" tIns="34290" rIns="68580" bIns="34290" rtlCol="0">
            <a:spAutoFit/>
          </a:bodyPr>
          <a:lstStyle/>
          <a:p>
            <a:r>
              <a:rPr lang="en-US" altLang="zh-CN" sz="5400" b="1" dirty="0">
                <a:solidFill>
                  <a:schemeClr val="bg1"/>
                </a:solidFill>
              </a:rPr>
              <a:t>5</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总结与展望</a:t>
            </a:r>
          </a:p>
        </p:txBody>
      </p:sp>
      <p:pic>
        <p:nvPicPr>
          <p:cNvPr id="14" name="Picture 2" descr="C:\Documents and Settings\Administrator\桌面\logo_副本.png">
            <a:extLst>
              <a:ext uri="{FF2B5EF4-FFF2-40B4-BE49-F238E27FC236}">
                <a16:creationId xmlns:a16="http://schemas.microsoft.com/office/drawing/2014/main" id="{CEEF0DD8-6A63-C647-84A6-B18E0D5A9DA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44764" y="1380068"/>
            <a:ext cx="1277431" cy="127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8512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DE2FFD2D-B152-3A4F-9AA4-E117EEF439F7}"/>
              </a:ext>
            </a:extLst>
          </p:cNvPr>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总结与展望</a:t>
            </a:r>
          </a:p>
        </p:txBody>
      </p:sp>
      <p:sp>
        <p:nvSpPr>
          <p:cNvPr id="3" name="等腰三角形 47">
            <a:extLst>
              <a:ext uri="{FF2B5EF4-FFF2-40B4-BE49-F238E27FC236}">
                <a16:creationId xmlns:a16="http://schemas.microsoft.com/office/drawing/2014/main" id="{A8A7D824-DDB0-1143-8B22-2A72795CD7CE}"/>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文本框 3">
            <a:extLst>
              <a:ext uri="{FF2B5EF4-FFF2-40B4-BE49-F238E27FC236}">
                <a16:creationId xmlns:a16="http://schemas.microsoft.com/office/drawing/2014/main" id="{59F173C5-ED0C-AB4A-8B6D-B28D20E3899A}"/>
              </a:ext>
            </a:extLst>
          </p:cNvPr>
          <p:cNvSpPr txBox="1"/>
          <p:nvPr/>
        </p:nvSpPr>
        <p:spPr>
          <a:xfrm>
            <a:off x="501585" y="890331"/>
            <a:ext cx="2723949"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主要贡献</a:t>
            </a:r>
            <a:endParaRPr kumimoji="1" lang="en-US" altLang="zh-CN" dirty="0">
              <a:latin typeface="Arial" panose="020B0604020202020204" pitchFamily="34" charset="0"/>
              <a:ea typeface="微软雅黑" panose="020B0503020204020204" pitchFamily="34" charset="-122"/>
            </a:endParaRPr>
          </a:p>
        </p:txBody>
      </p:sp>
      <p:sp>
        <p:nvSpPr>
          <p:cNvPr id="5" name="文本框 27">
            <a:extLst>
              <a:ext uri="{FF2B5EF4-FFF2-40B4-BE49-F238E27FC236}">
                <a16:creationId xmlns:a16="http://schemas.microsoft.com/office/drawing/2014/main" id="{F3EB6295-5579-0341-8043-EEF43B745554}"/>
              </a:ext>
            </a:extLst>
          </p:cNvPr>
          <p:cNvSpPr txBox="1"/>
          <p:nvPr/>
        </p:nvSpPr>
        <p:spPr>
          <a:xfrm>
            <a:off x="867114" y="1380061"/>
            <a:ext cx="7555526" cy="3262432"/>
          </a:xfrm>
          <a:prstGeom prst="rect">
            <a:avLst/>
          </a:prstGeom>
          <a:solidFill>
            <a:srgbClr val="F2F2F2">
              <a:alpha val="50196"/>
            </a:srgbClr>
          </a:solidFill>
          <a:ln w="12700">
            <a:solidFill>
              <a:schemeClr val="accent1"/>
            </a:solidFill>
          </a:ln>
        </p:spPr>
        <p:txBody>
          <a:bodyPr wrap="square" lIns="68580" tIns="34290" rIns="68580" bIns="34290" rtlCol="0">
            <a:spAutoFit/>
          </a:bodyPr>
          <a:lstStyle/>
          <a:p>
            <a:pPr marL="285750" indent="-285750">
              <a:lnSpc>
                <a:spcPct val="150000"/>
              </a:lnSpc>
              <a:buFont typeface="Arial" panose="020B0604020202020204" pitchFamily="34" charset="0"/>
              <a:buChar char="•"/>
            </a:pPr>
            <a:r>
              <a:rPr lang="zh-CN" altLang="en-US" dirty="0"/>
              <a:t>针对个性化推荐中</a:t>
            </a:r>
            <a:r>
              <a:rPr lang="zh-CN" altLang="en-US" b="1" dirty="0"/>
              <a:t>用户行为数据缺失</a:t>
            </a:r>
            <a:r>
              <a:rPr lang="zh-CN" altLang="en-US" dirty="0"/>
              <a:t>的问题，提出引入</a:t>
            </a:r>
            <a:r>
              <a:rPr lang="zh-CN" altLang="en-US" b="1" dirty="0"/>
              <a:t>异质信息</a:t>
            </a:r>
            <a:r>
              <a:rPr lang="zh-CN" altLang="en-US" dirty="0"/>
              <a:t>和</a:t>
            </a:r>
            <a:r>
              <a:rPr lang="zh-CN" altLang="en-US" b="1" dirty="0"/>
              <a:t>跨领域信息</a:t>
            </a:r>
            <a:r>
              <a:rPr lang="zh-CN" altLang="en-US" dirty="0"/>
              <a:t>作为辅助信息来提高推荐效果。采用标签作为桥梁，</a:t>
            </a:r>
            <a:r>
              <a:rPr lang="zh-CN" altLang="en-US" b="1" dirty="0"/>
              <a:t>构造跨领域异质信息网络，实现融合推荐算法</a:t>
            </a:r>
            <a:r>
              <a:rPr lang="zh-CN" altLang="en-US" dirty="0"/>
              <a:t>。</a:t>
            </a: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r>
              <a:rPr lang="zh-CN" altLang="en-US" dirty="0"/>
              <a:t>针对</a:t>
            </a:r>
            <a:r>
              <a:rPr lang="zh-CN" altLang="en-US" b="1" dirty="0"/>
              <a:t>评分预测</a:t>
            </a:r>
            <a:r>
              <a:rPr lang="zh-CN" altLang="en-US" dirty="0"/>
              <a:t>推荐场景，提出基于网络表达的融合算法框架以挖掘复杂多样的跨领域异质信息，并提出采用了“立交桥式”向量处理方法，解决</a:t>
            </a:r>
            <a:r>
              <a:rPr lang="zh-CN" altLang="en-US" b="1" dirty="0"/>
              <a:t>信息冲突问题</a:t>
            </a:r>
            <a:r>
              <a:rPr lang="zh-CN" altLang="en-US" dirty="0"/>
              <a:t>，最大化融合框架的优势。融合算法框架的评分预测结果</a:t>
            </a:r>
            <a:r>
              <a:rPr lang="en-US" altLang="zh-CN" dirty="0"/>
              <a:t>MAE</a:t>
            </a:r>
            <a:r>
              <a:rPr lang="zh-CN" altLang="en-US" dirty="0"/>
              <a:t>为</a:t>
            </a:r>
            <a:r>
              <a:rPr lang="en-US" altLang="zh-CN" dirty="0"/>
              <a:t>0.6384</a:t>
            </a:r>
            <a:r>
              <a:rPr lang="zh-CN" altLang="en-US" dirty="0"/>
              <a:t>，比表现最好的</a:t>
            </a:r>
            <a:r>
              <a:rPr lang="en-US" altLang="zh-CN" dirty="0"/>
              <a:t>baseline</a:t>
            </a:r>
            <a:r>
              <a:rPr lang="zh-CN" altLang="en-US" dirty="0"/>
              <a:t>相比改善了</a:t>
            </a:r>
            <a:r>
              <a:rPr lang="en-US" altLang="zh-CN" dirty="0"/>
              <a:t>2.7%</a:t>
            </a:r>
            <a:r>
              <a:rPr lang="zh-CN" altLang="en-US" dirty="0"/>
              <a:t>。</a:t>
            </a:r>
            <a:r>
              <a:rPr lang="en-US" altLang="zh-CN" dirty="0"/>
              <a:t> </a:t>
            </a:r>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r>
              <a:rPr lang="zh-CN" altLang="en-US" dirty="0"/>
              <a:t>针对</a:t>
            </a:r>
            <a:r>
              <a:rPr lang="en-US" altLang="zh-CN" b="1" dirty="0"/>
              <a:t>Top-K</a:t>
            </a:r>
            <a:r>
              <a:rPr lang="zh-CN" altLang="en-US" b="1" dirty="0"/>
              <a:t>列表推荐</a:t>
            </a:r>
            <a:r>
              <a:rPr lang="zh-CN" altLang="en-US" dirty="0"/>
              <a:t>场景，提出基于嵌入传播层的融合算法模型进行跨领域异质信息的挖掘，实现</a:t>
            </a:r>
            <a:r>
              <a:rPr lang="zh-CN" altLang="en-US" b="1" dirty="0"/>
              <a:t>端到端模型</a:t>
            </a:r>
            <a:r>
              <a:rPr lang="zh-CN" altLang="en-US" dirty="0"/>
              <a:t>。模型在真实数据集上的准召率、</a:t>
            </a:r>
            <a:r>
              <a:rPr lang="en-US" altLang="zh-CN" dirty="0" err="1"/>
              <a:t>ndcg</a:t>
            </a:r>
            <a:r>
              <a:rPr lang="zh-CN" altLang="en-US" dirty="0"/>
              <a:t>指标分别达到了</a:t>
            </a:r>
            <a:r>
              <a:rPr lang="en-US" altLang="zh-CN" dirty="0"/>
              <a:t>0.13</a:t>
            </a:r>
            <a:r>
              <a:rPr lang="zh-CN" altLang="en-US" dirty="0"/>
              <a:t>、</a:t>
            </a:r>
            <a:r>
              <a:rPr lang="en-US" altLang="zh-CN" dirty="0"/>
              <a:t>0.16</a:t>
            </a:r>
            <a:r>
              <a:rPr lang="zh-CN" altLang="en-US" dirty="0"/>
              <a:t>和</a:t>
            </a:r>
            <a:r>
              <a:rPr lang="en-US" altLang="zh-CN" dirty="0"/>
              <a:t>0.22</a:t>
            </a:r>
            <a:r>
              <a:rPr lang="zh-CN" altLang="en-US" dirty="0"/>
              <a:t>，分别了</a:t>
            </a:r>
            <a:r>
              <a:rPr lang="en-US" altLang="zh-CN" dirty="0"/>
              <a:t>2.8%</a:t>
            </a:r>
            <a:r>
              <a:rPr lang="zh-CN" altLang="en-US" dirty="0"/>
              <a:t>、</a:t>
            </a:r>
            <a:r>
              <a:rPr lang="en-US" altLang="zh-CN" dirty="0"/>
              <a:t>1.2%</a:t>
            </a:r>
            <a:r>
              <a:rPr lang="zh-CN" altLang="en-US" dirty="0"/>
              <a:t>和</a:t>
            </a:r>
            <a:r>
              <a:rPr lang="en-US" altLang="zh-CN" dirty="0"/>
              <a:t>3.0%</a:t>
            </a:r>
            <a:r>
              <a:rPr lang="zh-CN" altLang="en-US" dirty="0"/>
              <a:t>的提升。</a:t>
            </a:r>
          </a:p>
        </p:txBody>
      </p:sp>
    </p:spTree>
    <p:extLst>
      <p:ext uri="{BB962C8B-B14F-4D97-AF65-F5344CB8AC3E}">
        <p14:creationId xmlns:p14="http://schemas.microsoft.com/office/powerpoint/2010/main" val="14294457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DE2FFD2D-B152-3A4F-9AA4-E117EEF439F7}"/>
              </a:ext>
            </a:extLst>
          </p:cNvPr>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总结与展望</a:t>
            </a:r>
          </a:p>
        </p:txBody>
      </p:sp>
      <p:sp>
        <p:nvSpPr>
          <p:cNvPr id="3" name="等腰三角形 47">
            <a:extLst>
              <a:ext uri="{FF2B5EF4-FFF2-40B4-BE49-F238E27FC236}">
                <a16:creationId xmlns:a16="http://schemas.microsoft.com/office/drawing/2014/main" id="{A8A7D824-DDB0-1143-8B22-2A72795CD7CE}"/>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文本框 3">
            <a:extLst>
              <a:ext uri="{FF2B5EF4-FFF2-40B4-BE49-F238E27FC236}">
                <a16:creationId xmlns:a16="http://schemas.microsoft.com/office/drawing/2014/main" id="{59F173C5-ED0C-AB4A-8B6D-B28D20E3899A}"/>
              </a:ext>
            </a:extLst>
          </p:cNvPr>
          <p:cNvSpPr txBox="1"/>
          <p:nvPr/>
        </p:nvSpPr>
        <p:spPr>
          <a:xfrm>
            <a:off x="501585" y="890331"/>
            <a:ext cx="2723949"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工作展望</a:t>
            </a:r>
            <a:endParaRPr kumimoji="1" lang="en-US" altLang="zh-CN" dirty="0">
              <a:latin typeface="Arial" panose="020B0604020202020204" pitchFamily="34" charset="0"/>
              <a:ea typeface="微软雅黑" panose="020B0503020204020204" pitchFamily="34" charset="-122"/>
            </a:endParaRPr>
          </a:p>
        </p:txBody>
      </p:sp>
      <p:sp>
        <p:nvSpPr>
          <p:cNvPr id="5" name="文本框 27">
            <a:extLst>
              <a:ext uri="{FF2B5EF4-FFF2-40B4-BE49-F238E27FC236}">
                <a16:creationId xmlns:a16="http://schemas.microsoft.com/office/drawing/2014/main" id="{F3EB6295-5579-0341-8043-EEF43B745554}"/>
              </a:ext>
            </a:extLst>
          </p:cNvPr>
          <p:cNvSpPr txBox="1"/>
          <p:nvPr/>
        </p:nvSpPr>
        <p:spPr>
          <a:xfrm>
            <a:off x="1337960" y="1708052"/>
            <a:ext cx="6830680" cy="1727396"/>
          </a:xfrm>
          <a:prstGeom prst="rect">
            <a:avLst/>
          </a:prstGeom>
          <a:solidFill>
            <a:srgbClr val="F2F2F2">
              <a:alpha val="50196"/>
            </a:srgbClr>
          </a:solidFill>
          <a:ln w="12700">
            <a:solidFill>
              <a:schemeClr val="accent1"/>
            </a:solidFill>
          </a:ln>
        </p:spPr>
        <p:txBody>
          <a:bodyPr wrap="square" lIns="68580" tIns="34290" rIns="68580" bIns="34290" rtlCol="0">
            <a:spAutoFit/>
          </a:bodyPr>
          <a:lstStyle/>
          <a:p>
            <a:pPr>
              <a:lnSpc>
                <a:spcPct val="200000"/>
              </a:lnSpc>
            </a:pPr>
            <a:r>
              <a:rPr lang="zh-CN" altLang="zh-CN" dirty="0"/>
              <a:t>未来的工作希望在能在以下两方面有所突破：</a:t>
            </a:r>
            <a:endParaRPr lang="en-US" altLang="zh-CN" dirty="0"/>
          </a:p>
          <a:p>
            <a:pPr>
              <a:lnSpc>
                <a:spcPct val="200000"/>
              </a:lnSpc>
            </a:pPr>
            <a:r>
              <a:rPr lang="en-US" altLang="zh-CN" dirty="0"/>
              <a:t>	</a:t>
            </a:r>
            <a:r>
              <a:rPr lang="zh-CN" altLang="en-US" dirty="0"/>
              <a:t> </a:t>
            </a:r>
            <a:r>
              <a:rPr lang="en-US" altLang="zh-CN" dirty="0"/>
              <a:t>1</a:t>
            </a:r>
            <a:r>
              <a:rPr lang="zh-CN" altLang="en-US" dirty="0"/>
              <a:t>）</a:t>
            </a:r>
            <a:r>
              <a:rPr lang="zh-CN" altLang="zh-CN" dirty="0"/>
              <a:t>探索更为有效且稳定的域间桥梁对有效信息进行迁移。</a:t>
            </a:r>
            <a:endParaRPr lang="en-US" altLang="zh-CN" dirty="0"/>
          </a:p>
          <a:p>
            <a:pPr>
              <a:lnSpc>
                <a:spcPct val="200000"/>
              </a:lnSpc>
            </a:pPr>
            <a:r>
              <a:rPr lang="en-US" altLang="zh-CN" dirty="0"/>
              <a:t>	</a:t>
            </a:r>
            <a:r>
              <a:rPr lang="zh-CN" altLang="en-US" dirty="0"/>
              <a:t> </a:t>
            </a:r>
            <a:r>
              <a:rPr lang="en-US" altLang="zh-CN" dirty="0"/>
              <a:t>2</a:t>
            </a:r>
            <a:r>
              <a:rPr lang="zh-CN" altLang="en-US" dirty="0"/>
              <a:t>）</a:t>
            </a:r>
            <a:r>
              <a:rPr lang="zh-CN" altLang="zh-CN" dirty="0"/>
              <a:t>本文提出的算法中，用户和项目间关系仍采用广泛被应用的内积运算进行模拟</a:t>
            </a:r>
            <a:r>
              <a:rPr lang="zh-CN" altLang="en-US" dirty="0"/>
              <a:t>，未来会</a:t>
            </a:r>
            <a:r>
              <a:rPr lang="zh-CN" altLang="zh-CN" dirty="0"/>
              <a:t>尝试</a:t>
            </a:r>
            <a:r>
              <a:rPr lang="zh-CN" altLang="en-US" dirty="0"/>
              <a:t>采用</a:t>
            </a:r>
            <a:r>
              <a:rPr lang="zh-CN" altLang="zh-CN" dirty="0"/>
              <a:t>其他形式的互动模型对用户项目关系进行研究。</a:t>
            </a:r>
            <a:endParaRPr lang="en-US" altLang="zh-CN" dirty="0"/>
          </a:p>
        </p:txBody>
      </p:sp>
    </p:spTree>
    <p:extLst>
      <p:ext uri="{BB962C8B-B14F-4D97-AF65-F5344CB8AC3E}">
        <p14:creationId xmlns:p14="http://schemas.microsoft.com/office/powerpoint/2010/main" val="3512471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458991" y="1941827"/>
            <a:ext cx="5839485" cy="830997"/>
          </a:xfrm>
          <a:prstGeom prst="rect">
            <a:avLst/>
          </a:prstGeom>
        </p:spPr>
        <p:txBody>
          <a:bodyPr wrap="square" lIns="68580" tIns="34290" rIns="68580" bIns="34290">
            <a:spAutoFit/>
          </a:bodyPr>
          <a:lstStyle/>
          <a:p>
            <a:r>
              <a:rPr lang="en-US" altLang="zh-CN" sz="5000" b="1" dirty="0">
                <a:solidFill>
                  <a:srgbClr val="071F65"/>
                </a:solidFill>
                <a:latin typeface="+mj-ea"/>
                <a:ea typeface="+mj-ea"/>
              </a:rPr>
              <a:t>Thanks</a:t>
            </a:r>
            <a:endParaRPr lang="zh-CN" altLang="en-US" sz="5000" b="1" dirty="0">
              <a:solidFill>
                <a:srgbClr val="071F65"/>
              </a:solidFill>
              <a:latin typeface="+mj-ea"/>
              <a:ea typeface="+mj-ea"/>
            </a:endParaRPr>
          </a:p>
        </p:txBody>
      </p:sp>
      <p:cxnSp>
        <p:nvCxnSpPr>
          <p:cNvPr id="28" name="直接连接符 27"/>
          <p:cNvCxnSpPr/>
          <p:nvPr/>
        </p:nvCxnSpPr>
        <p:spPr>
          <a:xfrm flipH="1">
            <a:off x="2542581" y="29001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 name="矩形 1">
            <a:extLst>
              <a:ext uri="{FF2B5EF4-FFF2-40B4-BE49-F238E27FC236}">
                <a16:creationId xmlns:a16="http://schemas.microsoft.com/office/drawing/2014/main" id="{88747E6C-1681-4F41-8911-8BDCEA10501E}"/>
              </a:ext>
            </a:extLst>
          </p:cNvPr>
          <p:cNvSpPr/>
          <p:nvPr/>
        </p:nvSpPr>
        <p:spPr>
          <a:xfrm>
            <a:off x="2458991" y="3050287"/>
            <a:ext cx="1800493" cy="307777"/>
          </a:xfrm>
          <a:prstGeom prst="rect">
            <a:avLst/>
          </a:prstGeom>
        </p:spPr>
        <p:txBody>
          <a:bodyPr wrap="none">
            <a:spAutoFit/>
          </a:bodyPr>
          <a:lstStyle/>
          <a:p>
            <a:r>
              <a:rPr lang="zh-CN" altLang="en-US" dirty="0"/>
              <a:t>请各位老师批评指正</a:t>
            </a:r>
          </a:p>
        </p:txBody>
      </p:sp>
    </p:spTree>
    <p:extLst>
      <p:ext uri="{BB962C8B-B14F-4D97-AF65-F5344CB8AC3E}">
        <p14:creationId xmlns:p14="http://schemas.microsoft.com/office/powerpoint/2010/main" val="27467526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FC73A495-8F8E-974C-8AD8-B8B0755A1E4B}"/>
              </a:ext>
            </a:extLst>
          </p:cNvPr>
          <p:cNvSpPr>
            <a:spLocks noChangeArrowheads="1"/>
          </p:cNvSpPr>
          <p:nvPr/>
        </p:nvSpPr>
        <p:spPr bwMode="auto">
          <a:xfrm>
            <a:off x="476188" y="177842"/>
            <a:ext cx="552105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系统设计与实验</a:t>
            </a:r>
            <a:r>
              <a:rPr lang="en-US" altLang="zh-CN" sz="2400" b="1" dirty="0">
                <a:solidFill>
                  <a:schemeClr val="accent1"/>
                </a:solidFill>
                <a:latin typeface="Arial" panose="020B0604020202020204" pitchFamily="34" charset="0"/>
              </a:rPr>
              <a:t>-</a:t>
            </a:r>
            <a:r>
              <a:rPr lang="zh-CN" altLang="en-US" sz="1600" b="1" dirty="0">
                <a:solidFill>
                  <a:srgbClr val="071D66"/>
                </a:solidFill>
              </a:rPr>
              <a:t>基于</a:t>
            </a:r>
            <a:r>
              <a:rPr lang="en-US" altLang="zh-CN" sz="1600" b="1" dirty="0">
                <a:solidFill>
                  <a:srgbClr val="071D66"/>
                </a:solidFill>
              </a:rPr>
              <a:t>HIN</a:t>
            </a:r>
            <a:r>
              <a:rPr lang="zh-CN" altLang="en-US" sz="1600" b="1" dirty="0">
                <a:solidFill>
                  <a:srgbClr val="071D66"/>
                </a:solidFill>
              </a:rPr>
              <a:t>表达的评分预测推荐框架</a:t>
            </a:r>
            <a:endParaRPr lang="zh-CN" altLang="en-US" sz="2400" b="1" dirty="0">
              <a:solidFill>
                <a:srgbClr val="071D66"/>
              </a:solidFill>
              <a:latin typeface="Arial" panose="020B0604020202020204" pitchFamily="34" charset="0"/>
            </a:endParaRPr>
          </a:p>
        </p:txBody>
      </p:sp>
      <p:sp>
        <p:nvSpPr>
          <p:cNvPr id="3" name="等腰三角形 47">
            <a:extLst>
              <a:ext uri="{FF2B5EF4-FFF2-40B4-BE49-F238E27FC236}">
                <a16:creationId xmlns:a16="http://schemas.microsoft.com/office/drawing/2014/main" id="{BA1C1F52-F789-8D49-955D-42060C3D77CF}"/>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6" name="文本框 5">
            <a:extLst>
              <a:ext uri="{FF2B5EF4-FFF2-40B4-BE49-F238E27FC236}">
                <a16:creationId xmlns:a16="http://schemas.microsoft.com/office/drawing/2014/main" id="{6BC74DA9-231D-B044-A6D8-DA80026378B7}"/>
              </a:ext>
            </a:extLst>
          </p:cNvPr>
          <p:cNvSpPr txBox="1"/>
          <p:nvPr/>
        </p:nvSpPr>
        <p:spPr>
          <a:xfrm>
            <a:off x="501585" y="890332"/>
            <a:ext cx="3646903" cy="344710"/>
          </a:xfrm>
          <a:prstGeom prst="rect">
            <a:avLst/>
          </a:prstGeom>
          <a:noFill/>
        </p:spPr>
        <p:txBody>
          <a:bodyPr wrap="square" rtlCol="0">
            <a:spAutoFit/>
          </a:bodyPr>
          <a:lstStyle/>
          <a:p>
            <a:pPr>
              <a:lnSpc>
                <a:spcPct val="130000"/>
              </a:lnSpc>
            </a:pPr>
            <a:r>
              <a:rPr kumimoji="1" lang="zh-CN" altLang="en-US" b="1" dirty="0">
                <a:solidFill>
                  <a:srgbClr val="071D66"/>
                </a:solidFill>
                <a:latin typeface="Arial" panose="020B0604020202020204" pitchFamily="34" charset="0"/>
                <a:ea typeface="微软雅黑" panose="020B0503020204020204" pitchFamily="34" charset="-122"/>
              </a:rPr>
              <a:t>算法介绍：</a:t>
            </a:r>
            <a:r>
              <a:rPr kumimoji="1" lang="en-US" altLang="zh-CN" dirty="0">
                <a:latin typeface="Arial" panose="020B0604020202020204" pitchFamily="34" charset="0"/>
                <a:ea typeface="微软雅黑" panose="020B0503020204020204" pitchFamily="34" charset="-122"/>
              </a:rPr>
              <a:t>2</a:t>
            </a:r>
            <a:r>
              <a:rPr kumimoji="1" lang="zh-CN" altLang="en-US" dirty="0">
                <a:latin typeface="Arial" panose="020B0604020202020204" pitchFamily="34" charset="0"/>
                <a:ea typeface="微软雅黑" panose="020B0503020204020204" pitchFamily="34" charset="-122"/>
              </a:rPr>
              <a:t>）训练跨领域</a:t>
            </a:r>
            <a:r>
              <a:rPr kumimoji="1" lang="en-US" altLang="zh-CN" dirty="0">
                <a:latin typeface="Arial" panose="020B0604020202020204" pitchFamily="34" charset="0"/>
                <a:ea typeface="微软雅黑" panose="020B0503020204020204" pitchFamily="34" charset="-122"/>
              </a:rPr>
              <a:t>HIN</a:t>
            </a:r>
            <a:r>
              <a:rPr kumimoji="1" lang="zh-CN" altLang="en-US" dirty="0">
                <a:latin typeface="Arial" panose="020B0604020202020204" pitchFamily="34" charset="0"/>
                <a:ea typeface="微软雅黑" panose="020B0503020204020204" pitchFamily="34" charset="-122"/>
              </a:rPr>
              <a:t>的节点表达</a:t>
            </a:r>
            <a:endParaRPr kumimoji="1" lang="en-US" altLang="zh-CN" dirty="0">
              <a:latin typeface="Arial" panose="020B0604020202020204" pitchFamily="34" charset="0"/>
              <a:ea typeface="微软雅黑" panose="020B0503020204020204" pitchFamily="34" charset="-122"/>
            </a:endParaRPr>
          </a:p>
        </p:txBody>
      </p:sp>
      <p:sp>
        <p:nvSpPr>
          <p:cNvPr id="4" name="文本框 3">
            <a:extLst>
              <a:ext uri="{FF2B5EF4-FFF2-40B4-BE49-F238E27FC236}">
                <a16:creationId xmlns:a16="http://schemas.microsoft.com/office/drawing/2014/main" id="{14FECBAA-C63D-4B40-9430-D87D4DDEE623}"/>
              </a:ext>
            </a:extLst>
          </p:cNvPr>
          <p:cNvSpPr txBox="1"/>
          <p:nvPr/>
        </p:nvSpPr>
        <p:spPr>
          <a:xfrm>
            <a:off x="718152" y="1779912"/>
            <a:ext cx="7083122" cy="589072"/>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zh-CN" altLang="en-US" sz="1400" dirty="0">
                <a:latin typeface="Arial" panose="020B0604020202020204" pitchFamily="34" charset="0"/>
                <a:ea typeface="微软雅黑" panose="020B0503020204020204" pitchFamily="34" charset="-122"/>
              </a:rPr>
              <a:t>元路径：</a:t>
            </a:r>
            <a:r>
              <a:rPr lang="zh-CN" altLang="zh-CN" sz="1200" kern="100" dirty="0">
                <a:latin typeface="+mn-ea"/>
                <a:cs typeface="Times New Roman" panose="02020603050405020304" pitchFamily="18" charset="0"/>
              </a:rPr>
              <a:t>节点类型及节点间边的类型组成的</a:t>
            </a:r>
            <a:r>
              <a:rPr lang="zh-CN" altLang="zh-CN" sz="1200" b="1" kern="100" dirty="0">
                <a:latin typeface="+mn-ea"/>
                <a:cs typeface="Times New Roman" panose="02020603050405020304" pitchFamily="18" charset="0"/>
              </a:rPr>
              <a:t>复合关系序列</a:t>
            </a:r>
            <a:r>
              <a:rPr lang="zh-CN" altLang="en-US" sz="1200" b="1" kern="100" dirty="0">
                <a:latin typeface="+mn-ea"/>
                <a:cs typeface="Times New Roman" panose="02020603050405020304" pitchFamily="18" charset="0"/>
              </a:rPr>
              <a:t>。</a:t>
            </a:r>
            <a:r>
              <a:rPr lang="zh-CN" altLang="en-US" sz="1200" kern="100" dirty="0">
                <a:latin typeface="+mn-ea"/>
                <a:cs typeface="Times New Roman" panose="02020603050405020304" pitchFamily="18" charset="0"/>
              </a:rPr>
              <a:t>用于复杂网络结构中的信息提取，保留节点类型信息，具有</a:t>
            </a:r>
            <a:r>
              <a:rPr lang="zh-CN" altLang="en-US" sz="1200" b="1" kern="100" dirty="0">
                <a:latin typeface="+mn-ea"/>
                <a:cs typeface="Times New Roman" panose="02020603050405020304" pitchFamily="18" charset="0"/>
              </a:rPr>
              <a:t>可解释性</a:t>
            </a:r>
            <a:r>
              <a:rPr lang="zh-CN" altLang="en-US" sz="1200" kern="100" dirty="0">
                <a:latin typeface="+mn-ea"/>
                <a:cs typeface="Times New Roman" panose="02020603050405020304" pitchFamily="18" charset="0"/>
              </a:rPr>
              <a:t>。</a:t>
            </a:r>
            <a:endParaRPr kumimoji="1" lang="zh-CN" altLang="en-US" sz="1400" b="1" dirty="0">
              <a:latin typeface="+mn-ea"/>
            </a:endParaRPr>
          </a:p>
        </p:txBody>
      </p:sp>
      <p:sp>
        <p:nvSpPr>
          <p:cNvPr id="5" name="矩形 4">
            <a:extLst>
              <a:ext uri="{FF2B5EF4-FFF2-40B4-BE49-F238E27FC236}">
                <a16:creationId xmlns:a16="http://schemas.microsoft.com/office/drawing/2014/main" id="{DF1236B1-E7AB-034E-ACE0-894717B5402D}"/>
              </a:ext>
            </a:extLst>
          </p:cNvPr>
          <p:cNvSpPr/>
          <p:nvPr/>
        </p:nvSpPr>
        <p:spPr>
          <a:xfrm>
            <a:off x="501584" y="1243532"/>
            <a:ext cx="7516259" cy="344710"/>
          </a:xfrm>
          <a:prstGeom prst="rect">
            <a:avLst/>
          </a:prstGeom>
        </p:spPr>
        <p:txBody>
          <a:bodyPr wrap="square">
            <a:spAutoFit/>
          </a:bodyPr>
          <a:lstStyle/>
          <a:p>
            <a:pPr>
              <a:lnSpc>
                <a:spcPct val="130000"/>
              </a:lnSpc>
            </a:pPr>
            <a:r>
              <a:rPr kumimoji="1" lang="zh-CN" altLang="en-US" dirty="0">
                <a:latin typeface="Arial" panose="020B0604020202020204" pitchFamily="34" charset="0"/>
                <a:ea typeface="微软雅黑" panose="020B0503020204020204" pitchFamily="34" charset="-122"/>
              </a:rPr>
              <a:t>基于</a:t>
            </a:r>
            <a:r>
              <a:rPr kumimoji="1" lang="en-US" altLang="zh-CN" b="1" dirty="0">
                <a:latin typeface="Arial" panose="020B0604020202020204" pitchFamily="34" charset="0"/>
                <a:ea typeface="微软雅黑" panose="020B0503020204020204" pitchFamily="34" charset="-122"/>
              </a:rPr>
              <a:t>deep-walk</a:t>
            </a:r>
            <a:r>
              <a:rPr kumimoji="1" lang="zh-CN" altLang="en-US" dirty="0">
                <a:latin typeface="Arial" panose="020B0604020202020204" pitchFamily="34" charset="0"/>
                <a:ea typeface="微软雅黑" panose="020B0503020204020204" pitchFamily="34" charset="-122"/>
              </a:rPr>
              <a:t>（</a:t>
            </a:r>
            <a:r>
              <a:rPr kumimoji="1" lang="zh-CN" altLang="en-US" b="1" dirty="0">
                <a:latin typeface="Arial" panose="020B0604020202020204" pitchFamily="34" charset="0"/>
                <a:ea typeface="微软雅黑" panose="020B0503020204020204" pitchFamily="34" charset="-122"/>
              </a:rPr>
              <a:t>随机游走</a:t>
            </a:r>
            <a:r>
              <a:rPr kumimoji="1" lang="zh-CN" altLang="en-US" dirty="0">
                <a:latin typeface="Arial" panose="020B0604020202020204" pitchFamily="34" charset="0"/>
                <a:ea typeface="微软雅黑" panose="020B0503020204020204" pitchFamily="34" charset="-122"/>
              </a:rPr>
              <a:t>和</a:t>
            </a:r>
            <a:r>
              <a:rPr kumimoji="1" lang="en-US" altLang="zh-CN" b="1" dirty="0">
                <a:latin typeface="Arial" panose="020B0604020202020204" pitchFamily="34" charset="0"/>
                <a:ea typeface="微软雅黑" panose="020B0503020204020204" pitchFamily="34" charset="-122"/>
              </a:rPr>
              <a:t>skip-gram</a:t>
            </a:r>
            <a:r>
              <a:rPr kumimoji="1" lang="zh-CN" altLang="en-US" dirty="0">
                <a:latin typeface="Arial" panose="020B0604020202020204" pitchFamily="34" charset="0"/>
                <a:ea typeface="微软雅黑" panose="020B0503020204020204" pitchFamily="34" charset="-122"/>
              </a:rPr>
              <a:t>的结合），设计算法用于</a:t>
            </a:r>
            <a:r>
              <a:rPr kumimoji="1" lang="zh-CN" altLang="en-US" b="1" dirty="0">
                <a:latin typeface="Arial" panose="020B0604020202020204" pitchFamily="34" charset="0"/>
                <a:ea typeface="微软雅黑" panose="020B0503020204020204" pitchFamily="34" charset="-122"/>
              </a:rPr>
              <a:t>跨领域</a:t>
            </a:r>
            <a:r>
              <a:rPr kumimoji="1" lang="en-US" altLang="zh-CN" b="1" dirty="0">
                <a:latin typeface="Arial" panose="020B0604020202020204" pitchFamily="34" charset="0"/>
                <a:ea typeface="微软雅黑" panose="020B0503020204020204" pitchFamily="34" charset="-122"/>
              </a:rPr>
              <a:t>HIN</a:t>
            </a:r>
            <a:r>
              <a:rPr kumimoji="1" lang="zh-CN" altLang="en-US" dirty="0">
                <a:latin typeface="Arial" panose="020B0604020202020204" pitchFamily="34" charset="0"/>
                <a:ea typeface="微软雅黑" panose="020B0503020204020204" pitchFamily="34" charset="-122"/>
              </a:rPr>
              <a:t>的节点表达训练</a:t>
            </a:r>
            <a:endParaRPr kumimoji="1" lang="en-US" altLang="zh-CN"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81555D5A-13EA-BF47-890A-07B001A75EC6}"/>
                  </a:ext>
                </a:extLst>
              </p:cNvPr>
              <p:cNvGraphicFramePr>
                <a:graphicFrameLocks noGrp="1"/>
              </p:cNvGraphicFramePr>
              <p:nvPr>
                <p:extLst/>
              </p:nvPr>
            </p:nvGraphicFramePr>
            <p:xfrm>
              <a:off x="1128158" y="2463638"/>
              <a:ext cx="5669280" cy="2252282"/>
            </p:xfrm>
            <a:graphic>
              <a:graphicData uri="http://schemas.openxmlformats.org/drawingml/2006/table">
                <a:tbl>
                  <a:tblPr firstRow="1" firstCol="1" bandRow="1"/>
                  <a:tblGrid>
                    <a:gridCol w="556007">
                      <a:extLst>
                        <a:ext uri="{9D8B030D-6E8A-4147-A177-3AD203B41FA5}">
                          <a16:colId xmlns:a16="http://schemas.microsoft.com/office/drawing/2014/main" val="2419261754"/>
                        </a:ext>
                      </a:extLst>
                    </a:gridCol>
                    <a:gridCol w="748671">
                      <a:extLst>
                        <a:ext uri="{9D8B030D-6E8A-4147-A177-3AD203B41FA5}">
                          <a16:colId xmlns:a16="http://schemas.microsoft.com/office/drawing/2014/main" val="268821901"/>
                        </a:ext>
                      </a:extLst>
                    </a:gridCol>
                    <a:gridCol w="1674341">
                      <a:extLst>
                        <a:ext uri="{9D8B030D-6E8A-4147-A177-3AD203B41FA5}">
                          <a16:colId xmlns:a16="http://schemas.microsoft.com/office/drawing/2014/main" val="3681558825"/>
                        </a:ext>
                      </a:extLst>
                    </a:gridCol>
                    <a:gridCol w="2690261">
                      <a:extLst>
                        <a:ext uri="{9D8B030D-6E8A-4147-A177-3AD203B41FA5}">
                          <a16:colId xmlns:a16="http://schemas.microsoft.com/office/drawing/2014/main" val="677442273"/>
                        </a:ext>
                      </a:extLst>
                    </a:gridCol>
                  </a:tblGrid>
                  <a:tr h="209370">
                    <a:tc>
                      <a:txBody>
                        <a:bodyPr/>
                        <a:lstStyle/>
                        <a:p>
                          <a:pPr indent="267970" algn="ctr">
                            <a:lnSpc>
                              <a:spcPts val="2000"/>
                            </a:lnSpc>
                            <a:spcAft>
                              <a:spcPts val="0"/>
                            </a:spcAft>
                          </a:pPr>
                          <a:r>
                            <a:rPr lang="en-US" sz="1000" b="1" kern="100" dirty="0">
                              <a:effectLst/>
                              <a:latin typeface="Times New Roman" panose="02020603050405020304" pitchFamily="18" charset="0"/>
                              <a:ea typeface="宋体" panose="02010600030101010101" pitchFamily="2" charset="-122"/>
                            </a:rPr>
                            <a:t> </a:t>
                          </a:r>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6365" algn="ctr">
                            <a:lnSpc>
                              <a:spcPts val="2000"/>
                            </a:lnSpc>
                            <a:spcAft>
                              <a:spcPts val="0"/>
                            </a:spcAft>
                          </a:pPr>
                          <a:r>
                            <a:rPr lang="zh-CN" sz="1000" kern="100">
                              <a:effectLst/>
                              <a:latin typeface="Times New Roman" panose="02020603050405020304" pitchFamily="18" charset="0"/>
                              <a:ea typeface="宋体" panose="02010600030101010101" pitchFamily="2" charset="-122"/>
                            </a:rPr>
                            <a:t>元路径</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93065" algn="just">
                            <a:lnSpc>
                              <a:spcPts val="2000"/>
                            </a:lnSpc>
                            <a:spcAft>
                              <a:spcPts val="0"/>
                            </a:spcAft>
                          </a:pPr>
                          <a:r>
                            <a:rPr lang="zh-CN" sz="1000" kern="100">
                              <a:effectLst/>
                              <a:latin typeface="Times New Roman" panose="02020603050405020304" pitchFamily="18" charset="0"/>
                              <a:ea typeface="宋体" panose="02010600030101010101" pitchFamily="2" charset="-122"/>
                            </a:rPr>
                            <a:t>路径规则</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2000"/>
                            </a:lnSpc>
                            <a:spcAft>
                              <a:spcPts val="0"/>
                            </a:spcAft>
                          </a:pPr>
                          <a:r>
                            <a:rPr lang="zh-CN" sz="1000" kern="100" dirty="0">
                              <a:effectLst/>
                              <a:latin typeface="Times New Roman" panose="02020603050405020304" pitchFamily="18" charset="0"/>
                              <a:ea typeface="宋体" panose="02010600030101010101" pitchFamily="2" charset="-122"/>
                            </a:rPr>
                            <a:t>相关关系</a:t>
                          </a:r>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35431"/>
                      </a:ext>
                    </a:extLst>
                  </a:tr>
                  <a:tr h="241418">
                    <a:tc rowSpan="4">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目</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标</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域</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内</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𝑠𝑑</m:t>
                                    </m:r>
                                  </m:sub>
                                  <m:sup>
                                    <m:r>
                                      <a:rPr lang="en-US" sz="1000" i="1" kern="100">
                                        <a:effectLst/>
                                        <a:latin typeface="Cambria Math" panose="02040503050406030204" pitchFamily="18" charset="0"/>
                                        <a:ea typeface="宋体" panose="02010600030101010101" pitchFamily="2" charset="-122"/>
                                      </a:rPr>
                                      <m:t>0</m:t>
                                    </m:r>
                                  </m:sup>
                                </m:sSubSup>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喜欢同一个项目的用户对</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78390380"/>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𝑠𝑑</m:t>
                                    </m:r>
                                  </m:sub>
                                  <m:sup>
                                    <m:r>
                                      <a:rPr lang="en-US" sz="1000" i="1" kern="100">
                                        <a:effectLst/>
                                        <a:latin typeface="Cambria Math" panose="02040503050406030204" pitchFamily="18" charset="0"/>
                                        <a:ea typeface="宋体" panose="02010600030101010101" pitchFamily="2" charset="-122"/>
                                      </a:rPr>
                                      <m:t>1</m:t>
                                    </m:r>
                                  </m:sup>
                                </m:sSubSup>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宋体" panose="02010600030101010101" pitchFamily="2"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tc>
                      <a:txBody>
                        <a:bodyPr/>
                        <a:lstStyle/>
                        <a:p>
                          <a:pPr indent="127000" algn="ctr">
                            <a:lnSpc>
                              <a:spcPts val="2000"/>
                            </a:lnSpc>
                            <a:spcAft>
                              <a:spcPts val="0"/>
                            </a:spcAft>
                          </a:pPr>
                          <a:r>
                            <a:rPr lang="zh-CN" sz="1000" kern="100" dirty="0">
                              <a:effectLst/>
                              <a:latin typeface="Times New Roman" panose="02020603050405020304" pitchFamily="18" charset="0"/>
                              <a:ea typeface="宋体" panose="02010600030101010101" pitchFamily="2" charset="-122"/>
                            </a:rPr>
                            <a:t>采用同一个标签的用户对</a:t>
                          </a:r>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extLst>
                      <a:ext uri="{0D108BD9-81ED-4DB2-BD59-A6C34878D82A}">
                        <a16:rowId xmlns:a16="http://schemas.microsoft.com/office/drawing/2014/main" val="1378959123"/>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𝑠𝑑</m:t>
                                    </m:r>
                                  </m:sub>
                                  <m:sup>
                                    <m:r>
                                      <a:rPr lang="en-US" sz="1000" i="1" kern="100">
                                        <a:effectLst/>
                                        <a:latin typeface="Cambria Math" panose="02040503050406030204" pitchFamily="18" charset="0"/>
                                        <a:ea typeface="宋体" panose="02010600030101010101" pitchFamily="2" charset="-122"/>
                                      </a:rPr>
                                      <m:t>2</m:t>
                                    </m:r>
                                  </m:sup>
                                </m:sSubSup>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tc>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被同一个用户喜欢的项目对</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extLst>
                      <a:ext uri="{0D108BD9-81ED-4DB2-BD59-A6C34878D82A}">
                        <a16:rowId xmlns:a16="http://schemas.microsoft.com/office/drawing/2014/main" val="2445717842"/>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𝑠𝑑</m:t>
                                    </m:r>
                                  </m:sub>
                                  <m:sup>
                                    <m:r>
                                      <a:rPr lang="en-US" sz="1000" i="1" kern="100">
                                        <a:effectLst/>
                                        <a:latin typeface="Cambria Math" panose="02040503050406030204" pitchFamily="18" charset="0"/>
                                        <a:ea typeface="宋体" panose="02010600030101010101" pitchFamily="2" charset="-122"/>
                                      </a:rPr>
                                      <m:t>3</m:t>
                                    </m:r>
                                  </m:sup>
                                </m:sSubSup>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宋体" panose="02010600030101010101" pitchFamily="2"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ts val="2000"/>
                            </a:lnSpc>
                            <a:spcAft>
                              <a:spcPts val="0"/>
                            </a:spcAft>
                          </a:pPr>
                          <a:r>
                            <a:rPr lang="zh-CN" sz="1000" kern="100" dirty="0">
                              <a:effectLst/>
                              <a:latin typeface="Times New Roman" panose="02020603050405020304" pitchFamily="18" charset="0"/>
                              <a:ea typeface="宋体" panose="02010600030101010101" pitchFamily="2" charset="-122"/>
                            </a:rPr>
                            <a:t>被同一个标签标记的项目对</a:t>
                          </a:r>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2582184"/>
                      </a:ext>
                    </a:extLst>
                  </a:tr>
                  <a:tr h="241418">
                    <a:tc rowSpan="4">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跨</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领</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域</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𝑐𝑑</m:t>
                                    </m:r>
                                  </m:sub>
                                  <m:sup>
                                    <m:r>
                                      <a:rPr lang="en-US" sz="1000" i="1" kern="100">
                                        <a:effectLst/>
                                        <a:latin typeface="Cambria Math" panose="02040503050406030204" pitchFamily="18" charset="0"/>
                                        <a:ea typeface="宋体" panose="02010600030101010101" pitchFamily="2" charset="-122"/>
                                      </a:rPr>
                                      <m:t>0</m:t>
                                    </m:r>
                                  </m:sup>
                                </m:sSubSup>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266700" algn="ctr">
                            <a:lnSpc>
                              <a:spcPts val="2000"/>
                            </a:lnSpc>
                            <a:spcAft>
                              <a:spcPts val="0"/>
                            </a:spcAft>
                          </a:pPr>
                          <a14:m>
                            <m:oMathPara xmlns:m="http://schemas.openxmlformats.org/officeDocument/2006/math">
                              <m:oMathParaPr>
                                <m:jc m:val="center"/>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𝑎</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与共同标记过</a:t>
                          </a: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𝑎</m:t>
                                  </m:r>
                                </m:sub>
                              </m:sSub>
                            </m:oMath>
                          </a14:m>
                          <a:r>
                            <a:rPr lang="zh-CN" sz="1000" kern="100">
                              <a:effectLst/>
                              <a:latin typeface="Times New Roman" panose="02020603050405020304" pitchFamily="18" charset="0"/>
                              <a:ea typeface="宋体" panose="02010600030101010101" pitchFamily="2" charset="-122"/>
                            </a:rPr>
                            <a:t>的两个标签相关的用户对</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27273924"/>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𝑐𝑑</m:t>
                                    </m:r>
                                  </m:sub>
                                  <m:sup>
                                    <m:r>
                                      <a:rPr lang="en-US" sz="1000" i="1" kern="100">
                                        <a:effectLst/>
                                        <a:latin typeface="Cambria Math" panose="02040503050406030204" pitchFamily="18" charset="0"/>
                                        <a:ea typeface="宋体" panose="02010600030101010101" pitchFamily="2" charset="-122"/>
                                      </a:rPr>
                                      <m:t>1</m:t>
                                    </m:r>
                                  </m:sup>
                                </m:sSubSup>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tc>
                      <a:txBody>
                        <a:bodyPr/>
                        <a:lstStyle/>
                        <a:p>
                          <a:pPr marL="0" marR="0" lvl="0" indent="266700" algn="ctr" defTabSz="685800" rtl="0" eaLnBrk="1" fontAlgn="auto" latinLnBrk="0" hangingPunct="1">
                            <a:lnSpc>
                              <a:spcPts val="2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zh-CN" altLang="en-US" sz="1000" b="0" i="1" u="none" strike="noStrike" kern="1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𝑈</m:t>
                                    </m:r>
                                  </m:e>
                                  <m:sub>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𝑡</m:t>
                                    </m:r>
                                  </m:sub>
                                </m:sSub>
                                <m: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m:t>
                                </m:r>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𝑇</m:t>
                                </m:r>
                                <m: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m:t>
                                </m:r>
                                <m:sSub>
                                  <m:sSubPr>
                                    <m:ctrlP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𝑈</m:t>
                                    </m:r>
                                  </m:e>
                                  <m:sub>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𝑎</m:t>
                                    </m:r>
                                  </m:sub>
                                </m:sSub>
                                <m: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m:t>
                                </m:r>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𝑇</m:t>
                                </m:r>
                                <m: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微软雅黑" panose="020B0503020204020204" pitchFamily="34" charset="-122"/>
                                  </a:rPr>
                                  <m:t>−</m:t>
                                </m:r>
                                <m:sSub>
                                  <m:sSubPr>
                                    <m:ctrlPr>
                                      <a:rPr kumimoji="0" lang="zh-CN" altLang="en-US" sz="10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𝑈</m:t>
                                    </m:r>
                                  </m:e>
                                  <m:sub>
                                    <m:r>
                                      <a:rPr kumimoji="0" lang="en-US" altLang="zh-CN" sz="1000" b="0" i="1" u="none" strike="noStrike" kern="1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mn-cs"/>
                                      </a:rPr>
                                      <m:t>𝑡</m:t>
                                    </m:r>
                                  </m:sub>
                                </m:sSub>
                              </m:oMath>
                            </m:oMathPara>
                          </a14:m>
                          <a:endParaRPr kumimoji="0" lang="zh-CN" altLang="en-US" sz="11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txBody>
                      <a:tcPr marL="62594" marR="62594" marT="0" marB="0">
                        <a:lnL>
                          <a:noFill/>
                        </a:lnL>
                        <a:lnR>
                          <a:noFill/>
                        </a:lnR>
                        <a:lnT>
                          <a:noFill/>
                        </a:lnT>
                        <a:lnB>
                          <a:noFill/>
                        </a:lnB>
                      </a:tcPr>
                    </a:tc>
                    <a:tc>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与同时被</a:t>
                          </a: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𝑎</m:t>
                                  </m:r>
                                </m:sub>
                              </m:sSub>
                            </m:oMath>
                          </a14:m>
                          <a:r>
                            <a:rPr lang="zh-CN" sz="1000" kern="100">
                              <a:effectLst/>
                              <a:latin typeface="Times New Roman" panose="02020603050405020304" pitchFamily="18" charset="0"/>
                              <a:ea typeface="宋体" panose="02010600030101010101" pitchFamily="2" charset="-122"/>
                            </a:rPr>
                            <a:t>使用过的两个标签相关的用户对</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extLst>
                      <a:ext uri="{0D108BD9-81ED-4DB2-BD59-A6C34878D82A}">
                        <a16:rowId xmlns:a16="http://schemas.microsoft.com/office/drawing/2014/main" val="1527198583"/>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𝑐𝑑</m:t>
                                    </m:r>
                                  </m:sub>
                                  <m:sup>
                                    <m:r>
                                      <a:rPr lang="en-US" sz="1000" i="1" kern="100">
                                        <a:effectLst/>
                                        <a:latin typeface="Cambria Math" panose="02040503050406030204" pitchFamily="18" charset="0"/>
                                        <a:ea typeface="宋体" panose="02010600030101010101" pitchFamily="2" charset="-122"/>
                                      </a:rPr>
                                      <m:t>2</m:t>
                                    </m:r>
                                  </m:sup>
                                </m:sSubSup>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𝑎</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tc>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与同时标记过</a:t>
                          </a: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𝑎</m:t>
                                  </m:r>
                                </m:sub>
                              </m:sSub>
                            </m:oMath>
                          </a14:m>
                          <a:r>
                            <a:rPr lang="zh-CN" sz="1000" kern="100">
                              <a:effectLst/>
                              <a:latin typeface="Times New Roman" panose="02020603050405020304" pitchFamily="18" charset="0"/>
                              <a:ea typeface="宋体" panose="02010600030101010101" pitchFamily="2" charset="-122"/>
                            </a:rPr>
                            <a:t>的两个标签相关的项目对</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extLst>
                      <a:ext uri="{0D108BD9-81ED-4DB2-BD59-A6C34878D82A}">
                        <a16:rowId xmlns:a16="http://schemas.microsoft.com/office/drawing/2014/main" val="4075404551"/>
                      </a:ext>
                    </a:extLst>
                  </a:tr>
                  <a:tr h="241418">
                    <a:tc vMerge="1">
                      <a:txBody>
                        <a:bodyPr/>
                        <a:lstStyle/>
                        <a:p>
                          <a:endParaRPr lang="zh-CN" altLang="en-US"/>
                        </a:p>
                      </a:txBody>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Sup>
                                  <m:sSubSupPr>
                                    <m:ctrlPr>
                                      <a:rPr lang="zh-CN" sz="1000" i="1" kern="100">
                                        <a:effectLst/>
                                        <a:latin typeface="Cambria Math" panose="02040503050406030204" pitchFamily="18" charset="0"/>
                                        <a:ea typeface="Cambria Math" panose="02040503050406030204" pitchFamily="18" charset="0"/>
                                      </a:rPr>
                                    </m:ctrlPr>
                                  </m:sSubSupPr>
                                  <m:e>
                                    <m:r>
                                      <a:rPr lang="en-US" sz="1000" i="1" kern="100">
                                        <a:effectLst/>
                                        <a:latin typeface="Cambria Math" panose="02040503050406030204" pitchFamily="18" charset="0"/>
                                        <a:ea typeface="宋体" panose="02010600030101010101" pitchFamily="2" charset="-122"/>
                                      </a:rPr>
                                      <m:t>𝑝</m:t>
                                    </m:r>
                                  </m:e>
                                  <m:sub>
                                    <m:r>
                                      <a:rPr lang="en-US" sz="1000" i="1" kern="100">
                                        <a:effectLst/>
                                        <a:latin typeface="Cambria Math" panose="02040503050406030204" pitchFamily="18" charset="0"/>
                                        <a:ea typeface="宋体" panose="02010600030101010101" pitchFamily="2" charset="-122"/>
                                      </a:rPr>
                                      <m:t>𝑐𝑑</m:t>
                                    </m:r>
                                  </m:sub>
                                  <m:sup>
                                    <m:r>
                                      <a:rPr lang="en-US" sz="1000" i="1" kern="100">
                                        <a:effectLst/>
                                        <a:latin typeface="Cambria Math" panose="02040503050406030204" pitchFamily="18" charset="0"/>
                                        <a:ea typeface="宋体" panose="02010600030101010101" pitchFamily="2" charset="-122"/>
                                      </a:rPr>
                                      <m:t>3</m:t>
                                    </m:r>
                                  </m:sup>
                                </m:sSubSup>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𝑎</m:t>
                                    </m:r>
                                  </m:sub>
                                </m:sSub>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sz="1000" i="1" kern="100">
                                    <a:effectLst/>
                                    <a:latin typeface="Cambria Math" panose="02040503050406030204" pitchFamily="18" charset="0"/>
                                    <a:ea typeface="微软雅黑" panose="020B0503020204020204" pitchFamily="34" charset="-122"/>
                                    <a:cs typeface="微软雅黑" panose="020B0503020204020204" pitchFamily="34" charset="-122"/>
                                  </a:rPr>
                                  <m:t>𝑇</m:t>
                                </m:r>
                                <m:r>
                                  <a:rPr lang="zh-CN" altLang="en-US" sz="1000"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𝐼</m:t>
                                    </m:r>
                                  </m:e>
                                  <m:sub>
                                    <m:r>
                                      <a:rPr lang="en-US" sz="1000" i="1" kern="100">
                                        <a:effectLst/>
                                        <a:latin typeface="Cambria Math" panose="02040503050406030204" pitchFamily="18" charset="0"/>
                                        <a:ea typeface="宋体" panose="02010600030101010101" pitchFamily="2" charset="-122"/>
                                      </a:rPr>
                                      <m:t>𝑡</m:t>
                                    </m:r>
                                  </m:sub>
                                </m:sSub>
                              </m:oMath>
                            </m:oMathPara>
                          </a14:m>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ts val="2000"/>
                            </a:lnSpc>
                            <a:spcAft>
                              <a:spcPts val="0"/>
                            </a:spcAft>
                          </a:pPr>
                          <a:r>
                            <a:rPr lang="zh-CN" sz="1000" kern="100" dirty="0">
                              <a:effectLst/>
                              <a:latin typeface="Times New Roman" panose="02020603050405020304" pitchFamily="18" charset="0"/>
                              <a:ea typeface="宋体" panose="02010600030101010101" pitchFamily="2" charset="-122"/>
                            </a:rPr>
                            <a:t>与同时被</a:t>
                          </a:r>
                          <a14:m>
                            <m:oMath xmlns:m="http://schemas.openxmlformats.org/officeDocument/2006/math">
                              <m:sSub>
                                <m:sSubPr>
                                  <m:ctrlPr>
                                    <a:rPr lang="zh-CN" sz="1000" i="1" kern="100">
                                      <a:effectLst/>
                                      <a:latin typeface="Cambria Math" panose="02040503050406030204" pitchFamily="18" charset="0"/>
                                      <a:ea typeface="Cambria Math" panose="02040503050406030204" pitchFamily="18" charset="0"/>
                                    </a:rPr>
                                  </m:ctrlPr>
                                </m:sSubPr>
                                <m:e>
                                  <m:r>
                                    <a:rPr lang="en-US" sz="1000" i="1" kern="100">
                                      <a:effectLst/>
                                      <a:latin typeface="Cambria Math" panose="02040503050406030204" pitchFamily="18" charset="0"/>
                                      <a:ea typeface="宋体" panose="02010600030101010101" pitchFamily="2" charset="-122"/>
                                    </a:rPr>
                                    <m:t>𝑈</m:t>
                                  </m:r>
                                </m:e>
                                <m:sub>
                                  <m:r>
                                    <a:rPr lang="en-US" sz="1000" i="1" kern="100">
                                      <a:effectLst/>
                                      <a:latin typeface="Cambria Math" panose="02040503050406030204" pitchFamily="18" charset="0"/>
                                      <a:ea typeface="宋体" panose="02010600030101010101" pitchFamily="2" charset="-122"/>
                                    </a:rPr>
                                    <m:t>𝑎</m:t>
                                  </m:r>
                                </m:sub>
                              </m:sSub>
                            </m:oMath>
                          </a14:m>
                          <a:r>
                            <a:rPr lang="zh-CN" sz="1000" kern="100" dirty="0">
                              <a:effectLst/>
                              <a:latin typeface="Times New Roman" panose="02020603050405020304" pitchFamily="18" charset="0"/>
                              <a:ea typeface="宋体" panose="02010600030101010101" pitchFamily="2" charset="-122"/>
                            </a:rPr>
                            <a:t>使用过的两个标签相关的项目对</a:t>
                          </a:r>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8893656"/>
                      </a:ext>
                    </a:extLst>
                  </a:tr>
                </a:tbl>
              </a:graphicData>
            </a:graphic>
          </p:graphicFrame>
        </mc:Choice>
        <mc:Fallback xmlns="">
          <p:graphicFrame>
            <p:nvGraphicFramePr>
              <p:cNvPr id="8" name="表格 7">
                <a:extLst>
                  <a:ext uri="{FF2B5EF4-FFF2-40B4-BE49-F238E27FC236}">
                    <a16:creationId xmlns:a16="http://schemas.microsoft.com/office/drawing/2014/main" id="{81555D5A-13EA-BF47-890A-07B001A75EC6}"/>
                  </a:ext>
                </a:extLst>
              </p:cNvPr>
              <p:cNvGraphicFramePr>
                <a:graphicFrameLocks noGrp="1"/>
              </p:cNvGraphicFramePr>
              <p:nvPr>
                <p:extLst/>
              </p:nvPr>
            </p:nvGraphicFramePr>
            <p:xfrm>
              <a:off x="1128158" y="2463638"/>
              <a:ext cx="5669280" cy="2252282"/>
            </p:xfrm>
            <a:graphic>
              <a:graphicData uri="http://schemas.openxmlformats.org/drawingml/2006/table">
                <a:tbl>
                  <a:tblPr firstRow="1" firstCol="1" bandRow="1"/>
                  <a:tblGrid>
                    <a:gridCol w="556007">
                      <a:extLst>
                        <a:ext uri="{9D8B030D-6E8A-4147-A177-3AD203B41FA5}">
                          <a16:colId xmlns:a16="http://schemas.microsoft.com/office/drawing/2014/main" val="2419261754"/>
                        </a:ext>
                      </a:extLst>
                    </a:gridCol>
                    <a:gridCol w="748671">
                      <a:extLst>
                        <a:ext uri="{9D8B030D-6E8A-4147-A177-3AD203B41FA5}">
                          <a16:colId xmlns:a16="http://schemas.microsoft.com/office/drawing/2014/main" val="268821901"/>
                        </a:ext>
                      </a:extLst>
                    </a:gridCol>
                    <a:gridCol w="1674341">
                      <a:extLst>
                        <a:ext uri="{9D8B030D-6E8A-4147-A177-3AD203B41FA5}">
                          <a16:colId xmlns:a16="http://schemas.microsoft.com/office/drawing/2014/main" val="3681558825"/>
                        </a:ext>
                      </a:extLst>
                    </a:gridCol>
                    <a:gridCol w="2690261">
                      <a:extLst>
                        <a:ext uri="{9D8B030D-6E8A-4147-A177-3AD203B41FA5}">
                          <a16:colId xmlns:a16="http://schemas.microsoft.com/office/drawing/2014/main" val="677442273"/>
                        </a:ext>
                      </a:extLst>
                    </a:gridCol>
                  </a:tblGrid>
                  <a:tr h="220282">
                    <a:tc>
                      <a:txBody>
                        <a:bodyPr/>
                        <a:lstStyle/>
                        <a:p>
                          <a:pPr indent="267970" algn="ctr">
                            <a:lnSpc>
                              <a:spcPts val="2000"/>
                            </a:lnSpc>
                            <a:spcAft>
                              <a:spcPts val="0"/>
                            </a:spcAft>
                          </a:pPr>
                          <a:r>
                            <a:rPr lang="en-US" sz="1000" b="1" kern="100" dirty="0">
                              <a:effectLst/>
                              <a:latin typeface="Times New Roman" panose="02020603050405020304" pitchFamily="18" charset="0"/>
                              <a:ea typeface="宋体" panose="02010600030101010101" pitchFamily="2" charset="-122"/>
                            </a:rPr>
                            <a:t> </a:t>
                          </a:r>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6365" algn="ctr">
                            <a:lnSpc>
                              <a:spcPts val="2000"/>
                            </a:lnSpc>
                            <a:spcAft>
                              <a:spcPts val="0"/>
                            </a:spcAft>
                          </a:pPr>
                          <a:r>
                            <a:rPr lang="zh-CN" sz="1000" kern="100">
                              <a:effectLst/>
                              <a:latin typeface="Times New Roman" panose="02020603050405020304" pitchFamily="18" charset="0"/>
                              <a:ea typeface="宋体" panose="02010600030101010101" pitchFamily="2" charset="-122"/>
                            </a:rPr>
                            <a:t>元路径</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93065" algn="just">
                            <a:lnSpc>
                              <a:spcPts val="2000"/>
                            </a:lnSpc>
                            <a:spcAft>
                              <a:spcPts val="0"/>
                            </a:spcAft>
                          </a:pPr>
                          <a:r>
                            <a:rPr lang="zh-CN" sz="1000" kern="100">
                              <a:effectLst/>
                              <a:latin typeface="Times New Roman" panose="02020603050405020304" pitchFamily="18" charset="0"/>
                              <a:ea typeface="宋体" panose="02010600030101010101" pitchFamily="2" charset="-122"/>
                            </a:rPr>
                            <a:t>路径规则</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2000"/>
                            </a:lnSpc>
                            <a:spcAft>
                              <a:spcPts val="0"/>
                            </a:spcAft>
                          </a:pPr>
                          <a:r>
                            <a:rPr lang="zh-CN" sz="1000" kern="100" dirty="0">
                              <a:effectLst/>
                              <a:latin typeface="Times New Roman" panose="02020603050405020304" pitchFamily="18" charset="0"/>
                              <a:ea typeface="宋体" panose="02010600030101010101" pitchFamily="2" charset="-122"/>
                            </a:rPr>
                            <a:t>相关关系</a:t>
                          </a:r>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35431"/>
                      </a:ext>
                    </a:extLst>
                  </a:tr>
                  <a:tr h="254000">
                    <a:tc rowSpan="4">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目</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标</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域</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内</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2594" marR="62594"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74576" t="-90000" r="-584746" b="-715000"/>
                          </a:stretch>
                        </a:blipFill>
                      </a:tcPr>
                    </a:tc>
                    <a:tc>
                      <a:txBody>
                        <a:bodyPr/>
                        <a:lstStyle/>
                        <a:p>
                          <a:endParaRPr lang="zh-CN"/>
                        </a:p>
                      </a:txBody>
                      <a:tcPr marL="62594" marR="62594"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78030" t="-90000" r="-161364" b="-715000"/>
                          </a:stretch>
                        </a:blipFill>
                      </a:tcPr>
                    </a:tc>
                    <a:tc>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喜欢同一个项目的用户对</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78390380"/>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a:noFill/>
                        </a:lnB>
                        <a:blipFill>
                          <a:blip r:embed="rId3"/>
                          <a:stretch>
                            <a:fillRect l="-74576" t="-190000" r="-584746" b="-615000"/>
                          </a:stretch>
                        </a:blipFill>
                      </a:tcPr>
                    </a:tc>
                    <a:tc>
                      <a:txBody>
                        <a:bodyPr/>
                        <a:lstStyle/>
                        <a:p>
                          <a:endParaRPr lang="zh-CN"/>
                        </a:p>
                      </a:txBody>
                      <a:tcPr marL="62594" marR="62594" marT="0" marB="0">
                        <a:lnL>
                          <a:noFill/>
                        </a:lnL>
                        <a:lnR>
                          <a:noFill/>
                        </a:lnR>
                        <a:lnT>
                          <a:noFill/>
                        </a:lnT>
                        <a:lnB>
                          <a:noFill/>
                        </a:lnB>
                        <a:blipFill>
                          <a:blip r:embed="rId3"/>
                          <a:stretch>
                            <a:fillRect l="-78030" t="-190000" r="-161364" b="-615000"/>
                          </a:stretch>
                        </a:blipFill>
                      </a:tcPr>
                    </a:tc>
                    <a:tc>
                      <a:txBody>
                        <a:bodyPr/>
                        <a:lstStyle/>
                        <a:p>
                          <a:pPr indent="127000" algn="ctr">
                            <a:lnSpc>
                              <a:spcPts val="2000"/>
                            </a:lnSpc>
                            <a:spcAft>
                              <a:spcPts val="0"/>
                            </a:spcAft>
                          </a:pPr>
                          <a:r>
                            <a:rPr lang="zh-CN" sz="1000" kern="100" dirty="0">
                              <a:effectLst/>
                              <a:latin typeface="Times New Roman" panose="02020603050405020304" pitchFamily="18" charset="0"/>
                              <a:ea typeface="宋体" panose="02010600030101010101" pitchFamily="2" charset="-122"/>
                            </a:rPr>
                            <a:t>采用同一个标签的用户对</a:t>
                          </a:r>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extLst>
                      <a:ext uri="{0D108BD9-81ED-4DB2-BD59-A6C34878D82A}">
                        <a16:rowId xmlns:a16="http://schemas.microsoft.com/office/drawing/2014/main" val="1378959123"/>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a:noFill/>
                        </a:lnB>
                        <a:blipFill>
                          <a:blip r:embed="rId3"/>
                          <a:stretch>
                            <a:fillRect l="-74576" t="-290000" r="-584746" b="-515000"/>
                          </a:stretch>
                        </a:blipFill>
                      </a:tcPr>
                    </a:tc>
                    <a:tc>
                      <a:txBody>
                        <a:bodyPr/>
                        <a:lstStyle/>
                        <a:p>
                          <a:endParaRPr lang="zh-CN"/>
                        </a:p>
                      </a:txBody>
                      <a:tcPr marL="62594" marR="62594" marT="0" marB="0">
                        <a:lnL>
                          <a:noFill/>
                        </a:lnL>
                        <a:lnR>
                          <a:noFill/>
                        </a:lnR>
                        <a:lnT>
                          <a:noFill/>
                        </a:lnT>
                        <a:lnB>
                          <a:noFill/>
                        </a:lnB>
                        <a:blipFill>
                          <a:blip r:embed="rId3"/>
                          <a:stretch>
                            <a:fillRect l="-78030" t="-290000" r="-161364" b="-515000"/>
                          </a:stretch>
                        </a:blipFill>
                      </a:tcPr>
                    </a:tc>
                    <a:tc>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被同一个用户喜欢的项目对</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a:noFill/>
                        </a:lnB>
                      </a:tcPr>
                    </a:tc>
                    <a:extLst>
                      <a:ext uri="{0D108BD9-81ED-4DB2-BD59-A6C34878D82A}">
                        <a16:rowId xmlns:a16="http://schemas.microsoft.com/office/drawing/2014/main" val="2445717842"/>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w="12700" cap="flat" cmpd="sng" algn="ctr">
                          <a:solidFill>
                            <a:srgbClr val="000000"/>
                          </a:solidFill>
                          <a:prstDash val="solid"/>
                          <a:round/>
                          <a:headEnd type="none" w="med" len="med"/>
                          <a:tailEnd type="none" w="med" len="med"/>
                        </a:lnB>
                        <a:blipFill>
                          <a:blip r:embed="rId3"/>
                          <a:stretch>
                            <a:fillRect l="-74576" t="-390000" r="-584746" b="-415000"/>
                          </a:stretch>
                        </a:blipFill>
                      </a:tcPr>
                    </a:tc>
                    <a:tc>
                      <a:txBody>
                        <a:bodyPr/>
                        <a:lstStyle/>
                        <a:p>
                          <a:endParaRPr lang="zh-CN"/>
                        </a:p>
                      </a:txBody>
                      <a:tcPr marL="62594" marR="62594" marT="0" marB="0">
                        <a:lnL>
                          <a:noFill/>
                        </a:lnL>
                        <a:lnR>
                          <a:noFill/>
                        </a:lnR>
                        <a:lnT>
                          <a:noFill/>
                        </a:lnT>
                        <a:lnB w="12700" cap="flat" cmpd="sng" algn="ctr">
                          <a:solidFill>
                            <a:srgbClr val="000000"/>
                          </a:solidFill>
                          <a:prstDash val="solid"/>
                          <a:round/>
                          <a:headEnd type="none" w="med" len="med"/>
                          <a:tailEnd type="none" w="med" len="med"/>
                        </a:lnB>
                        <a:blipFill>
                          <a:blip r:embed="rId3"/>
                          <a:stretch>
                            <a:fillRect l="-78030" t="-390000" r="-161364" b="-415000"/>
                          </a:stretch>
                        </a:blipFill>
                      </a:tcPr>
                    </a:tc>
                    <a:tc>
                      <a:txBody>
                        <a:bodyPr/>
                        <a:lstStyle/>
                        <a:p>
                          <a:pPr indent="127000" algn="ctr">
                            <a:lnSpc>
                              <a:spcPts val="2000"/>
                            </a:lnSpc>
                            <a:spcAft>
                              <a:spcPts val="0"/>
                            </a:spcAft>
                          </a:pPr>
                          <a:r>
                            <a:rPr lang="zh-CN" sz="1000" kern="100" dirty="0">
                              <a:effectLst/>
                              <a:latin typeface="Times New Roman" panose="02020603050405020304" pitchFamily="18" charset="0"/>
                              <a:ea typeface="宋体" panose="02010600030101010101" pitchFamily="2" charset="-122"/>
                            </a:rPr>
                            <a:t>被同一个标签标记的项目对</a:t>
                          </a:r>
                          <a:endParaRPr lang="zh-CN" sz="1100" kern="100" dirty="0">
                            <a:effectLst/>
                            <a:latin typeface="Times New Roman" panose="02020603050405020304" pitchFamily="18" charset="0"/>
                            <a:ea typeface="宋体" panose="02010600030101010101" pitchFamily="2" charset="-122"/>
                          </a:endParaRPr>
                        </a:p>
                      </a:txBody>
                      <a:tcPr marL="62594" marR="62594"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2582184"/>
                      </a:ext>
                    </a:extLst>
                  </a:tr>
                  <a:tr h="254000">
                    <a:tc rowSpan="4">
                      <a:txBody>
                        <a:bodyPr/>
                        <a:lstStyle/>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跨</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领</a:t>
                          </a:r>
                          <a:endParaRPr lang="zh-CN" sz="1100" kern="100">
                            <a:effectLst/>
                            <a:latin typeface="Times New Roman" panose="02020603050405020304" pitchFamily="18" charset="0"/>
                            <a:ea typeface="宋体" panose="02010600030101010101" pitchFamily="2" charset="-122"/>
                          </a:endParaRPr>
                        </a:p>
                        <a:p>
                          <a:pPr indent="127000" algn="ctr">
                            <a:lnSpc>
                              <a:spcPts val="2000"/>
                            </a:lnSpc>
                            <a:spcAft>
                              <a:spcPts val="0"/>
                            </a:spcAft>
                          </a:pPr>
                          <a:r>
                            <a:rPr lang="zh-CN" sz="1000" kern="100">
                              <a:effectLst/>
                              <a:latin typeface="Times New Roman" panose="02020603050405020304" pitchFamily="18" charset="0"/>
                              <a:ea typeface="宋体" panose="02010600030101010101" pitchFamily="2" charset="-122"/>
                            </a:rPr>
                            <a:t>域</a:t>
                          </a:r>
                          <a:endParaRPr lang="zh-CN" sz="1100" kern="100">
                            <a:effectLst/>
                            <a:latin typeface="Times New Roman" panose="02020603050405020304" pitchFamily="18" charset="0"/>
                            <a:ea typeface="宋体" panose="02010600030101010101" pitchFamily="2" charset="-122"/>
                          </a:endParaRPr>
                        </a:p>
                      </a:txBody>
                      <a:tcPr marL="62594" marR="6259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2594" marR="62594"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74576" t="-490000" r="-584746" b="-315000"/>
                          </a:stretch>
                        </a:blipFill>
                      </a:tcPr>
                    </a:tc>
                    <a:tc>
                      <a:txBody>
                        <a:bodyPr/>
                        <a:lstStyle/>
                        <a:p>
                          <a:endParaRPr lang="zh-CN"/>
                        </a:p>
                      </a:txBody>
                      <a:tcPr marL="62594" marR="62594"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78030" t="-490000" r="-161364" b="-315000"/>
                          </a:stretch>
                        </a:blipFill>
                      </a:tcPr>
                    </a:tc>
                    <a:tc>
                      <a:txBody>
                        <a:bodyPr/>
                        <a:lstStyle/>
                        <a:p>
                          <a:endParaRPr lang="zh-CN"/>
                        </a:p>
                      </a:txBody>
                      <a:tcPr marL="62594" marR="62594"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110329" t="-490000" b="-315000"/>
                          </a:stretch>
                        </a:blipFill>
                      </a:tcPr>
                    </a:tc>
                    <a:extLst>
                      <a:ext uri="{0D108BD9-81ED-4DB2-BD59-A6C34878D82A}">
                        <a16:rowId xmlns:a16="http://schemas.microsoft.com/office/drawing/2014/main" val="1127273924"/>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a:noFill/>
                        </a:lnB>
                        <a:blipFill>
                          <a:blip r:embed="rId3"/>
                          <a:stretch>
                            <a:fillRect l="-74576" t="-561905" r="-584746" b="-200000"/>
                          </a:stretch>
                        </a:blipFill>
                      </a:tcPr>
                    </a:tc>
                    <a:tc>
                      <a:txBody>
                        <a:bodyPr/>
                        <a:lstStyle/>
                        <a:p>
                          <a:endParaRPr lang="zh-CN"/>
                        </a:p>
                      </a:txBody>
                      <a:tcPr marL="62594" marR="62594" marT="0" marB="0">
                        <a:lnL>
                          <a:noFill/>
                        </a:lnL>
                        <a:lnR>
                          <a:noFill/>
                        </a:lnR>
                        <a:lnT>
                          <a:noFill/>
                        </a:lnT>
                        <a:lnB>
                          <a:noFill/>
                        </a:lnB>
                        <a:blipFill>
                          <a:blip r:embed="rId3"/>
                          <a:stretch>
                            <a:fillRect l="-78030" t="-561905" r="-161364" b="-200000"/>
                          </a:stretch>
                        </a:blipFill>
                      </a:tcPr>
                    </a:tc>
                    <a:tc>
                      <a:txBody>
                        <a:bodyPr/>
                        <a:lstStyle/>
                        <a:p>
                          <a:endParaRPr lang="zh-CN"/>
                        </a:p>
                      </a:txBody>
                      <a:tcPr marL="62594" marR="62594" marT="0" marB="0">
                        <a:lnL>
                          <a:noFill/>
                        </a:lnL>
                        <a:lnR>
                          <a:noFill/>
                        </a:lnR>
                        <a:lnT>
                          <a:noFill/>
                        </a:lnT>
                        <a:lnB>
                          <a:noFill/>
                        </a:lnB>
                        <a:blipFill>
                          <a:blip r:embed="rId3"/>
                          <a:stretch>
                            <a:fillRect l="-110329" t="-561905" b="-200000"/>
                          </a:stretch>
                        </a:blipFill>
                      </a:tcPr>
                    </a:tc>
                    <a:extLst>
                      <a:ext uri="{0D108BD9-81ED-4DB2-BD59-A6C34878D82A}">
                        <a16:rowId xmlns:a16="http://schemas.microsoft.com/office/drawing/2014/main" val="1527198583"/>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a:noFill/>
                        </a:lnB>
                        <a:blipFill>
                          <a:blip r:embed="rId3"/>
                          <a:stretch>
                            <a:fillRect l="-74576" t="-695000" r="-584746" b="-110000"/>
                          </a:stretch>
                        </a:blipFill>
                      </a:tcPr>
                    </a:tc>
                    <a:tc>
                      <a:txBody>
                        <a:bodyPr/>
                        <a:lstStyle/>
                        <a:p>
                          <a:endParaRPr lang="zh-CN"/>
                        </a:p>
                      </a:txBody>
                      <a:tcPr marL="62594" marR="62594" marT="0" marB="0">
                        <a:lnL>
                          <a:noFill/>
                        </a:lnL>
                        <a:lnR>
                          <a:noFill/>
                        </a:lnR>
                        <a:lnT>
                          <a:noFill/>
                        </a:lnT>
                        <a:lnB>
                          <a:noFill/>
                        </a:lnB>
                        <a:blipFill>
                          <a:blip r:embed="rId3"/>
                          <a:stretch>
                            <a:fillRect l="-78030" t="-695000" r="-161364" b="-110000"/>
                          </a:stretch>
                        </a:blipFill>
                      </a:tcPr>
                    </a:tc>
                    <a:tc>
                      <a:txBody>
                        <a:bodyPr/>
                        <a:lstStyle/>
                        <a:p>
                          <a:endParaRPr lang="zh-CN"/>
                        </a:p>
                      </a:txBody>
                      <a:tcPr marL="62594" marR="62594" marT="0" marB="0">
                        <a:lnL>
                          <a:noFill/>
                        </a:lnL>
                        <a:lnR>
                          <a:noFill/>
                        </a:lnR>
                        <a:lnT>
                          <a:noFill/>
                        </a:lnT>
                        <a:lnB>
                          <a:noFill/>
                        </a:lnB>
                        <a:blipFill>
                          <a:blip r:embed="rId3"/>
                          <a:stretch>
                            <a:fillRect l="-110329" t="-695000" b="-110000"/>
                          </a:stretch>
                        </a:blipFill>
                      </a:tcPr>
                    </a:tc>
                    <a:extLst>
                      <a:ext uri="{0D108BD9-81ED-4DB2-BD59-A6C34878D82A}">
                        <a16:rowId xmlns:a16="http://schemas.microsoft.com/office/drawing/2014/main" val="4075404551"/>
                      </a:ext>
                    </a:extLst>
                  </a:tr>
                  <a:tr h="254000">
                    <a:tc vMerge="1">
                      <a:txBody>
                        <a:bodyPr/>
                        <a:lstStyle/>
                        <a:p>
                          <a:endParaRPr lang="zh-CN" altLang="en-US"/>
                        </a:p>
                      </a:txBody>
                      <a:tcPr/>
                    </a:tc>
                    <a:tc>
                      <a:txBody>
                        <a:bodyPr/>
                        <a:lstStyle/>
                        <a:p>
                          <a:endParaRPr lang="zh-CN"/>
                        </a:p>
                      </a:txBody>
                      <a:tcPr marL="62594" marR="62594" marT="0" marB="0">
                        <a:lnL>
                          <a:noFill/>
                        </a:lnL>
                        <a:lnR>
                          <a:noFill/>
                        </a:lnR>
                        <a:lnT>
                          <a:noFill/>
                        </a:lnT>
                        <a:lnB w="12700" cap="flat" cmpd="sng" algn="ctr">
                          <a:solidFill>
                            <a:srgbClr val="000000"/>
                          </a:solidFill>
                          <a:prstDash val="solid"/>
                          <a:round/>
                          <a:headEnd type="none" w="med" len="med"/>
                          <a:tailEnd type="none" w="med" len="med"/>
                        </a:lnB>
                        <a:blipFill>
                          <a:blip r:embed="rId3"/>
                          <a:stretch>
                            <a:fillRect l="-74576" t="-795000" r="-584746" b="-10000"/>
                          </a:stretch>
                        </a:blipFill>
                      </a:tcPr>
                    </a:tc>
                    <a:tc>
                      <a:txBody>
                        <a:bodyPr/>
                        <a:lstStyle/>
                        <a:p>
                          <a:endParaRPr lang="zh-CN"/>
                        </a:p>
                      </a:txBody>
                      <a:tcPr marL="62594" marR="62594" marT="0" marB="0">
                        <a:lnL>
                          <a:noFill/>
                        </a:lnL>
                        <a:lnR>
                          <a:noFill/>
                        </a:lnR>
                        <a:lnT>
                          <a:noFill/>
                        </a:lnT>
                        <a:lnB w="12700" cap="flat" cmpd="sng" algn="ctr">
                          <a:solidFill>
                            <a:srgbClr val="000000"/>
                          </a:solidFill>
                          <a:prstDash val="solid"/>
                          <a:round/>
                          <a:headEnd type="none" w="med" len="med"/>
                          <a:tailEnd type="none" w="med" len="med"/>
                        </a:lnB>
                        <a:blipFill>
                          <a:blip r:embed="rId3"/>
                          <a:stretch>
                            <a:fillRect l="-78030" t="-795000" r="-161364" b="-10000"/>
                          </a:stretch>
                        </a:blipFill>
                      </a:tcPr>
                    </a:tc>
                    <a:tc>
                      <a:txBody>
                        <a:bodyPr/>
                        <a:lstStyle/>
                        <a:p>
                          <a:endParaRPr lang="zh-CN"/>
                        </a:p>
                      </a:txBody>
                      <a:tcPr marL="62594" marR="62594" marT="0" marB="0">
                        <a:lnL>
                          <a:noFill/>
                        </a:lnL>
                        <a:lnR>
                          <a:noFill/>
                        </a:lnR>
                        <a:lnT>
                          <a:noFill/>
                        </a:lnT>
                        <a:lnB w="12700" cap="flat" cmpd="sng" algn="ctr">
                          <a:solidFill>
                            <a:srgbClr val="000000"/>
                          </a:solidFill>
                          <a:prstDash val="solid"/>
                          <a:round/>
                          <a:headEnd type="none" w="med" len="med"/>
                          <a:tailEnd type="none" w="med" len="med"/>
                        </a:lnB>
                        <a:blipFill>
                          <a:blip r:embed="rId3"/>
                          <a:stretch>
                            <a:fillRect l="-110329" t="-795000" b="-10000"/>
                          </a:stretch>
                        </a:blipFill>
                      </a:tcPr>
                    </a:tc>
                    <a:extLst>
                      <a:ext uri="{0D108BD9-81ED-4DB2-BD59-A6C34878D82A}">
                        <a16:rowId xmlns:a16="http://schemas.microsoft.com/office/drawing/2014/main" val="968893656"/>
                      </a:ext>
                    </a:extLst>
                  </a:tr>
                </a:tbl>
              </a:graphicData>
            </a:graphic>
          </p:graphicFrame>
        </mc:Fallback>
      </mc:AlternateContent>
    </p:spTree>
    <p:extLst>
      <p:ext uri="{BB962C8B-B14F-4D97-AF65-F5344CB8AC3E}">
        <p14:creationId xmlns:p14="http://schemas.microsoft.com/office/powerpoint/2010/main" val="24430678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959369" y="1896803"/>
            <a:ext cx="523220" cy="900246"/>
          </a:xfrm>
          <a:prstGeom prst="rect">
            <a:avLst/>
          </a:prstGeom>
          <a:noFill/>
        </p:spPr>
        <p:txBody>
          <a:bodyPr wrap="none" lIns="68580" tIns="34290" rIns="68580" bIns="34290" rtlCol="0">
            <a:spAutoFit/>
          </a:bodyPr>
          <a:lstStyle/>
          <a:p>
            <a:r>
              <a:rPr lang="en-US" altLang="zh-CN" sz="5400" b="1" dirty="0">
                <a:solidFill>
                  <a:schemeClr val="bg1"/>
                </a:solidFill>
              </a:rPr>
              <a:t>1</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背景与意义</a:t>
            </a:r>
          </a:p>
        </p:txBody>
      </p:sp>
      <p:pic>
        <p:nvPicPr>
          <p:cNvPr id="14" name="Picture 2" descr="C:\Documents and Settings\Administrator\桌面\logo_副本.png">
            <a:extLst>
              <a:ext uri="{FF2B5EF4-FFF2-40B4-BE49-F238E27FC236}">
                <a16:creationId xmlns:a16="http://schemas.microsoft.com/office/drawing/2014/main" id="{CEEF0DD8-6A63-C647-84A6-B18E0D5A9DA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44764" y="1380068"/>
            <a:ext cx="1277431" cy="127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5762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55BD38C-771D-7844-A000-32FF0149EECC}"/>
              </a:ext>
            </a:extLst>
          </p:cNvPr>
          <p:cNvSpPr/>
          <p:nvPr/>
        </p:nvSpPr>
        <p:spPr>
          <a:xfrm>
            <a:off x="2956035" y="1221381"/>
            <a:ext cx="6677330" cy="307777"/>
          </a:xfrm>
          <a:prstGeom prst="rect">
            <a:avLst/>
          </a:prstGeom>
        </p:spPr>
        <p:txBody>
          <a:bodyPr wrap="square">
            <a:spAutoFit/>
          </a:bodyPr>
          <a:lstStyle/>
          <a:p>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建立在</a:t>
            </a:r>
            <a:r>
              <a:rPr lang="zh-CN" altLang="en-US" b="1" dirty="0">
                <a:solidFill>
                  <a:schemeClr val="tx1">
                    <a:lumMod val="75000"/>
                    <a:lumOff val="25000"/>
                  </a:schemeClr>
                </a:solidFill>
                <a:latin typeface="PingFang SC" panose="020B0400000000000000" pitchFamily="34" charset="-122"/>
                <a:ea typeface="PingFang SC" panose="020B0400000000000000" pitchFamily="34" charset="-122"/>
              </a:rPr>
              <a:t>海量数据挖掘</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技术之上，向用户提供个性化的信息服务和决策支持</a:t>
            </a:r>
            <a:endParaRPr lang="zh-CN" altLang="en-US" dirty="0"/>
          </a:p>
        </p:txBody>
      </p:sp>
      <p:sp>
        <p:nvSpPr>
          <p:cNvPr id="2" name="矩形 46">
            <a:extLst>
              <a:ext uri="{FF2B5EF4-FFF2-40B4-BE49-F238E27FC236}">
                <a16:creationId xmlns:a16="http://schemas.microsoft.com/office/drawing/2014/main" id="{DE2FFD2D-B152-3A4F-9AA4-E117EEF439F7}"/>
              </a:ext>
            </a:extLst>
          </p:cNvPr>
          <p:cNvSpPr>
            <a:spLocks noChangeArrowheads="1"/>
          </p:cNvSpPr>
          <p:nvPr/>
        </p:nvSpPr>
        <p:spPr bwMode="auto">
          <a:xfrm>
            <a:off x="476188" y="177842"/>
            <a:ext cx="1737972"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rPr>
              <a:t>背景与意义</a:t>
            </a:r>
            <a:endParaRPr lang="zh-CN" altLang="en-US" sz="2400" b="1" dirty="0">
              <a:solidFill>
                <a:schemeClr val="accent1"/>
              </a:solidFill>
              <a:latin typeface="Arial" panose="020B0604020202020204" pitchFamily="34" charset="0"/>
            </a:endParaRPr>
          </a:p>
        </p:txBody>
      </p:sp>
      <p:sp>
        <p:nvSpPr>
          <p:cNvPr id="3" name="等腰三角形 47">
            <a:extLst>
              <a:ext uri="{FF2B5EF4-FFF2-40B4-BE49-F238E27FC236}">
                <a16:creationId xmlns:a16="http://schemas.microsoft.com/office/drawing/2014/main" id="{A8A7D824-DDB0-1143-8B22-2A72795CD7CE}"/>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7" name="组合 6">
            <a:extLst>
              <a:ext uri="{FF2B5EF4-FFF2-40B4-BE49-F238E27FC236}">
                <a16:creationId xmlns:a16="http://schemas.microsoft.com/office/drawing/2014/main" id="{38ADDCFA-D68A-844D-A897-463F7907C15A}"/>
              </a:ext>
            </a:extLst>
          </p:cNvPr>
          <p:cNvGrpSpPr/>
          <p:nvPr/>
        </p:nvGrpSpPr>
        <p:grpSpPr>
          <a:xfrm>
            <a:off x="2956035" y="1816191"/>
            <a:ext cx="4551549" cy="1356635"/>
            <a:chOff x="4238859" y="1324283"/>
            <a:chExt cx="8250581" cy="2999674"/>
          </a:xfrm>
        </p:grpSpPr>
        <p:sp>
          <p:nvSpPr>
            <p:cNvPr id="8" name="矩形 3">
              <a:extLst>
                <a:ext uri="{FF2B5EF4-FFF2-40B4-BE49-F238E27FC236}">
                  <a16:creationId xmlns:a16="http://schemas.microsoft.com/office/drawing/2014/main" id="{0B393DFD-BF94-9942-A749-4E91933BD930}"/>
                </a:ext>
              </a:extLst>
            </p:cNvPr>
            <p:cNvSpPr/>
            <p:nvPr/>
          </p:nvSpPr>
          <p:spPr>
            <a:xfrm>
              <a:off x="5026258" y="2135636"/>
              <a:ext cx="7463182" cy="2007965"/>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9" name="直角三角形 2">
              <a:extLst>
                <a:ext uri="{FF2B5EF4-FFF2-40B4-BE49-F238E27FC236}">
                  <a16:creationId xmlns:a16="http://schemas.microsoft.com/office/drawing/2014/main" id="{1A1FEC72-7E82-404C-8E50-8CDD46E94C31}"/>
                </a:ext>
              </a:extLst>
            </p:cNvPr>
            <p:cNvSpPr/>
            <p:nvPr/>
          </p:nvSpPr>
          <p:spPr>
            <a:xfrm rot="17117050" flipH="1">
              <a:off x="4816634" y="2799551"/>
              <a:ext cx="1837893" cy="12109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10" name="任意多边形 13">
              <a:extLst>
                <a:ext uri="{FF2B5EF4-FFF2-40B4-BE49-F238E27FC236}">
                  <a16:creationId xmlns:a16="http://schemas.microsoft.com/office/drawing/2014/main" id="{7568E466-1949-D14D-85AA-C5946C084414}"/>
                </a:ext>
              </a:extLst>
            </p:cNvPr>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11" name="TextBox 7">
              <a:extLst>
                <a:ext uri="{FF2B5EF4-FFF2-40B4-BE49-F238E27FC236}">
                  <a16:creationId xmlns:a16="http://schemas.microsoft.com/office/drawing/2014/main" id="{B89CBE19-DD31-0941-A0AC-F65E73BA7A39}"/>
                </a:ext>
              </a:extLst>
            </p:cNvPr>
            <p:cNvSpPr txBox="1"/>
            <p:nvPr/>
          </p:nvSpPr>
          <p:spPr>
            <a:xfrm>
              <a:off x="4412244" y="1717056"/>
              <a:ext cx="1760684" cy="410369"/>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微软雅黑"/>
                </a:rPr>
                <a:t>评分预测</a:t>
              </a:r>
            </a:p>
          </p:txBody>
        </p:sp>
        <p:sp>
          <p:nvSpPr>
            <p:cNvPr id="12" name="Text Box 13">
              <a:extLst>
                <a:ext uri="{FF2B5EF4-FFF2-40B4-BE49-F238E27FC236}">
                  <a16:creationId xmlns:a16="http://schemas.microsoft.com/office/drawing/2014/main" id="{13B51C47-E59A-9D48-891C-2FE16B16B66E}"/>
                </a:ext>
              </a:extLst>
            </p:cNvPr>
            <p:cNvSpPr txBox="1">
              <a:spLocks noChangeArrowheads="1"/>
            </p:cNvSpPr>
            <p:nvPr/>
          </p:nvSpPr>
          <p:spPr bwMode="gray">
            <a:xfrm>
              <a:off x="6569955" y="2238483"/>
              <a:ext cx="5742542" cy="1688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171450" indent="-171450" algn="just">
                <a:lnSpc>
                  <a:spcPct val="125000"/>
                </a:lnSpc>
                <a:buFont typeface="Arial" panose="020B0604020202020204" pitchFamily="34" charset="0"/>
                <a:buChar char="•"/>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主要用于</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评价网站</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，需要</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显式</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的偏好反馈</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endParaRPr>
            </a:p>
            <a:p>
              <a:pPr marL="171450" indent="-171450" algn="just">
                <a:lnSpc>
                  <a:spcPct val="125000"/>
                </a:lnSpc>
                <a:buFont typeface="Arial" panose="020B0604020202020204" pitchFamily="34" charset="0"/>
                <a:buChar char="•"/>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预测用户对</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全量</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项目的喜好程度</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endParaRPr>
            </a:p>
            <a:p>
              <a:pPr marL="171450" indent="-171450" algn="just">
                <a:lnSpc>
                  <a:spcPct val="125000"/>
                </a:lnSpc>
                <a:buFont typeface="Arial" panose="020B0604020202020204" pitchFamily="34" charset="0"/>
                <a:buChar char="•"/>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评价指标为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RMSE</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和</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MAE</a:t>
              </a:r>
            </a:p>
          </p:txBody>
        </p:sp>
      </p:grpSp>
      <p:sp>
        <p:nvSpPr>
          <p:cNvPr id="19" name="文本框 18">
            <a:extLst>
              <a:ext uri="{FF2B5EF4-FFF2-40B4-BE49-F238E27FC236}">
                <a16:creationId xmlns:a16="http://schemas.microsoft.com/office/drawing/2014/main" id="{208279AB-2C19-DE49-BAB6-98B3EC4680E9}"/>
              </a:ext>
            </a:extLst>
          </p:cNvPr>
          <p:cNvSpPr txBox="1"/>
          <p:nvPr/>
        </p:nvSpPr>
        <p:spPr>
          <a:xfrm>
            <a:off x="974257" y="2477292"/>
            <a:ext cx="1504258" cy="592470"/>
          </a:xfrm>
          <a:prstGeom prst="rect">
            <a:avLst/>
          </a:prstGeom>
          <a:noFill/>
        </p:spPr>
        <p:txBody>
          <a:bodyPr wrap="none" lIns="68580" tIns="34290" rIns="68580" bIns="34290" rtlCol="0">
            <a:spAutoFit/>
          </a:bodyPr>
          <a:lstStyle/>
          <a:p>
            <a:pPr marL="285750" indent="-285750">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个性化推荐的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两种场景</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A83A7D70-5E58-4C4B-A828-A5FF558F00E0}"/>
              </a:ext>
            </a:extLst>
          </p:cNvPr>
          <p:cNvSpPr/>
          <p:nvPr/>
        </p:nvSpPr>
        <p:spPr>
          <a:xfrm>
            <a:off x="964676" y="1193921"/>
            <a:ext cx="1737972" cy="369332"/>
          </a:xfrm>
          <a:prstGeom prst="rect">
            <a:avLst/>
          </a:prstGeom>
        </p:spPr>
        <p:txBody>
          <a:bodyPr wrap="square">
            <a:spAutoFit/>
          </a:bodyPr>
          <a:lstStyle/>
          <a:p>
            <a:pPr marL="285750" indent="-285750">
              <a:buFont typeface="Arial" panose="020B0604020202020204" pitchFamily="34" charset="0"/>
              <a:buChar cha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个性化推荐</a:t>
            </a:r>
            <a:endParaRPr lang="zh-CN" altLang="en-US" sz="1800" dirty="0">
              <a:solidFill>
                <a:schemeClr val="tx1">
                  <a:lumMod val="75000"/>
                  <a:lumOff val="25000"/>
                </a:schemeClr>
              </a:solidFill>
              <a:latin typeface="PingFang SC" panose="020B0400000000000000" pitchFamily="34" charset="-122"/>
              <a:ea typeface="PingFang SC" panose="020B0400000000000000" pitchFamily="34" charset="-122"/>
            </a:endParaRPr>
          </a:p>
        </p:txBody>
      </p:sp>
      <p:pic>
        <p:nvPicPr>
          <p:cNvPr id="36" name="图片 35">
            <a:extLst>
              <a:ext uri="{FF2B5EF4-FFF2-40B4-BE49-F238E27FC236}">
                <a16:creationId xmlns:a16="http://schemas.microsoft.com/office/drawing/2014/main" id="{12E6738D-FBDE-3C4B-BEE0-4287BF9B6CB1}"/>
              </a:ext>
            </a:extLst>
          </p:cNvPr>
          <p:cNvPicPr>
            <a:picLocks noChangeAspect="1"/>
          </p:cNvPicPr>
          <p:nvPr/>
        </p:nvPicPr>
        <p:blipFill>
          <a:blip r:embed="rId3"/>
          <a:stretch>
            <a:fillRect/>
          </a:stretch>
        </p:blipFill>
        <p:spPr>
          <a:xfrm>
            <a:off x="5230190" y="-11432"/>
            <a:ext cx="3913810" cy="3173060"/>
          </a:xfrm>
          <a:prstGeom prst="rect">
            <a:avLst/>
          </a:prstGeom>
        </p:spPr>
      </p:pic>
      <p:grpSp>
        <p:nvGrpSpPr>
          <p:cNvPr id="20" name="组合 19">
            <a:extLst>
              <a:ext uri="{FF2B5EF4-FFF2-40B4-BE49-F238E27FC236}">
                <a16:creationId xmlns:a16="http://schemas.microsoft.com/office/drawing/2014/main" id="{07708906-CD94-4045-9F8F-44FDD479E57B}"/>
              </a:ext>
            </a:extLst>
          </p:cNvPr>
          <p:cNvGrpSpPr/>
          <p:nvPr/>
        </p:nvGrpSpPr>
        <p:grpSpPr>
          <a:xfrm>
            <a:off x="3051685" y="3271261"/>
            <a:ext cx="4551549" cy="1356635"/>
            <a:chOff x="4238859" y="1324283"/>
            <a:chExt cx="8250581" cy="2999674"/>
          </a:xfrm>
        </p:grpSpPr>
        <p:sp>
          <p:nvSpPr>
            <p:cNvPr id="21" name="矩形 3">
              <a:extLst>
                <a:ext uri="{FF2B5EF4-FFF2-40B4-BE49-F238E27FC236}">
                  <a16:creationId xmlns:a16="http://schemas.microsoft.com/office/drawing/2014/main" id="{EBCAA924-637A-6942-B076-9C018700AEAD}"/>
                </a:ext>
              </a:extLst>
            </p:cNvPr>
            <p:cNvSpPr/>
            <p:nvPr/>
          </p:nvSpPr>
          <p:spPr>
            <a:xfrm>
              <a:off x="5026258" y="2135636"/>
              <a:ext cx="7463182" cy="2007965"/>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chemeClr val="bg1">
                <a:lumMod val="75000"/>
              </a:schemeClr>
            </a:solidFill>
            <a:ln w="25400" cap="flat" cmpd="sng" algn="ctr">
              <a:noFill/>
              <a:prstDash val="solid"/>
            </a:ln>
            <a:effectLst/>
          </p:spPr>
          <p:txBody>
            <a:bodyPr lIns="1620000" tIns="46800" rIns="72000" bIns="46800" anchor="ctr"/>
            <a:lstStyle/>
            <a:p>
              <a:pPr>
                <a:lnSpc>
                  <a:spcPct val="140000"/>
                </a:lnSpc>
                <a:defRPr/>
              </a:pPr>
              <a:endParaRPr lang="zh-CN" altLang="en-US" sz="1200" kern="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2" name="直角三角形 2">
              <a:extLst>
                <a:ext uri="{FF2B5EF4-FFF2-40B4-BE49-F238E27FC236}">
                  <a16:creationId xmlns:a16="http://schemas.microsoft.com/office/drawing/2014/main" id="{663949B2-DBF4-BC47-9E9E-574D480443EB}"/>
                </a:ext>
              </a:extLst>
            </p:cNvPr>
            <p:cNvSpPr/>
            <p:nvPr/>
          </p:nvSpPr>
          <p:spPr>
            <a:xfrm rot="17117050" flipH="1">
              <a:off x="4816634" y="2799551"/>
              <a:ext cx="1837893" cy="12109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chemeClr val="tx1">
                <a:lumMod val="50000"/>
                <a:lumOff val="50000"/>
              </a:schemeClr>
            </a:solidFill>
            <a:ln w="25400" cap="flat" cmpd="sng" algn="ctr">
              <a:noFill/>
              <a:prstDash val="solid"/>
            </a:ln>
            <a:effectLst/>
          </p:spPr>
          <p:txBody>
            <a:bodyPr anchor="ctr"/>
            <a:lstStyle/>
            <a:p>
              <a:pPr algn="ctr">
                <a:defRPr/>
              </a:pPr>
              <a:endParaRPr lang="zh-CN" altLang="en-US" sz="1000" kern="0">
                <a:solidFill>
                  <a:sysClr val="window" lastClr="FFFFFF"/>
                </a:solidFill>
                <a:latin typeface="微软雅黑" panose="020B0503020204020204" pitchFamily="34" charset="-122"/>
                <a:ea typeface="微软雅黑" panose="020B0503020204020204" pitchFamily="34" charset="-122"/>
              </a:endParaRPr>
            </a:p>
          </p:txBody>
        </p:sp>
        <p:sp>
          <p:nvSpPr>
            <p:cNvPr id="23" name="任意多边形 13">
              <a:extLst>
                <a:ext uri="{FF2B5EF4-FFF2-40B4-BE49-F238E27FC236}">
                  <a16:creationId xmlns:a16="http://schemas.microsoft.com/office/drawing/2014/main" id="{F21FBFA6-CB33-4946-9603-135F36D1CC53}"/>
                </a:ext>
              </a:extLst>
            </p:cNvPr>
            <p:cNvSpPr/>
            <p:nvPr/>
          </p:nvSpPr>
          <p:spPr>
            <a:xfrm>
              <a:off x="4238859" y="1324283"/>
              <a:ext cx="2314575" cy="1370013"/>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chemeClr val="accent1"/>
            </a:solidFill>
            <a:ln w="25400" cap="flat" cmpd="sng" algn="ctr">
              <a:noFill/>
              <a:prstDash val="solid"/>
            </a:ln>
            <a:effectLst/>
          </p:spPr>
          <p:txBody>
            <a:bodyPr lIns="0" tIns="0" rIns="0" bIns="0" anchor="ctr"/>
            <a:lstStyle/>
            <a:p>
              <a:pPr algn="ctr">
                <a:defRPr/>
              </a:pPr>
              <a:endParaRPr lang="zh-CN" altLang="en-US" sz="1500" kern="0" dirty="0">
                <a:solidFill>
                  <a:srgbClr val="FFFFFF"/>
                </a:solidFill>
                <a:latin typeface="微软雅黑" panose="020B0503020204020204" pitchFamily="34" charset="-122"/>
                <a:ea typeface="微软雅黑" panose="020B0503020204020204" pitchFamily="34" charset="-122"/>
              </a:endParaRPr>
            </a:p>
          </p:txBody>
        </p:sp>
        <p:sp>
          <p:nvSpPr>
            <p:cNvPr id="24" name="TextBox 7">
              <a:extLst>
                <a:ext uri="{FF2B5EF4-FFF2-40B4-BE49-F238E27FC236}">
                  <a16:creationId xmlns:a16="http://schemas.microsoft.com/office/drawing/2014/main" id="{23E5A281-D30A-4A49-97AB-04F7D840FFBF}"/>
                </a:ext>
              </a:extLst>
            </p:cNvPr>
            <p:cNvSpPr txBox="1"/>
            <p:nvPr/>
          </p:nvSpPr>
          <p:spPr>
            <a:xfrm>
              <a:off x="4351966" y="1717056"/>
              <a:ext cx="1967808" cy="680530"/>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cs typeface="微软雅黑"/>
                </a:rPr>
                <a:t>Top-K</a:t>
              </a:r>
              <a:r>
                <a:rPr lang="zh-CN" altLang="en-US" b="1" dirty="0">
                  <a:solidFill>
                    <a:schemeClr val="bg1"/>
                  </a:solidFill>
                  <a:latin typeface="微软雅黑" panose="020B0503020204020204" pitchFamily="34" charset="-122"/>
                  <a:ea typeface="微软雅黑" panose="020B0503020204020204" pitchFamily="34" charset="-122"/>
                  <a:cs typeface="微软雅黑"/>
                </a:rPr>
                <a:t>推荐</a:t>
              </a:r>
            </a:p>
          </p:txBody>
        </p:sp>
        <p:sp>
          <p:nvSpPr>
            <p:cNvPr id="25" name="Text Box 13">
              <a:extLst>
                <a:ext uri="{FF2B5EF4-FFF2-40B4-BE49-F238E27FC236}">
                  <a16:creationId xmlns:a16="http://schemas.microsoft.com/office/drawing/2014/main" id="{42F5DAFF-D4DA-4544-B524-2C5CCEFE7A7C}"/>
                </a:ext>
              </a:extLst>
            </p:cNvPr>
            <p:cNvSpPr txBox="1">
              <a:spLocks noChangeArrowheads="1"/>
            </p:cNvSpPr>
            <p:nvPr/>
          </p:nvSpPr>
          <p:spPr bwMode="gray">
            <a:xfrm>
              <a:off x="6569955" y="2238483"/>
              <a:ext cx="5742542" cy="1688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171450" indent="-171450" algn="just">
                <a:lnSpc>
                  <a:spcPct val="125000"/>
                </a:lnSpc>
                <a:buFont typeface="Arial" panose="020B0604020202020204" pitchFamily="34" charset="0"/>
                <a:buChar char="•"/>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主要用于</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购物等网站</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，只有</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隐式</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反馈</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endParaRPr>
            </a:p>
            <a:p>
              <a:pPr marL="171450" indent="-171450" algn="just">
                <a:lnSpc>
                  <a:spcPct val="125000"/>
                </a:lnSpc>
                <a:buFont typeface="Arial" panose="020B0604020202020204" pitchFamily="34" charset="0"/>
                <a:buChar char="•"/>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预测用户</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最可能喜欢的</a:t>
              </a:r>
              <a:r>
                <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K</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个</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项目</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endParaRPr>
            </a:p>
            <a:p>
              <a:pPr marL="171450" indent="-171450" algn="just">
                <a:lnSpc>
                  <a:spcPct val="125000"/>
                </a:lnSpc>
                <a:buFont typeface="Arial" panose="020B0604020202020204" pitchFamily="34" charset="0"/>
                <a:buChar char="•"/>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评价指标为准召率、</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NDCG</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rPr>
                <a:t>等</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a:endParaRPr>
            </a:p>
          </p:txBody>
        </p:sp>
      </p:grpSp>
      <p:pic>
        <p:nvPicPr>
          <p:cNvPr id="35" name="图片 34">
            <a:extLst>
              <a:ext uri="{FF2B5EF4-FFF2-40B4-BE49-F238E27FC236}">
                <a16:creationId xmlns:a16="http://schemas.microsoft.com/office/drawing/2014/main" id="{12C9AC49-5499-B748-905E-39D8D88D0A31}"/>
              </a:ext>
            </a:extLst>
          </p:cNvPr>
          <p:cNvPicPr>
            <a:picLocks noChangeAspect="1"/>
          </p:cNvPicPr>
          <p:nvPr/>
        </p:nvPicPr>
        <p:blipFill>
          <a:blip r:embed="rId4"/>
          <a:stretch>
            <a:fillRect/>
          </a:stretch>
        </p:blipFill>
        <p:spPr>
          <a:xfrm>
            <a:off x="30976" y="1659144"/>
            <a:ext cx="2844252" cy="3471747"/>
          </a:xfrm>
          <a:prstGeom prst="rect">
            <a:avLst/>
          </a:prstGeom>
        </p:spPr>
      </p:pic>
    </p:spTree>
    <p:extLst>
      <p:ext uri="{BB962C8B-B14F-4D97-AF65-F5344CB8AC3E}">
        <p14:creationId xmlns:p14="http://schemas.microsoft.com/office/powerpoint/2010/main" val="26673030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00392072-46A9-934A-864F-02E71DC4DCB9}"/>
              </a:ext>
            </a:extLst>
          </p:cNvPr>
          <p:cNvSpPr>
            <a:spLocks noChangeArrowheads="1"/>
          </p:cNvSpPr>
          <p:nvPr/>
        </p:nvSpPr>
        <p:spPr bwMode="auto">
          <a:xfrm>
            <a:off x="476188" y="177842"/>
            <a:ext cx="1737972"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rPr>
              <a:t>背景与意义</a:t>
            </a:r>
            <a:endParaRPr lang="zh-CN" altLang="en-US" sz="2400" b="1" dirty="0">
              <a:solidFill>
                <a:schemeClr val="accent1"/>
              </a:solidFill>
              <a:latin typeface="Arial" panose="020B0604020202020204" pitchFamily="34" charset="0"/>
            </a:endParaRPr>
          </a:p>
        </p:txBody>
      </p:sp>
      <p:sp>
        <p:nvSpPr>
          <p:cNvPr id="3" name="等腰三角形 47">
            <a:extLst>
              <a:ext uri="{FF2B5EF4-FFF2-40B4-BE49-F238E27FC236}">
                <a16:creationId xmlns:a16="http://schemas.microsoft.com/office/drawing/2014/main" id="{5F45F6BE-BB36-4041-B71B-840C7FDED039}"/>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a:extLst>
              <a:ext uri="{FF2B5EF4-FFF2-40B4-BE49-F238E27FC236}">
                <a16:creationId xmlns:a16="http://schemas.microsoft.com/office/drawing/2014/main" id="{FAE3FA7D-7951-7746-981E-B7B5E2E30818}"/>
              </a:ext>
            </a:extLst>
          </p:cNvPr>
          <p:cNvSpPr/>
          <p:nvPr/>
        </p:nvSpPr>
        <p:spPr>
          <a:xfrm>
            <a:off x="964675" y="1016114"/>
            <a:ext cx="1991360" cy="369332"/>
          </a:xfrm>
          <a:prstGeom prst="rect">
            <a:avLst/>
          </a:prstGeom>
        </p:spPr>
        <p:txBody>
          <a:bodyPr wrap="square">
            <a:spAutoFit/>
          </a:bodyPr>
          <a:lstStyle/>
          <a:p>
            <a:pPr marL="285750" indent="-285750">
              <a:buFont typeface="Arial" panose="020B0604020202020204" pitchFamily="34" charset="0"/>
              <a:buChar cha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冷启动问题</a:t>
            </a:r>
          </a:p>
        </p:txBody>
      </p:sp>
      <p:sp>
        <p:nvSpPr>
          <p:cNvPr id="5" name="文本框 4">
            <a:extLst>
              <a:ext uri="{FF2B5EF4-FFF2-40B4-BE49-F238E27FC236}">
                <a16:creationId xmlns:a16="http://schemas.microsoft.com/office/drawing/2014/main" id="{19DA6CEC-A084-9447-ABD3-E23CC54EAB8E}"/>
              </a:ext>
            </a:extLst>
          </p:cNvPr>
          <p:cNvSpPr txBox="1"/>
          <p:nvPr/>
        </p:nvSpPr>
        <p:spPr>
          <a:xfrm>
            <a:off x="1253734" y="1385446"/>
            <a:ext cx="3612906" cy="343235"/>
          </a:xfrm>
          <a:prstGeom prst="rect">
            <a:avLst/>
          </a:prstGeom>
          <a:noFill/>
        </p:spPr>
        <p:txBody>
          <a:bodyPr wrap="square" rtlCol="0">
            <a:spAutoFit/>
          </a:bodyPr>
          <a:lstStyle/>
          <a:p>
            <a:pPr>
              <a:lnSpc>
                <a:spcPct val="130000"/>
              </a:lnSpc>
            </a:pPr>
            <a:r>
              <a:rPr kumimoji="1" lang="zh-CN" altLang="en-US" dirty="0">
                <a:solidFill>
                  <a:srgbClr val="FF0000"/>
                </a:solidFill>
                <a:latin typeface="Arial" panose="020B0604020202020204" pitchFamily="34" charset="0"/>
                <a:ea typeface="微软雅黑" panose="020B0503020204020204" pitchFamily="34" charset="-122"/>
              </a:rPr>
              <a:t>是什么</a:t>
            </a:r>
            <a:r>
              <a:rPr kumimoji="1" lang="zh-CN" altLang="en-US" sz="1400" dirty="0">
                <a:solidFill>
                  <a:srgbClr val="FF0000"/>
                </a:solidFill>
                <a:latin typeface="Arial" panose="020B0604020202020204" pitchFamily="34" charset="0"/>
                <a:ea typeface="微软雅黑" panose="020B0503020204020204" pitchFamily="34" charset="-122"/>
              </a:rPr>
              <a:t>？为什么？如何解决？</a:t>
            </a:r>
          </a:p>
        </p:txBody>
      </p:sp>
      <p:sp>
        <p:nvSpPr>
          <p:cNvPr id="6" name="文本框 27">
            <a:extLst>
              <a:ext uri="{FF2B5EF4-FFF2-40B4-BE49-F238E27FC236}">
                <a16:creationId xmlns:a16="http://schemas.microsoft.com/office/drawing/2014/main" id="{A9ABA420-6524-9841-98B5-E39681B53B07}"/>
              </a:ext>
            </a:extLst>
          </p:cNvPr>
          <p:cNvSpPr txBox="1"/>
          <p:nvPr/>
        </p:nvSpPr>
        <p:spPr>
          <a:xfrm>
            <a:off x="1569578" y="2176973"/>
            <a:ext cx="6672278" cy="641714"/>
          </a:xfrm>
          <a:prstGeom prst="rect">
            <a:avLst/>
          </a:prstGeom>
          <a:solidFill>
            <a:srgbClr val="F2F2F2">
              <a:alpha val="20000"/>
            </a:srgbClr>
          </a:solidFill>
          <a:ln w="12700">
            <a:solidFill>
              <a:schemeClr val="accent1"/>
            </a:solidFill>
          </a:ln>
        </p:spPr>
        <p:txBody>
          <a:bodyPr wrap="square" lIns="68580" tIns="34290" rIns="68580" bIns="34290" rtlCol="0">
            <a:spAutoFit/>
          </a:bodyPr>
          <a:lstStyle/>
          <a:p>
            <a:pPr>
              <a:lnSpc>
                <a:spcPct val="130000"/>
              </a:lnSpc>
            </a:pPr>
            <a:r>
              <a:rPr lang="en-US" altLang="zh-CN" dirty="0"/>
              <a:t>	</a:t>
            </a:r>
            <a:r>
              <a:rPr lang="zh-CN" altLang="en-US" dirty="0"/>
              <a:t>系统在</a:t>
            </a:r>
            <a:r>
              <a:rPr lang="zh-CN" altLang="en-US" sz="1600" b="1" dirty="0"/>
              <a:t>缺乏足够数据</a:t>
            </a:r>
            <a:r>
              <a:rPr lang="zh-CN" altLang="en-US" dirty="0"/>
              <a:t>的情况下，</a:t>
            </a:r>
            <a:r>
              <a:rPr lang="zh-CN" altLang="en-US" sz="1600" b="1" dirty="0"/>
              <a:t>难以</a:t>
            </a:r>
            <a:r>
              <a:rPr lang="zh-CN" altLang="en-US" dirty="0"/>
              <a:t>准确捕捉用户的兴趣，提供具备个性化特点的信息服务和决策支持。</a:t>
            </a:r>
            <a:endParaRPr lang="en-US" altLang="zh-CN" dirty="0"/>
          </a:p>
        </p:txBody>
      </p:sp>
      <p:sp>
        <p:nvSpPr>
          <p:cNvPr id="7" name="矩形 6">
            <a:extLst>
              <a:ext uri="{FF2B5EF4-FFF2-40B4-BE49-F238E27FC236}">
                <a16:creationId xmlns:a16="http://schemas.microsoft.com/office/drawing/2014/main" id="{49ADA555-0A93-444E-A5F8-74B29352E599}"/>
              </a:ext>
            </a:extLst>
          </p:cNvPr>
          <p:cNvSpPr/>
          <p:nvPr/>
        </p:nvSpPr>
        <p:spPr bwMode="auto">
          <a:xfrm>
            <a:off x="1337732" y="1863007"/>
            <a:ext cx="1029547" cy="318475"/>
          </a:xfrm>
          <a:prstGeom prst="rect">
            <a:avLst/>
          </a:prstGeom>
          <a:solidFill>
            <a:schemeClr val="accent1"/>
          </a:solidFill>
          <a:ln>
            <a:noFill/>
          </a:ln>
        </p:spPr>
        <p:txBody>
          <a:bodyPr vert="horz" wrap="square" lIns="68580" tIns="34290" rIns="68580" bIns="34290" numCol="1" rtlCol="0" anchor="t" anchorCtr="0" compatLnSpc="1">
            <a:prstTxWarp prst="textNoShape">
              <a:avLst/>
            </a:prstTxWarp>
          </a:bodyPr>
          <a:lstStyle/>
          <a:p>
            <a:pPr algn="ctr"/>
            <a:r>
              <a:rPr lang="zh-CN" altLang="en-US" b="1" dirty="0">
                <a:solidFill>
                  <a:schemeClr val="bg1"/>
                </a:solidFill>
                <a:latin typeface="微软雅黑" panose="020B0503020204020204" pitchFamily="34" charset="-122"/>
                <a:ea typeface="微软雅黑" panose="020B0503020204020204" pitchFamily="34" charset="-122"/>
              </a:rPr>
              <a:t>是什么</a:t>
            </a:r>
          </a:p>
        </p:txBody>
      </p:sp>
      <p:sp>
        <p:nvSpPr>
          <p:cNvPr id="12" name="文本框 27">
            <a:extLst>
              <a:ext uri="{FF2B5EF4-FFF2-40B4-BE49-F238E27FC236}">
                <a16:creationId xmlns:a16="http://schemas.microsoft.com/office/drawing/2014/main" id="{BBCC44E8-A947-A74E-B7D7-482E483FE750}"/>
              </a:ext>
            </a:extLst>
          </p:cNvPr>
          <p:cNvSpPr txBox="1"/>
          <p:nvPr/>
        </p:nvSpPr>
        <p:spPr>
          <a:xfrm>
            <a:off x="1569578" y="3226968"/>
            <a:ext cx="6672278" cy="962186"/>
          </a:xfrm>
          <a:prstGeom prst="rect">
            <a:avLst/>
          </a:prstGeom>
          <a:solidFill>
            <a:srgbClr val="F2F2F2">
              <a:alpha val="31765"/>
            </a:srgbClr>
          </a:solidFill>
          <a:ln w="12700">
            <a:solidFill>
              <a:schemeClr val="accent1"/>
            </a:solidFill>
          </a:ln>
        </p:spPr>
        <p:txBody>
          <a:bodyPr wrap="square" lIns="68580" tIns="34290" rIns="68580" bIns="34290" rtlCol="0">
            <a:spAutoFit/>
          </a:bodyPr>
          <a:lstStyle/>
          <a:p>
            <a:pPr>
              <a:lnSpc>
                <a:spcPct val="130000"/>
              </a:lnSpc>
            </a:pPr>
            <a:r>
              <a:rPr lang="en-US" altLang="zh-CN" dirty="0">
                <a:solidFill>
                  <a:prstClr val="black"/>
                </a:solidFill>
              </a:rPr>
              <a:t>	</a:t>
            </a:r>
            <a:r>
              <a:rPr lang="zh-CN" altLang="en-US" dirty="0">
                <a:solidFill>
                  <a:prstClr val="black"/>
                </a:solidFill>
              </a:rPr>
              <a:t>个性化推荐服务是</a:t>
            </a:r>
            <a:r>
              <a:rPr lang="zh-CN" altLang="en-US" sz="1600" b="1" dirty="0">
                <a:solidFill>
                  <a:prstClr val="black"/>
                </a:solidFill>
              </a:rPr>
              <a:t>基于数据</a:t>
            </a:r>
            <a:r>
              <a:rPr lang="zh-CN" altLang="en-US" dirty="0">
                <a:solidFill>
                  <a:prstClr val="black"/>
                </a:solidFill>
              </a:rPr>
              <a:t>的技术，需要根据</a:t>
            </a:r>
            <a:r>
              <a:rPr lang="zh-CN" altLang="en-US" sz="1600" b="1" dirty="0">
                <a:solidFill>
                  <a:prstClr val="black"/>
                </a:solidFill>
              </a:rPr>
              <a:t>大量的</a:t>
            </a:r>
            <a:r>
              <a:rPr lang="zh-CN" altLang="en-US" dirty="0">
                <a:solidFill>
                  <a:prstClr val="black"/>
                </a:solidFill>
              </a:rPr>
              <a:t>用户历史行为和兴趣，</a:t>
            </a:r>
            <a:r>
              <a:rPr lang="zh-CN" altLang="en-US" sz="1600" b="1" dirty="0">
                <a:solidFill>
                  <a:prstClr val="black"/>
                </a:solidFill>
              </a:rPr>
              <a:t>分析</a:t>
            </a:r>
            <a:r>
              <a:rPr lang="zh-CN" altLang="en-US" dirty="0">
                <a:solidFill>
                  <a:prstClr val="black"/>
                </a:solidFill>
              </a:rPr>
              <a:t>用户的偏好和项目特征，从而</a:t>
            </a:r>
            <a:r>
              <a:rPr lang="zh-CN" altLang="en-US" sz="1600" b="1" dirty="0">
                <a:solidFill>
                  <a:prstClr val="black"/>
                </a:solidFill>
              </a:rPr>
              <a:t>预测</a:t>
            </a:r>
            <a:r>
              <a:rPr lang="zh-CN" altLang="en-US" dirty="0">
                <a:solidFill>
                  <a:prstClr val="black"/>
                </a:solidFill>
              </a:rPr>
              <a:t>用户对特定项目的体验或未来可能发生的行为。</a:t>
            </a:r>
            <a:endParaRPr lang="zh-CN" altLang="en-US" dirty="0">
              <a:solidFill>
                <a:schemeClr val="tx1">
                  <a:lumMod val="85000"/>
                  <a:lumOff val="15000"/>
                </a:schemeClr>
              </a:solidFill>
              <a:latin typeface="微软雅黑" pitchFamily="34" charset="-122"/>
              <a:ea typeface="微软雅黑" pitchFamily="34" charset="-122"/>
            </a:endParaRPr>
          </a:p>
        </p:txBody>
      </p:sp>
      <p:sp>
        <p:nvSpPr>
          <p:cNvPr id="13" name="矩形 12">
            <a:extLst>
              <a:ext uri="{FF2B5EF4-FFF2-40B4-BE49-F238E27FC236}">
                <a16:creationId xmlns:a16="http://schemas.microsoft.com/office/drawing/2014/main" id="{EC74D926-C20E-3040-AE6D-571E1ECF0FAF}"/>
              </a:ext>
            </a:extLst>
          </p:cNvPr>
          <p:cNvSpPr/>
          <p:nvPr/>
        </p:nvSpPr>
        <p:spPr bwMode="auto">
          <a:xfrm>
            <a:off x="1337732" y="2913002"/>
            <a:ext cx="1029547" cy="318475"/>
          </a:xfrm>
          <a:prstGeom prst="rect">
            <a:avLst/>
          </a:prstGeom>
          <a:solidFill>
            <a:schemeClr val="accent1"/>
          </a:solidFill>
          <a:ln>
            <a:noFill/>
          </a:ln>
        </p:spPr>
        <p:txBody>
          <a:bodyPr vert="horz" wrap="square" lIns="68580" tIns="34290" rIns="68580" bIns="34290" numCol="1" rtlCol="0" anchor="t" anchorCtr="0" compatLnSpc="1">
            <a:prstTxWarp prst="textNoShape">
              <a:avLst/>
            </a:prstTxWarp>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为什么</a:t>
            </a:r>
          </a:p>
        </p:txBody>
      </p:sp>
    </p:spTree>
    <p:extLst>
      <p:ext uri="{BB962C8B-B14F-4D97-AF65-F5344CB8AC3E}">
        <p14:creationId xmlns:p14="http://schemas.microsoft.com/office/powerpoint/2010/main" val="3646552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53" presetClass="entr" presetSubtype="16" fill="hold" grpId="0" nodeType="withEffect">
                                  <p:stCondLst>
                                    <p:cond delay="350"/>
                                  </p:stCondLst>
                                  <p:childTnLst>
                                    <p:set>
                                      <p:cBhvr>
                                        <p:cTn id="12" dur="1" fill="hold">
                                          <p:stCondLst>
                                            <p:cond delay="0"/>
                                          </p:stCondLst>
                                        </p:cTn>
                                        <p:tgtEl>
                                          <p:spTgt spid="7"/>
                                        </p:tgtEl>
                                        <p:attrNameLst>
                                          <p:attrName>style.visibility</p:attrName>
                                        </p:attrNameLst>
                                      </p:cBhvr>
                                      <p:to>
                                        <p:strVal val="visible"/>
                                      </p:to>
                                    </p:set>
                                    <p:anim calcmode="lin" valueType="num">
                                      <p:cBhvr>
                                        <p:cTn id="13" dur="400" fill="hold"/>
                                        <p:tgtEl>
                                          <p:spTgt spid="7"/>
                                        </p:tgtEl>
                                        <p:attrNameLst>
                                          <p:attrName>ppt_w</p:attrName>
                                        </p:attrNameLst>
                                      </p:cBhvr>
                                      <p:tavLst>
                                        <p:tav tm="0">
                                          <p:val>
                                            <p:fltVal val="0"/>
                                          </p:val>
                                        </p:tav>
                                        <p:tav tm="100000">
                                          <p:val>
                                            <p:strVal val="#ppt_w"/>
                                          </p:val>
                                        </p:tav>
                                      </p:tavLst>
                                    </p:anim>
                                    <p:anim calcmode="lin" valueType="num">
                                      <p:cBhvr>
                                        <p:cTn id="14" dur="400" fill="hold"/>
                                        <p:tgtEl>
                                          <p:spTgt spid="7"/>
                                        </p:tgtEl>
                                        <p:attrNameLst>
                                          <p:attrName>ppt_h</p:attrName>
                                        </p:attrNameLst>
                                      </p:cBhvr>
                                      <p:tavLst>
                                        <p:tav tm="0">
                                          <p:val>
                                            <p:fltVal val="0"/>
                                          </p:val>
                                        </p:tav>
                                        <p:tav tm="100000">
                                          <p:val>
                                            <p:strVal val="#ppt_h"/>
                                          </p:val>
                                        </p:tav>
                                      </p:tavLst>
                                    </p:anim>
                                    <p:animEffect transition="in" filter="fade">
                                      <p:cBhvr>
                                        <p:cTn id="15" dur="400"/>
                                        <p:tgtEl>
                                          <p:spTgt spid="7"/>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53" presetClass="entr" presetSubtype="16" fill="hold" grpId="0" nodeType="withEffect">
                                  <p:stCondLst>
                                    <p:cond delay="350"/>
                                  </p:stCondLst>
                                  <p:childTnLst>
                                    <p:set>
                                      <p:cBhvr>
                                        <p:cTn id="21" dur="1" fill="hold">
                                          <p:stCondLst>
                                            <p:cond delay="0"/>
                                          </p:stCondLst>
                                        </p:cTn>
                                        <p:tgtEl>
                                          <p:spTgt spid="13"/>
                                        </p:tgtEl>
                                        <p:attrNameLst>
                                          <p:attrName>style.visibility</p:attrName>
                                        </p:attrNameLst>
                                      </p:cBhvr>
                                      <p:to>
                                        <p:strVal val="visible"/>
                                      </p:to>
                                    </p:set>
                                    <p:anim calcmode="lin" valueType="num">
                                      <p:cBhvr>
                                        <p:cTn id="22" dur="400" fill="hold"/>
                                        <p:tgtEl>
                                          <p:spTgt spid="13"/>
                                        </p:tgtEl>
                                        <p:attrNameLst>
                                          <p:attrName>ppt_w</p:attrName>
                                        </p:attrNameLst>
                                      </p:cBhvr>
                                      <p:tavLst>
                                        <p:tav tm="0">
                                          <p:val>
                                            <p:fltVal val="0"/>
                                          </p:val>
                                        </p:tav>
                                        <p:tav tm="100000">
                                          <p:val>
                                            <p:strVal val="#ppt_w"/>
                                          </p:val>
                                        </p:tav>
                                      </p:tavLst>
                                    </p:anim>
                                    <p:anim calcmode="lin" valueType="num">
                                      <p:cBhvr>
                                        <p:cTn id="23" dur="400" fill="hold"/>
                                        <p:tgtEl>
                                          <p:spTgt spid="13"/>
                                        </p:tgtEl>
                                        <p:attrNameLst>
                                          <p:attrName>ppt_h</p:attrName>
                                        </p:attrNameLst>
                                      </p:cBhvr>
                                      <p:tavLst>
                                        <p:tav tm="0">
                                          <p:val>
                                            <p:fltVal val="0"/>
                                          </p:val>
                                        </p:tav>
                                        <p:tav tm="100000">
                                          <p:val>
                                            <p:strVal val="#ppt_h"/>
                                          </p:val>
                                        </p:tav>
                                      </p:tavLst>
                                    </p:anim>
                                    <p:animEffect transition="in" filter="fade">
                                      <p:cBhvr>
                                        <p:cTn id="24" dur="400"/>
                                        <p:tgtEl>
                                          <p:spTgt spid="13"/>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00392072-46A9-934A-864F-02E71DC4DCB9}"/>
              </a:ext>
            </a:extLst>
          </p:cNvPr>
          <p:cNvSpPr>
            <a:spLocks noChangeArrowheads="1"/>
          </p:cNvSpPr>
          <p:nvPr/>
        </p:nvSpPr>
        <p:spPr bwMode="auto">
          <a:xfrm>
            <a:off x="476188" y="177842"/>
            <a:ext cx="1737972"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rPr>
              <a:t>背景与意义</a:t>
            </a:r>
            <a:endParaRPr lang="zh-CN" altLang="en-US" sz="2400" b="1" dirty="0">
              <a:solidFill>
                <a:schemeClr val="accent1"/>
              </a:solidFill>
              <a:latin typeface="Arial" panose="020B0604020202020204" pitchFamily="34" charset="0"/>
            </a:endParaRPr>
          </a:p>
        </p:txBody>
      </p:sp>
      <p:sp>
        <p:nvSpPr>
          <p:cNvPr id="3" name="等腰三角形 47">
            <a:extLst>
              <a:ext uri="{FF2B5EF4-FFF2-40B4-BE49-F238E27FC236}">
                <a16:creationId xmlns:a16="http://schemas.microsoft.com/office/drawing/2014/main" id="{5F45F6BE-BB36-4041-B71B-840C7FDED039}"/>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a:extLst>
              <a:ext uri="{FF2B5EF4-FFF2-40B4-BE49-F238E27FC236}">
                <a16:creationId xmlns:a16="http://schemas.microsoft.com/office/drawing/2014/main" id="{FAE3FA7D-7951-7746-981E-B7B5E2E30818}"/>
              </a:ext>
            </a:extLst>
          </p:cNvPr>
          <p:cNvSpPr/>
          <p:nvPr/>
        </p:nvSpPr>
        <p:spPr>
          <a:xfrm>
            <a:off x="964675" y="787509"/>
            <a:ext cx="1991360" cy="369332"/>
          </a:xfrm>
          <a:prstGeom prst="rect">
            <a:avLst/>
          </a:prstGeom>
        </p:spPr>
        <p:txBody>
          <a:bodyPr wrap="square">
            <a:spAutoFit/>
          </a:bodyPr>
          <a:lstStyle/>
          <a:p>
            <a:pPr marL="285750" indent="-285750">
              <a:buFont typeface="Arial" panose="020B0604020202020204" pitchFamily="34" charset="0"/>
              <a:buChar char="•"/>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冷启动问题</a:t>
            </a:r>
          </a:p>
        </p:txBody>
      </p:sp>
      <p:sp>
        <p:nvSpPr>
          <p:cNvPr id="6" name="文本框 27">
            <a:extLst>
              <a:ext uri="{FF2B5EF4-FFF2-40B4-BE49-F238E27FC236}">
                <a16:creationId xmlns:a16="http://schemas.microsoft.com/office/drawing/2014/main" id="{A9ABA420-6524-9841-98B5-E39681B53B07}"/>
              </a:ext>
            </a:extLst>
          </p:cNvPr>
          <p:cNvSpPr txBox="1"/>
          <p:nvPr/>
        </p:nvSpPr>
        <p:spPr>
          <a:xfrm>
            <a:off x="775687" y="1549232"/>
            <a:ext cx="7864632" cy="1000274"/>
          </a:xfrm>
          <a:prstGeom prst="rect">
            <a:avLst/>
          </a:prstGeom>
          <a:solidFill>
            <a:srgbClr val="F2F2F2">
              <a:alpha val="50196"/>
            </a:srgbClr>
          </a:solidFill>
          <a:ln w="12700">
            <a:solidFill>
              <a:schemeClr val="accent1"/>
            </a:solidFill>
          </a:ln>
        </p:spPr>
        <p:txBody>
          <a:bodyPr wrap="square" lIns="68580" tIns="34290" rIns="68580" bIns="34290" rtlCol="0">
            <a:spAutoFit/>
          </a:bodyPr>
          <a:lstStyle/>
          <a:p>
            <a:pPr marL="171450" indent="-171450">
              <a:lnSpc>
                <a:spcPct val="150000"/>
              </a:lnSpc>
              <a:buFont typeface="Arial" panose="020B0604020202020204" pitchFamily="34" charset="0"/>
              <a:buChar char="•"/>
            </a:pPr>
            <a:r>
              <a:rPr lang="zh-CN" altLang="en-US" dirty="0"/>
              <a:t>向内挖掘</a:t>
            </a:r>
            <a:r>
              <a:rPr lang="en-US" altLang="zh-CN" dirty="0"/>
              <a:t>——</a:t>
            </a:r>
            <a:r>
              <a:rPr lang="zh-CN" altLang="en-US" dirty="0"/>
              <a:t>异质信息</a:t>
            </a:r>
            <a:endParaRPr lang="en-US" altLang="zh-CN" dirty="0"/>
          </a:p>
          <a:p>
            <a:pPr>
              <a:lnSpc>
                <a:spcPct val="150000"/>
              </a:lnSpc>
            </a:pPr>
            <a:r>
              <a:rPr lang="en-US" altLang="zh-CN" dirty="0"/>
              <a:t>	</a:t>
            </a:r>
            <a:r>
              <a:rPr lang="zh-CN" altLang="en-US" dirty="0"/>
              <a:t>异质信息包含多种对象及对象间的复杂关系，</a:t>
            </a:r>
            <a:r>
              <a:rPr lang="zh-CN" altLang="en-US" b="1" dirty="0"/>
              <a:t>异质信息网络（</a:t>
            </a:r>
            <a:r>
              <a:rPr lang="en-US" altLang="zh-CN" b="1" dirty="0"/>
              <a:t>HIN</a:t>
            </a:r>
            <a:r>
              <a:rPr lang="zh-CN" altLang="en-US" b="1" dirty="0"/>
              <a:t>）</a:t>
            </a:r>
            <a:r>
              <a:rPr lang="zh-CN" altLang="en-US" dirty="0"/>
              <a:t>作为一种有效手段，可以从网络结构的层面，对复杂信息进行整合利用。但效果</a:t>
            </a:r>
            <a:r>
              <a:rPr lang="zh-CN" altLang="en-US" b="1" dirty="0"/>
              <a:t>仍受限于</a:t>
            </a:r>
            <a:r>
              <a:rPr lang="zh-CN" altLang="en-US" dirty="0"/>
              <a:t>领域中的数据量。 </a:t>
            </a:r>
          </a:p>
        </p:txBody>
      </p:sp>
      <p:sp>
        <p:nvSpPr>
          <p:cNvPr id="7" name="矩形 6">
            <a:extLst>
              <a:ext uri="{FF2B5EF4-FFF2-40B4-BE49-F238E27FC236}">
                <a16:creationId xmlns:a16="http://schemas.microsoft.com/office/drawing/2014/main" id="{49ADA555-0A93-444E-A5F8-74B29352E599}"/>
              </a:ext>
            </a:extLst>
          </p:cNvPr>
          <p:cNvSpPr/>
          <p:nvPr/>
        </p:nvSpPr>
        <p:spPr bwMode="auto">
          <a:xfrm>
            <a:off x="501585" y="1230757"/>
            <a:ext cx="1029547" cy="318475"/>
          </a:xfrm>
          <a:prstGeom prst="rect">
            <a:avLst/>
          </a:prstGeom>
          <a:solidFill>
            <a:schemeClr val="accent1"/>
          </a:solidFill>
          <a:ln>
            <a:noFill/>
          </a:ln>
        </p:spPr>
        <p:txBody>
          <a:bodyPr vert="horz" wrap="square" lIns="68580" tIns="34290" rIns="68580" bIns="34290" numCol="1" rtlCol="0" anchor="t" anchorCtr="0" compatLnSpc="1">
            <a:prstTxWarp prst="textNoShape">
              <a:avLst/>
            </a:prstTxWarp>
          </a:bodyPr>
          <a:lstStyle/>
          <a:p>
            <a:pPr algn="ctr"/>
            <a:r>
              <a:rPr lang="zh-CN" altLang="en-US" b="1" dirty="0">
                <a:solidFill>
                  <a:schemeClr val="bg1"/>
                </a:solidFill>
                <a:latin typeface="微软雅黑" panose="020B0503020204020204" pitchFamily="34" charset="-122"/>
                <a:ea typeface="微软雅黑" panose="020B0503020204020204" pitchFamily="34" charset="-122"/>
              </a:rPr>
              <a:t>如何解决</a:t>
            </a:r>
          </a:p>
        </p:txBody>
      </p:sp>
      <p:pic>
        <p:nvPicPr>
          <p:cNvPr id="9" name="图片 8">
            <a:extLst>
              <a:ext uri="{FF2B5EF4-FFF2-40B4-BE49-F238E27FC236}">
                <a16:creationId xmlns:a16="http://schemas.microsoft.com/office/drawing/2014/main" id="{AF9B6226-0802-0E41-8002-1D374CF02E26}"/>
              </a:ext>
            </a:extLst>
          </p:cNvPr>
          <p:cNvPicPr>
            <a:picLocks noChangeAspect="1"/>
          </p:cNvPicPr>
          <p:nvPr/>
        </p:nvPicPr>
        <p:blipFill>
          <a:blip r:embed="rId3"/>
          <a:stretch>
            <a:fillRect/>
          </a:stretch>
        </p:blipFill>
        <p:spPr>
          <a:xfrm>
            <a:off x="5917158" y="0"/>
            <a:ext cx="3226842" cy="2233146"/>
          </a:xfrm>
          <a:prstGeom prst="rect">
            <a:avLst/>
          </a:prstGeom>
          <a:solidFill>
            <a:schemeClr val="bg1">
              <a:lumMod val="95000"/>
            </a:schemeClr>
          </a:solidFill>
        </p:spPr>
      </p:pic>
      <p:sp>
        <p:nvSpPr>
          <p:cNvPr id="12" name="矩形 11">
            <a:extLst>
              <a:ext uri="{FF2B5EF4-FFF2-40B4-BE49-F238E27FC236}">
                <a16:creationId xmlns:a16="http://schemas.microsoft.com/office/drawing/2014/main" id="{27C8D030-A8D7-1047-BBBC-B252445E9183}"/>
              </a:ext>
            </a:extLst>
          </p:cNvPr>
          <p:cNvSpPr/>
          <p:nvPr/>
        </p:nvSpPr>
        <p:spPr>
          <a:xfrm>
            <a:off x="759290" y="3912743"/>
            <a:ext cx="8043193" cy="700192"/>
          </a:xfrm>
          <a:prstGeom prst="rect">
            <a:avLst/>
          </a:prstGeom>
        </p:spPr>
        <p:txBody>
          <a:bodyPr wrap="square">
            <a:spAutoFit/>
          </a:bodyPr>
          <a:lstStyle/>
          <a:p>
            <a:pPr>
              <a:lnSpc>
                <a:spcPct val="150000"/>
              </a:lnSpc>
            </a:pPr>
            <a:r>
              <a:rPr lang="zh-CN" altLang="en-US" dirty="0"/>
              <a:t>本文的</a:t>
            </a:r>
            <a:r>
              <a:rPr lang="zh-CN" altLang="en-US" b="1" dirty="0">
                <a:solidFill>
                  <a:srgbClr val="FF0000"/>
                </a:solidFill>
              </a:rPr>
              <a:t>目标</a:t>
            </a:r>
            <a:r>
              <a:rPr lang="zh-CN" altLang="en-US" dirty="0"/>
              <a:t>是，将向内挖掘的</a:t>
            </a:r>
            <a:r>
              <a:rPr lang="zh-CN" altLang="en-US" b="1" dirty="0"/>
              <a:t>基于</a:t>
            </a:r>
            <a:r>
              <a:rPr lang="en-US" altLang="zh-CN" b="1" dirty="0"/>
              <a:t>HIN</a:t>
            </a:r>
            <a:r>
              <a:rPr lang="zh-CN" altLang="en-US" b="1" dirty="0"/>
              <a:t>的推荐</a:t>
            </a:r>
            <a:r>
              <a:rPr lang="zh-CN" altLang="en-US" dirty="0"/>
              <a:t>和向外挖掘的</a:t>
            </a:r>
            <a:r>
              <a:rPr lang="zh-CN" altLang="en-US" b="1" dirty="0"/>
              <a:t>跨领域推荐</a:t>
            </a:r>
            <a:r>
              <a:rPr lang="zh-CN" altLang="en-US" dirty="0"/>
              <a:t>进行结合，设计</a:t>
            </a:r>
            <a:r>
              <a:rPr lang="zh-CN" altLang="en-US" b="1" dirty="0"/>
              <a:t>融合算法</a:t>
            </a:r>
            <a:r>
              <a:rPr lang="zh-CN" altLang="en-US" dirty="0"/>
              <a:t>解决个性化服务中数据稀疏的问题。使</a:t>
            </a:r>
            <a:r>
              <a:rPr lang="zh-CN" altLang="en-US" b="1" dirty="0"/>
              <a:t>两种算法互为补充，增强优势。</a:t>
            </a:r>
            <a:endParaRPr lang="zh-CN" altLang="en-US" dirty="0"/>
          </a:p>
        </p:txBody>
      </p:sp>
      <p:sp>
        <p:nvSpPr>
          <p:cNvPr id="14" name="文本框 27">
            <a:extLst>
              <a:ext uri="{FF2B5EF4-FFF2-40B4-BE49-F238E27FC236}">
                <a16:creationId xmlns:a16="http://schemas.microsoft.com/office/drawing/2014/main" id="{C22D5795-1256-5944-9EBC-2947D678D19C}"/>
              </a:ext>
            </a:extLst>
          </p:cNvPr>
          <p:cNvSpPr txBox="1"/>
          <p:nvPr/>
        </p:nvSpPr>
        <p:spPr>
          <a:xfrm>
            <a:off x="775687" y="2706073"/>
            <a:ext cx="7864632" cy="1000274"/>
          </a:xfrm>
          <a:prstGeom prst="rect">
            <a:avLst/>
          </a:prstGeom>
          <a:solidFill>
            <a:srgbClr val="F2F2F2">
              <a:alpha val="50196"/>
            </a:srgbClr>
          </a:solidFill>
          <a:ln w="12700">
            <a:solidFill>
              <a:schemeClr val="accent1"/>
            </a:solidFill>
          </a:ln>
        </p:spPr>
        <p:txBody>
          <a:bodyPr wrap="square" lIns="68580" tIns="34290" rIns="68580" bIns="34290" rtlCol="0">
            <a:spAutoFit/>
          </a:bodyPr>
          <a:lstStyle/>
          <a:p>
            <a:pPr marL="285750" indent="-285750">
              <a:lnSpc>
                <a:spcPct val="150000"/>
              </a:lnSpc>
              <a:buFont typeface="Arial" panose="020B0604020202020204" pitchFamily="34" charset="0"/>
              <a:buChar char="•"/>
            </a:pPr>
            <a:r>
              <a:rPr lang="zh-CN" altLang="en-US" dirty="0"/>
              <a:t>向外挖掘</a:t>
            </a:r>
            <a:r>
              <a:rPr lang="en-US" altLang="zh-CN" dirty="0"/>
              <a:t>——</a:t>
            </a:r>
            <a:r>
              <a:rPr lang="zh-CN" altLang="en-US" dirty="0"/>
              <a:t>跨领域信息</a:t>
            </a:r>
            <a:endParaRPr lang="en-US" altLang="zh-CN" dirty="0"/>
          </a:p>
          <a:p>
            <a:pPr>
              <a:lnSpc>
                <a:spcPct val="150000"/>
              </a:lnSpc>
            </a:pPr>
            <a:r>
              <a:rPr lang="en-US" altLang="zh-CN" dirty="0"/>
              <a:t>	</a:t>
            </a:r>
            <a:r>
              <a:rPr lang="zh-CN" altLang="en-US" dirty="0"/>
              <a:t>从其他数据相对密集的系统中提取有效的共享信息到目标推荐领域中来，通过知识迁移解决目标领域的数据稀疏问题，也就是</a:t>
            </a:r>
            <a:r>
              <a:rPr lang="zh-CN" altLang="en-US" b="1" dirty="0"/>
              <a:t>跨领域推荐算法</a:t>
            </a:r>
            <a:r>
              <a:rPr lang="zh-CN" altLang="en-US" dirty="0"/>
              <a:t>。但迁移的</a:t>
            </a:r>
            <a:r>
              <a:rPr lang="zh-CN" altLang="en-US" b="1" dirty="0"/>
              <a:t>知识种类较为单一 ，</a:t>
            </a:r>
            <a:r>
              <a:rPr lang="zh-CN" altLang="en-US" dirty="0"/>
              <a:t>模型扩展能力弱。</a:t>
            </a:r>
            <a:endParaRPr lang="en-US" altLang="zh-CN" dirty="0"/>
          </a:p>
        </p:txBody>
      </p:sp>
    </p:spTree>
    <p:extLst>
      <p:ext uri="{BB962C8B-B14F-4D97-AF65-F5344CB8AC3E}">
        <p14:creationId xmlns:p14="http://schemas.microsoft.com/office/powerpoint/2010/main" val="34670892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53" presetClass="entr" presetSubtype="16" fill="hold" grpId="0" nodeType="withEffect">
                                  <p:stCondLst>
                                    <p:cond delay="350"/>
                                  </p:stCondLst>
                                  <p:childTnLst>
                                    <p:set>
                                      <p:cBhvr>
                                        <p:cTn id="8" dur="1" fill="hold">
                                          <p:stCondLst>
                                            <p:cond delay="0"/>
                                          </p:stCondLst>
                                        </p:cTn>
                                        <p:tgtEl>
                                          <p:spTgt spid="7"/>
                                        </p:tgtEl>
                                        <p:attrNameLst>
                                          <p:attrName>style.visibility</p:attrName>
                                        </p:attrNameLst>
                                      </p:cBhvr>
                                      <p:to>
                                        <p:strVal val="visible"/>
                                      </p:to>
                                    </p:set>
                                    <p:anim calcmode="lin" valueType="num">
                                      <p:cBhvr>
                                        <p:cTn id="9" dur="400" fill="hold"/>
                                        <p:tgtEl>
                                          <p:spTgt spid="7"/>
                                        </p:tgtEl>
                                        <p:attrNameLst>
                                          <p:attrName>ppt_w</p:attrName>
                                        </p:attrNameLst>
                                      </p:cBhvr>
                                      <p:tavLst>
                                        <p:tav tm="0">
                                          <p:val>
                                            <p:fltVal val="0"/>
                                          </p:val>
                                        </p:tav>
                                        <p:tav tm="100000">
                                          <p:val>
                                            <p:strVal val="#ppt_w"/>
                                          </p:val>
                                        </p:tav>
                                      </p:tavLst>
                                    </p:anim>
                                    <p:anim calcmode="lin" valueType="num">
                                      <p:cBhvr>
                                        <p:cTn id="10" dur="400" fill="hold"/>
                                        <p:tgtEl>
                                          <p:spTgt spid="7"/>
                                        </p:tgtEl>
                                        <p:attrNameLst>
                                          <p:attrName>ppt_h</p:attrName>
                                        </p:attrNameLst>
                                      </p:cBhvr>
                                      <p:tavLst>
                                        <p:tav tm="0">
                                          <p:val>
                                            <p:fltVal val="0"/>
                                          </p:val>
                                        </p:tav>
                                        <p:tav tm="100000">
                                          <p:val>
                                            <p:strVal val="#ppt_h"/>
                                          </p:val>
                                        </p:tav>
                                      </p:tavLst>
                                    </p:anim>
                                    <p:animEffect transition="in" filter="fade">
                                      <p:cBhvr>
                                        <p:cTn id="11" dur="4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12"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959369" y="1896803"/>
            <a:ext cx="523220" cy="900246"/>
          </a:xfrm>
          <a:prstGeom prst="rect">
            <a:avLst/>
          </a:prstGeom>
          <a:noFill/>
        </p:spPr>
        <p:txBody>
          <a:bodyPr wrap="none" lIns="68580" tIns="34290" rIns="68580" bIns="34290" rtlCol="0">
            <a:spAutoFit/>
          </a:bodyPr>
          <a:lstStyle/>
          <a:p>
            <a:r>
              <a:rPr lang="en-US" altLang="zh-CN" sz="5400" b="1" dirty="0">
                <a:solidFill>
                  <a:schemeClr val="bg1"/>
                </a:solidFill>
              </a:rPr>
              <a:t>2</a:t>
            </a:r>
            <a:endParaRPr lang="zh-CN" altLang="en-US" sz="5400" b="1" dirty="0">
              <a:solidFill>
                <a:schemeClr val="bg1"/>
              </a:solidFill>
            </a:endParaRPr>
          </a:p>
        </p:txBody>
      </p:sp>
      <p:sp>
        <p:nvSpPr>
          <p:cNvPr id="29" name="矩形 28"/>
          <p:cNvSpPr/>
          <p:nvPr/>
        </p:nvSpPr>
        <p:spPr>
          <a:xfrm>
            <a:off x="4229098" y="2019303"/>
            <a:ext cx="2446824" cy="623248"/>
          </a:xfrm>
          <a:prstGeom prst="rect">
            <a:avLst/>
          </a:prstGeom>
        </p:spPr>
        <p:txBody>
          <a:bodyPr wrap="none" lIns="68580" tIns="34290" rIns="68580" bIns="34290">
            <a:spAutoFit/>
          </a:bodyPr>
          <a:lstStyle/>
          <a:p>
            <a:r>
              <a:rPr lang="zh-CN" altLang="en-US" sz="3600" b="1" dirty="0">
                <a:solidFill>
                  <a:schemeClr val="bg1"/>
                </a:solidFill>
              </a:rPr>
              <a:t>挑战与贡献</a:t>
            </a:r>
          </a:p>
        </p:txBody>
      </p:sp>
      <p:pic>
        <p:nvPicPr>
          <p:cNvPr id="14" name="Picture 2" descr="C:\Documents and Settings\Administrator\桌面\logo_副本.png">
            <a:extLst>
              <a:ext uri="{FF2B5EF4-FFF2-40B4-BE49-F238E27FC236}">
                <a16:creationId xmlns:a16="http://schemas.microsoft.com/office/drawing/2014/main" id="{CEEF0DD8-6A63-C647-84A6-B18E0D5A9DA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44764" y="1380068"/>
            <a:ext cx="1277431" cy="127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95820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a:extLst>
              <a:ext uri="{FF2B5EF4-FFF2-40B4-BE49-F238E27FC236}">
                <a16:creationId xmlns:a16="http://schemas.microsoft.com/office/drawing/2014/main" id="{DE2FFD2D-B152-3A4F-9AA4-E117EEF439F7}"/>
              </a:ext>
            </a:extLst>
          </p:cNvPr>
          <p:cNvSpPr>
            <a:spLocks noChangeArrowheads="1"/>
          </p:cNvSpPr>
          <p:nvPr/>
        </p:nvSpPr>
        <p:spPr bwMode="auto">
          <a:xfrm>
            <a:off x="476188" y="177842"/>
            <a:ext cx="172354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b="1" dirty="0">
                <a:solidFill>
                  <a:schemeClr val="accent1"/>
                </a:solidFill>
                <a:latin typeface="Arial" panose="020B0604020202020204" pitchFamily="34" charset="0"/>
              </a:rPr>
              <a:t>挑战与贡献</a:t>
            </a:r>
          </a:p>
        </p:txBody>
      </p:sp>
      <p:sp>
        <p:nvSpPr>
          <p:cNvPr id="3" name="等腰三角形 47">
            <a:extLst>
              <a:ext uri="{FF2B5EF4-FFF2-40B4-BE49-F238E27FC236}">
                <a16:creationId xmlns:a16="http://schemas.microsoft.com/office/drawing/2014/main" id="{A8A7D824-DDB0-1143-8B22-2A72795CD7CE}"/>
              </a:ext>
            </a:extLst>
          </p:cNvPr>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a:extLst>
              <a:ext uri="{FF2B5EF4-FFF2-40B4-BE49-F238E27FC236}">
                <a16:creationId xmlns:a16="http://schemas.microsoft.com/office/drawing/2014/main" id="{D809DF0D-1E8C-7048-9A18-1CC9A7F2B00F}"/>
              </a:ext>
            </a:extLst>
          </p:cNvPr>
          <p:cNvSpPr/>
          <p:nvPr/>
        </p:nvSpPr>
        <p:spPr>
          <a:xfrm>
            <a:off x="1551320" y="1299462"/>
            <a:ext cx="4961615" cy="1023357"/>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b="1" dirty="0"/>
              <a:t>融合策略</a:t>
            </a:r>
            <a:r>
              <a:rPr lang="zh-CN" altLang="en-US" dirty="0"/>
              <a:t>，如何将两种方法进行结合</a:t>
            </a:r>
          </a:p>
          <a:p>
            <a:pPr marL="285750" indent="-285750">
              <a:lnSpc>
                <a:spcPct val="150000"/>
              </a:lnSpc>
              <a:buFont typeface="Arial" panose="020B0604020202020204" pitchFamily="34" charset="0"/>
              <a:buChar char="•"/>
            </a:pPr>
            <a:r>
              <a:rPr lang="zh-CN" altLang="en-US" b="1" dirty="0"/>
              <a:t>节点表达</a:t>
            </a:r>
            <a:r>
              <a:rPr lang="zh-CN" altLang="en-US" dirty="0"/>
              <a:t>，如何在复杂多样的信息中提取有效的节点表达</a:t>
            </a:r>
          </a:p>
          <a:p>
            <a:pPr marL="285750" indent="-285750">
              <a:lnSpc>
                <a:spcPct val="150000"/>
              </a:lnSpc>
              <a:buFont typeface="Arial" panose="020B0604020202020204" pitchFamily="34" charset="0"/>
              <a:buChar char="•"/>
            </a:pPr>
            <a:r>
              <a:rPr lang="zh-CN" altLang="en-US" b="1" dirty="0"/>
              <a:t>端到端结构</a:t>
            </a:r>
            <a:r>
              <a:rPr lang="zh-CN" altLang="en-US" dirty="0"/>
              <a:t>，如何实现系统的端到端的模型结构</a:t>
            </a:r>
            <a:endParaRPr lang="zh-CN" altLang="en-US" dirty="0">
              <a:effectLst/>
            </a:endParaRPr>
          </a:p>
        </p:txBody>
      </p:sp>
      <p:sp>
        <p:nvSpPr>
          <p:cNvPr id="6" name="文本框 5">
            <a:extLst>
              <a:ext uri="{FF2B5EF4-FFF2-40B4-BE49-F238E27FC236}">
                <a16:creationId xmlns:a16="http://schemas.microsoft.com/office/drawing/2014/main" id="{9BC6362D-0901-E94A-A2B3-8B8B829E1177}"/>
              </a:ext>
            </a:extLst>
          </p:cNvPr>
          <p:cNvSpPr txBox="1"/>
          <p:nvPr/>
        </p:nvSpPr>
        <p:spPr>
          <a:xfrm>
            <a:off x="975360" y="954752"/>
            <a:ext cx="4734560" cy="344710"/>
          </a:xfrm>
          <a:prstGeom prst="rect">
            <a:avLst/>
          </a:prstGeom>
          <a:noFill/>
        </p:spPr>
        <p:txBody>
          <a:bodyPr wrap="square" rtlCol="0">
            <a:spAutoFit/>
          </a:bodyPr>
          <a:lstStyle/>
          <a:p>
            <a:pPr>
              <a:lnSpc>
                <a:spcPct val="130000"/>
              </a:lnSpc>
            </a:pPr>
            <a:r>
              <a:rPr kumimoji="1" lang="zh-CN" altLang="en-US" dirty="0">
                <a:latin typeface="Arial" panose="020B0604020202020204" pitchFamily="34" charset="0"/>
                <a:ea typeface="微软雅黑" panose="020B0503020204020204" pitchFamily="34" charset="-122"/>
              </a:rPr>
              <a:t>具体挑战：</a:t>
            </a:r>
          </a:p>
        </p:txBody>
      </p:sp>
      <p:sp>
        <p:nvSpPr>
          <p:cNvPr id="7" name="文本框 6">
            <a:extLst>
              <a:ext uri="{FF2B5EF4-FFF2-40B4-BE49-F238E27FC236}">
                <a16:creationId xmlns:a16="http://schemas.microsoft.com/office/drawing/2014/main" id="{216CC4AA-2CA9-594A-BEB6-5D626076B885}"/>
              </a:ext>
            </a:extLst>
          </p:cNvPr>
          <p:cNvSpPr txBox="1"/>
          <p:nvPr/>
        </p:nvSpPr>
        <p:spPr>
          <a:xfrm>
            <a:off x="975360" y="2399931"/>
            <a:ext cx="4734560" cy="344710"/>
          </a:xfrm>
          <a:prstGeom prst="rect">
            <a:avLst/>
          </a:prstGeom>
          <a:noFill/>
        </p:spPr>
        <p:txBody>
          <a:bodyPr wrap="square" rtlCol="0">
            <a:spAutoFit/>
          </a:bodyPr>
          <a:lstStyle/>
          <a:p>
            <a:pPr>
              <a:lnSpc>
                <a:spcPct val="130000"/>
              </a:lnSpc>
            </a:pPr>
            <a:r>
              <a:rPr kumimoji="1" lang="zh-CN" altLang="en-US" sz="1400" dirty="0">
                <a:latin typeface="Arial" panose="020B0604020202020204" pitchFamily="34" charset="0"/>
                <a:ea typeface="微软雅黑" panose="020B0503020204020204" pitchFamily="34" charset="-122"/>
              </a:rPr>
              <a:t>本文工作的主要贡献：</a:t>
            </a:r>
          </a:p>
        </p:txBody>
      </p:sp>
      <p:sp>
        <p:nvSpPr>
          <p:cNvPr id="8" name="文本框 27">
            <a:extLst>
              <a:ext uri="{FF2B5EF4-FFF2-40B4-BE49-F238E27FC236}">
                <a16:creationId xmlns:a16="http://schemas.microsoft.com/office/drawing/2014/main" id="{6B3AD156-9C74-0949-8534-683DB7395DD2}"/>
              </a:ext>
            </a:extLst>
          </p:cNvPr>
          <p:cNvSpPr txBox="1"/>
          <p:nvPr/>
        </p:nvSpPr>
        <p:spPr>
          <a:xfrm>
            <a:off x="1551320" y="2820682"/>
            <a:ext cx="6421120" cy="1323439"/>
          </a:xfrm>
          <a:prstGeom prst="rect">
            <a:avLst/>
          </a:prstGeom>
          <a:noFill/>
          <a:ln w="12700">
            <a:noFill/>
          </a:ln>
        </p:spPr>
        <p:txBody>
          <a:bodyPr wrap="square" lIns="68580" tIns="34290" rIns="68580" bIns="34290" rtlCol="0">
            <a:spAutoFit/>
          </a:bodyPr>
          <a:lstStyle/>
          <a:p>
            <a:pPr marL="285750" indent="-285750">
              <a:lnSpc>
                <a:spcPct val="150000"/>
              </a:lnSpc>
              <a:buClr>
                <a:schemeClr val="tx1"/>
              </a:buClr>
              <a:buFont typeface="Arial" panose="020B0604020202020204" pitchFamily="34" charset="0"/>
              <a:buChar char="•"/>
            </a:pPr>
            <a:r>
              <a:rPr lang="zh-CN" altLang="en-US" b="1" dirty="0"/>
              <a:t>提出</a:t>
            </a:r>
            <a:r>
              <a:rPr lang="zh-CN" altLang="en-US" dirty="0"/>
              <a:t>基于</a:t>
            </a:r>
            <a:r>
              <a:rPr lang="en-US" altLang="zh-CN" dirty="0"/>
              <a:t>HIN</a:t>
            </a:r>
            <a:r>
              <a:rPr lang="zh-CN" altLang="en-US" dirty="0"/>
              <a:t>的跨领域推荐。设计融合的推荐算法解决</a:t>
            </a:r>
            <a:r>
              <a:rPr lang="zh-CN" altLang="en-US" b="1" dirty="0"/>
              <a:t>数据稀疏和冷启动</a:t>
            </a:r>
            <a:r>
              <a:rPr lang="zh-CN" altLang="en-US" dirty="0"/>
              <a:t>问题。</a:t>
            </a:r>
          </a:p>
          <a:p>
            <a:pPr marL="285750" indent="-285750">
              <a:lnSpc>
                <a:spcPct val="150000"/>
              </a:lnSpc>
              <a:buFont typeface="Arial" panose="020B0604020202020204" pitchFamily="34" charset="0"/>
              <a:buChar char="•"/>
            </a:pPr>
            <a:r>
              <a:rPr lang="zh-CN" altLang="en-US" dirty="0"/>
              <a:t>设计个性化</a:t>
            </a:r>
            <a:r>
              <a:rPr lang="zh-CN" altLang="en-US" b="1" dirty="0"/>
              <a:t>评分预测系统。</a:t>
            </a:r>
            <a:r>
              <a:rPr lang="zh-CN" altLang="en-US" dirty="0"/>
              <a:t>通过挖掘复杂的跨领域异质信息提高预测效果。</a:t>
            </a:r>
          </a:p>
          <a:p>
            <a:pPr marL="285750" indent="-285750">
              <a:lnSpc>
                <a:spcPct val="150000"/>
              </a:lnSpc>
              <a:buFont typeface="Arial" panose="020B0604020202020204" pitchFamily="34" charset="0"/>
              <a:buChar char="•"/>
            </a:pPr>
            <a:r>
              <a:rPr lang="zh-CN" altLang="en-US" dirty="0"/>
              <a:t>设计</a:t>
            </a:r>
            <a:r>
              <a:rPr lang="en-US" altLang="zh-CN" b="1" dirty="0"/>
              <a:t>top-k</a:t>
            </a:r>
            <a:r>
              <a:rPr lang="zh-CN" altLang="en-US" b="1" dirty="0"/>
              <a:t>列表推荐模型。</a:t>
            </a:r>
            <a:r>
              <a:rPr lang="zh-CN" altLang="en-US" dirty="0"/>
              <a:t>基于网络嵌入传播层实现</a:t>
            </a:r>
            <a:r>
              <a:rPr lang="zh-CN" altLang="en-US" b="1" dirty="0"/>
              <a:t>端到端的模型结构</a:t>
            </a:r>
            <a:r>
              <a:rPr lang="zh-CN" altLang="en-US" dirty="0"/>
              <a:t>，通过利用跨领域异质信息，改善推荐效果。</a:t>
            </a:r>
          </a:p>
        </p:txBody>
      </p:sp>
    </p:spTree>
    <p:extLst>
      <p:ext uri="{BB962C8B-B14F-4D97-AF65-F5344CB8AC3E}">
        <p14:creationId xmlns:p14="http://schemas.microsoft.com/office/powerpoint/2010/main" val="41981586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9480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959369" y="1896803"/>
            <a:ext cx="523220" cy="900246"/>
          </a:xfrm>
          <a:prstGeom prst="rect">
            <a:avLst/>
          </a:prstGeom>
          <a:noFill/>
        </p:spPr>
        <p:txBody>
          <a:bodyPr wrap="none" lIns="68580" tIns="34290" rIns="68580" bIns="34290" rtlCol="0">
            <a:spAutoFit/>
          </a:bodyPr>
          <a:lstStyle/>
          <a:p>
            <a:r>
              <a:rPr lang="en-US" altLang="zh-CN" sz="5400" b="1" dirty="0">
                <a:solidFill>
                  <a:schemeClr val="bg1"/>
                </a:solidFill>
              </a:rPr>
              <a:t>3</a:t>
            </a:r>
            <a:endParaRPr lang="zh-CN" altLang="en-US" sz="5400" b="1" dirty="0">
              <a:solidFill>
                <a:schemeClr val="bg1"/>
              </a:solidFill>
            </a:endParaRPr>
          </a:p>
        </p:txBody>
      </p:sp>
      <p:sp>
        <p:nvSpPr>
          <p:cNvPr id="29" name="矩形 28"/>
          <p:cNvSpPr/>
          <p:nvPr/>
        </p:nvSpPr>
        <p:spPr>
          <a:xfrm>
            <a:off x="4067819" y="1896803"/>
            <a:ext cx="5139869" cy="937629"/>
          </a:xfrm>
          <a:prstGeom prst="rect">
            <a:avLst/>
          </a:prstGeom>
        </p:spPr>
        <p:txBody>
          <a:bodyPr wrap="none" lIns="68580" tIns="34290" rIns="68580" bIns="34290">
            <a:spAutoFit/>
          </a:bodyPr>
          <a:lstStyle/>
          <a:p>
            <a:pPr>
              <a:lnSpc>
                <a:spcPct val="150000"/>
              </a:lnSpc>
            </a:pPr>
            <a:r>
              <a:rPr lang="zh-CN" altLang="en-US" sz="2000" b="1" dirty="0">
                <a:solidFill>
                  <a:schemeClr val="bg1"/>
                </a:solidFill>
              </a:rPr>
              <a:t>系统设计与实验</a:t>
            </a:r>
            <a:r>
              <a:rPr lang="en-US" altLang="zh-CN" sz="2000" b="1" dirty="0">
                <a:solidFill>
                  <a:schemeClr val="bg1"/>
                </a:solidFill>
              </a:rPr>
              <a:t>1</a:t>
            </a:r>
          </a:p>
          <a:p>
            <a:pPr>
              <a:lnSpc>
                <a:spcPct val="150000"/>
              </a:lnSpc>
            </a:pPr>
            <a:r>
              <a:rPr lang="zh-CN" altLang="en-US" sz="2000" b="1" dirty="0">
                <a:solidFill>
                  <a:schemeClr val="bg1"/>
                </a:solidFill>
              </a:rPr>
              <a:t>    基于</a:t>
            </a:r>
            <a:r>
              <a:rPr lang="en-US" altLang="zh-CN" sz="2000" b="1" dirty="0">
                <a:solidFill>
                  <a:schemeClr val="bg1"/>
                </a:solidFill>
              </a:rPr>
              <a:t>HIN</a:t>
            </a:r>
            <a:r>
              <a:rPr lang="zh-CN" altLang="en-US" sz="2000" b="1" dirty="0">
                <a:solidFill>
                  <a:schemeClr val="bg1"/>
                </a:solidFill>
              </a:rPr>
              <a:t>表达的评分预测推荐框架</a:t>
            </a:r>
            <a:r>
              <a:rPr lang="en-US" altLang="zh-CN" sz="2000" b="1" dirty="0" err="1">
                <a:solidFill>
                  <a:schemeClr val="bg1"/>
                </a:solidFill>
              </a:rPr>
              <a:t>HecRec</a:t>
            </a:r>
            <a:endParaRPr lang="zh-CN" altLang="en-US" sz="2000" b="1" dirty="0">
              <a:solidFill>
                <a:schemeClr val="bg1"/>
              </a:solidFill>
            </a:endParaRPr>
          </a:p>
        </p:txBody>
      </p:sp>
      <p:pic>
        <p:nvPicPr>
          <p:cNvPr id="14" name="Picture 2" descr="C:\Documents and Settings\Administrator\桌面\logo_副本.png">
            <a:extLst>
              <a:ext uri="{FF2B5EF4-FFF2-40B4-BE49-F238E27FC236}">
                <a16:creationId xmlns:a16="http://schemas.microsoft.com/office/drawing/2014/main" id="{CEEF0DD8-6A63-C647-84A6-B18E0D5A9DA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44764" y="1380068"/>
            <a:ext cx="1277431" cy="127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519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A000120140627A33KPBG</Template>
  <TotalTime>18820</TotalTime>
  <Words>4975</Words>
  <Application>Microsoft Macintosh PowerPoint</Application>
  <PresentationFormat>全屏显示(16:9)</PresentationFormat>
  <Paragraphs>684</Paragraphs>
  <Slides>28</Slides>
  <Notes>28</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微软雅黑</vt:lpstr>
      <vt:lpstr>幼圆</vt:lpstr>
      <vt:lpstr>PingFang SC</vt:lpstr>
      <vt:lpstr>Arial</vt:lpstr>
      <vt:lpstr>Arial Black</vt:lpstr>
      <vt:lpstr>Calibri</vt:lpstr>
      <vt:lpstr>Cambria Math</vt:lpstr>
      <vt:lpstr>Times New Roman</vt:lpstr>
      <vt:lpstr>Wingdings 2</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熊猫办公</dc:subject>
  <cp:keywords>tukuppt</cp:keywords>
  <cp:lastModifiedBy>Yin Jiangyi</cp:lastModifiedBy>
  <cp:revision>134</cp:revision>
  <dcterms:created xsi:type="dcterms:W3CDTF">2014-06-03T07:56:23Z</dcterms:created>
  <dcterms:modified xsi:type="dcterms:W3CDTF">2020-05-29T14:34:55Z</dcterms:modified>
  <cp:category>tukuppt</cp:category>
</cp:coreProperties>
</file>